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5"/>
  </p:notesMasterIdLst>
  <p:handoutMasterIdLst>
    <p:handoutMasterId r:id="rId56"/>
  </p:handoutMasterIdLst>
  <p:sldIdLst>
    <p:sldId id="475" r:id="rId2"/>
    <p:sldId id="569" r:id="rId3"/>
    <p:sldId id="563" r:id="rId4"/>
    <p:sldId id="564" r:id="rId5"/>
    <p:sldId id="759" r:id="rId6"/>
    <p:sldId id="760" r:id="rId7"/>
    <p:sldId id="762" r:id="rId8"/>
    <p:sldId id="726" r:id="rId9"/>
    <p:sldId id="729" r:id="rId10"/>
    <p:sldId id="566" r:id="rId11"/>
    <p:sldId id="728" r:id="rId12"/>
    <p:sldId id="732" r:id="rId13"/>
    <p:sldId id="733" r:id="rId14"/>
    <p:sldId id="731" r:id="rId15"/>
    <p:sldId id="769" r:id="rId16"/>
    <p:sldId id="770" r:id="rId17"/>
    <p:sldId id="772" r:id="rId18"/>
    <p:sldId id="773" r:id="rId19"/>
    <p:sldId id="771" r:id="rId20"/>
    <p:sldId id="734" r:id="rId21"/>
    <p:sldId id="736" r:id="rId22"/>
    <p:sldId id="737" r:id="rId23"/>
    <p:sldId id="739" r:id="rId24"/>
    <p:sldId id="774" r:id="rId25"/>
    <p:sldId id="740" r:id="rId26"/>
    <p:sldId id="741" r:id="rId27"/>
    <p:sldId id="742" r:id="rId28"/>
    <p:sldId id="743" r:id="rId29"/>
    <p:sldId id="744" r:id="rId30"/>
    <p:sldId id="746" r:id="rId31"/>
    <p:sldId id="738" r:id="rId32"/>
    <p:sldId id="745" r:id="rId33"/>
    <p:sldId id="735" r:id="rId34"/>
    <p:sldId id="764" r:id="rId35"/>
    <p:sldId id="765" r:id="rId36"/>
    <p:sldId id="766" r:id="rId37"/>
    <p:sldId id="767" r:id="rId38"/>
    <p:sldId id="768" r:id="rId39"/>
    <p:sldId id="763" r:id="rId40"/>
    <p:sldId id="650" r:id="rId41"/>
    <p:sldId id="748" r:id="rId42"/>
    <p:sldId id="747" r:id="rId43"/>
    <p:sldId id="749" r:id="rId44"/>
    <p:sldId id="750" r:id="rId45"/>
    <p:sldId id="751" r:id="rId46"/>
    <p:sldId id="752" r:id="rId47"/>
    <p:sldId id="753" r:id="rId48"/>
    <p:sldId id="754" r:id="rId49"/>
    <p:sldId id="755" r:id="rId50"/>
    <p:sldId id="756" r:id="rId51"/>
    <p:sldId id="757" r:id="rId52"/>
    <p:sldId id="758" r:id="rId53"/>
    <p:sldId id="775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700"/>
    <a:srgbClr val="F71876"/>
    <a:srgbClr val="DD0806"/>
    <a:srgbClr val="98FD98"/>
    <a:srgbClr val="ABFFFF"/>
    <a:srgbClr val="CCFFFF"/>
    <a:srgbClr val="B7EFEF"/>
    <a:srgbClr val="B5E2E2"/>
    <a:srgbClr val="88C14A"/>
    <a:srgbClr val="E3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5" autoAdjust="0"/>
    <p:restoredTop sz="92966" autoAdjust="0"/>
  </p:normalViewPr>
  <p:slideViewPr>
    <p:cSldViewPr>
      <p:cViewPr varScale="1">
        <p:scale>
          <a:sx n="157" d="100"/>
          <a:sy n="157" d="100"/>
        </p:scale>
        <p:origin x="18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23/03/2018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1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3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sp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5254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76000" indent="-2880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2" r:id="rId3"/>
    <p:sldLayoutId id="214748367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-sop.inria.fr/members/Gerard.Berr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ringer.com/us/book/9780387706269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40552" cy="1470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>
                <a:solidFill>
                  <a:schemeClr val="accent3"/>
                </a:solidFill>
              </a:rPr>
              <a:t>Esterel de A à Z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sz="3600" dirty="0"/>
              <a:t>6. </a:t>
            </a:r>
            <a:r>
              <a:rPr lang="en-US" sz="3600" dirty="0"/>
              <a:t>Clock gating, multi-horloges,</a:t>
            </a:r>
            <a:br>
              <a:rPr lang="en-US" sz="3600" dirty="0"/>
            </a:br>
            <a:r>
              <a:rPr lang="en-US" sz="3600" dirty="0"/>
              <a:t>implémentation et optimisation 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9347" y="2204864"/>
            <a:ext cx="6400800" cy="609600"/>
          </a:xfrm>
        </p:spPr>
        <p:txBody>
          <a:bodyPr/>
          <a:lstStyle/>
          <a:p>
            <a:r>
              <a:rPr lang="fr-FR" dirty="0"/>
              <a:t>Gérard Berry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117483" y="3068960"/>
            <a:ext cx="6944530" cy="22354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Collège de France</a:t>
            </a:r>
          </a:p>
          <a:p>
            <a:pPr>
              <a:spcAft>
                <a:spcPts val="1000"/>
              </a:spcAft>
            </a:pPr>
            <a:r>
              <a:rPr lang="fr-FR" dirty="0"/>
              <a:t>Chaire Algorithmes, machines et langages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Cours du 21 mars 2018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Suivi du s</a:t>
            </a:r>
            <a:r>
              <a:rPr lang="en-US" dirty="0">
                <a:solidFill>
                  <a:schemeClr val="accent4"/>
                </a:solidFill>
              </a:rPr>
              <a:t>éminaire de Timothy Bourke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69634" y="5805264"/>
            <a:ext cx="6479658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3"/>
              </a:rPr>
              <a:t>gerard.berry@college-de-france.fr</a:t>
            </a:r>
            <a:endParaRPr lang="fr-FR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4"/>
              </a:rPr>
              <a:t>http://www-sop.inria.fr/members/Gerard.Berry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49280"/>
            <a:ext cx="24865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5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2BF9F5-EF7B-834A-8AC1-41797BED383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1EE1A7-3505-3447-904C-4F35CE4503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28370B-283C-5945-8B95-9BCCAE1A3E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13C5C91-7384-F842-B0AE-A3F02C7A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Circuit logique de suspend</a:t>
            </a:r>
          </a:p>
        </p:txBody>
      </p:sp>
      <p:sp>
        <p:nvSpPr>
          <p:cNvPr id="6" name="Line 101">
            <a:extLst>
              <a:ext uri="{FF2B5EF4-FFF2-40B4-BE49-F238E27FC236}">
                <a16:creationId xmlns:a16="http://schemas.microsoft.com/office/drawing/2014/main" id="{8291C45B-7504-A649-BA0D-FA9580A74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4330" y="3445200"/>
            <a:ext cx="0" cy="1224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rc 20">
            <a:extLst>
              <a:ext uri="{FF2B5EF4-FFF2-40B4-BE49-F238E27FC236}">
                <a16:creationId xmlns:a16="http://schemas.microsoft.com/office/drawing/2014/main" id="{6F17AF3F-402F-1D47-8E65-93A733AF0E0E}"/>
              </a:ext>
            </a:extLst>
          </p:cNvPr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rc 22">
            <a:extLst>
              <a:ext uri="{FF2B5EF4-FFF2-40B4-BE49-F238E27FC236}">
                <a16:creationId xmlns:a16="http://schemas.microsoft.com/office/drawing/2014/main" id="{23704C0B-2E6F-054E-8B43-D72767157519}"/>
              </a:ext>
            </a:extLst>
          </p:cNvPr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3F24054-F67B-B84D-8F57-BF2332C5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BD2F30DA-B549-A245-954A-AFD96804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5533065C-433A-CC4D-95D5-CECCFD75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259070C6-02A6-FB45-BE0B-DEB46732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841F5B89-7037-0049-8EC7-E50229F2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4" name="Rectangle 38">
            <a:extLst>
              <a:ext uri="{FF2B5EF4-FFF2-40B4-BE49-F238E27FC236}">
                <a16:creationId xmlns:a16="http://schemas.microsoft.com/office/drawing/2014/main" id="{5D88EF4F-EF4C-9349-B1D6-B4DB2FC5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B05DAE4E-1DAB-0A44-9C72-D9E626A6A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F4DA2286-A94F-974E-9DE4-974F4E22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id="{E7BFADD6-C8BB-EE49-ACF6-6E06AC97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B2C0504F-4F56-354E-842E-76553BBB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50F2EC1F-64A5-9F4C-8935-ED773548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0" name="Rectangle 44">
            <a:extLst>
              <a:ext uri="{FF2B5EF4-FFF2-40B4-BE49-F238E27FC236}">
                <a16:creationId xmlns:a16="http://schemas.microsoft.com/office/drawing/2014/main" id="{88749A81-14FD-2E4E-954D-E85B1C9D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1" name="Rectangle 45">
            <a:extLst>
              <a:ext uri="{FF2B5EF4-FFF2-40B4-BE49-F238E27FC236}">
                <a16:creationId xmlns:a16="http://schemas.microsoft.com/office/drawing/2014/main" id="{007B646F-D06D-7B4D-A17F-32C38B52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07F970AB-51D1-3248-90AB-AD78B28C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23" name="Line 53">
            <a:extLst>
              <a:ext uri="{FF2B5EF4-FFF2-40B4-BE49-F238E27FC236}">
                <a16:creationId xmlns:a16="http://schemas.microsoft.com/office/drawing/2014/main" id="{394A4418-CB94-A74C-A852-6246634EB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1599" y="4883346"/>
            <a:ext cx="34704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54">
            <a:extLst>
              <a:ext uri="{FF2B5EF4-FFF2-40B4-BE49-F238E27FC236}">
                <a16:creationId xmlns:a16="http://schemas.microsoft.com/office/drawing/2014/main" id="{059C234D-C857-EF42-ADD4-6EA48575B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9292" y="3657948"/>
            <a:ext cx="0" cy="123438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0476D19-F692-8E43-A325-3F4139074F32}"/>
              </a:ext>
            </a:extLst>
          </p:cNvPr>
          <p:cNvGrpSpPr/>
          <p:nvPr/>
        </p:nvGrpSpPr>
        <p:grpSpPr>
          <a:xfrm>
            <a:off x="2393510" y="2911090"/>
            <a:ext cx="980270" cy="504826"/>
            <a:chOff x="2374094" y="3717032"/>
            <a:chExt cx="980270" cy="504826"/>
          </a:xfrm>
        </p:grpSpPr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76FAAB0D-A445-8944-8C4D-D80F883D7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Line 18">
              <a:extLst>
                <a:ext uri="{FF2B5EF4-FFF2-40B4-BE49-F238E27FC236}">
                  <a16:creationId xmlns:a16="http://schemas.microsoft.com/office/drawing/2014/main" id="{B0B0798F-AF16-E843-9232-83C6FDAD0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E257DBF2-052F-B943-8A15-1AFCF3F4A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rc 21">
              <a:extLst>
                <a:ext uri="{FF2B5EF4-FFF2-40B4-BE49-F238E27FC236}">
                  <a16:creationId xmlns:a16="http://schemas.microsoft.com/office/drawing/2014/main" id="{CFDF0758-7EE6-5249-A169-7D84D3743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rc 23">
              <a:extLst>
                <a:ext uri="{FF2B5EF4-FFF2-40B4-BE49-F238E27FC236}">
                  <a16:creationId xmlns:a16="http://schemas.microsoft.com/office/drawing/2014/main" id="{C275E8F1-9BEE-8B40-BAC0-B509AF33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41A1DB2D-8B32-A845-A383-821F67074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4094" y="4081686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59">
              <a:extLst>
                <a:ext uri="{FF2B5EF4-FFF2-40B4-BE49-F238E27FC236}">
                  <a16:creationId xmlns:a16="http://schemas.microsoft.com/office/drawing/2014/main" id="{34FA3C0C-9DC1-DA47-96A6-09A67F57ED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441" y="3878486"/>
              <a:ext cx="2227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Line 66">
            <a:extLst>
              <a:ext uri="{FF2B5EF4-FFF2-40B4-BE49-F238E27FC236}">
                <a16:creationId xmlns:a16="http://schemas.microsoft.com/office/drawing/2014/main" id="{9CD011C8-93AD-0844-9FC6-C5D302BA5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73">
            <a:extLst>
              <a:ext uri="{FF2B5EF4-FFF2-40B4-BE49-F238E27FC236}">
                <a16:creationId xmlns:a16="http://schemas.microsoft.com/office/drawing/2014/main" id="{C9B8642D-B7C0-C843-BA9E-F1EE0D33C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35" name="Line 75">
            <a:extLst>
              <a:ext uri="{FF2B5EF4-FFF2-40B4-BE49-F238E27FC236}">
                <a16:creationId xmlns:a16="http://schemas.microsoft.com/office/drawing/2014/main" id="{CDEFD4FB-3512-974B-807D-589F79590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76">
            <a:extLst>
              <a:ext uri="{FF2B5EF4-FFF2-40B4-BE49-F238E27FC236}">
                <a16:creationId xmlns:a16="http://schemas.microsoft.com/office/drawing/2014/main" id="{C20ABE66-8916-1A42-90C3-0329A7BD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37" name="Line 77">
            <a:extLst>
              <a:ext uri="{FF2B5EF4-FFF2-40B4-BE49-F238E27FC236}">
                <a16:creationId xmlns:a16="http://schemas.microsoft.com/office/drawing/2014/main" id="{E3BBFFDF-F755-C840-9CFC-E39252EAF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78">
            <a:extLst>
              <a:ext uri="{FF2B5EF4-FFF2-40B4-BE49-F238E27FC236}">
                <a16:creationId xmlns:a16="http://schemas.microsoft.com/office/drawing/2014/main" id="{A99F10C1-1483-CD40-8F78-871E8ACDC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79">
            <a:extLst>
              <a:ext uri="{FF2B5EF4-FFF2-40B4-BE49-F238E27FC236}">
                <a16:creationId xmlns:a16="http://schemas.microsoft.com/office/drawing/2014/main" id="{45F81BB6-B0A9-194C-A8C8-4F29D37A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40" name="Line 81">
            <a:extLst>
              <a:ext uri="{FF2B5EF4-FFF2-40B4-BE49-F238E27FC236}">
                <a16:creationId xmlns:a16="http://schemas.microsoft.com/office/drawing/2014/main" id="{7004891F-2E31-6843-99A4-A4427C33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82">
            <a:extLst>
              <a:ext uri="{FF2B5EF4-FFF2-40B4-BE49-F238E27FC236}">
                <a16:creationId xmlns:a16="http://schemas.microsoft.com/office/drawing/2014/main" id="{3AF57595-63E1-B544-B1AE-13B3C03B9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Line 83">
            <a:extLst>
              <a:ext uri="{FF2B5EF4-FFF2-40B4-BE49-F238E27FC236}">
                <a16:creationId xmlns:a16="http://schemas.microsoft.com/office/drawing/2014/main" id="{233705B4-AE29-7048-9BF5-398632647D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84">
            <a:extLst>
              <a:ext uri="{FF2B5EF4-FFF2-40B4-BE49-F238E27FC236}">
                <a16:creationId xmlns:a16="http://schemas.microsoft.com/office/drawing/2014/main" id="{1B3237E7-4453-354C-B193-B3B22829F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85">
            <a:extLst>
              <a:ext uri="{FF2B5EF4-FFF2-40B4-BE49-F238E27FC236}">
                <a16:creationId xmlns:a16="http://schemas.microsoft.com/office/drawing/2014/main" id="{79C4970F-46FB-5445-BC87-E406E3773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3054" y="4437112"/>
            <a:ext cx="309084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Rectangle 86">
            <a:extLst>
              <a:ext uri="{FF2B5EF4-FFF2-40B4-BE49-F238E27FC236}">
                <a16:creationId xmlns:a16="http://schemas.microsoft.com/office/drawing/2014/main" id="{E4269FE2-53B3-324E-9E41-CE19DF92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46" name="Line 87">
            <a:extLst>
              <a:ext uri="{FF2B5EF4-FFF2-40B4-BE49-F238E27FC236}">
                <a16:creationId xmlns:a16="http://schemas.microsoft.com/office/drawing/2014/main" id="{9371D30A-9D4A-9D4A-AEFB-0C989827D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Line 88">
            <a:extLst>
              <a:ext uri="{FF2B5EF4-FFF2-40B4-BE49-F238E27FC236}">
                <a16:creationId xmlns:a16="http://schemas.microsoft.com/office/drawing/2014/main" id="{116CB827-7F1D-4042-8E3E-8CCB9FB81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Line 89">
            <a:extLst>
              <a:ext uri="{FF2B5EF4-FFF2-40B4-BE49-F238E27FC236}">
                <a16:creationId xmlns:a16="http://schemas.microsoft.com/office/drawing/2014/main" id="{65AD45D8-D7AF-BA47-9137-E48B8147E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91">
            <a:extLst>
              <a:ext uri="{FF2B5EF4-FFF2-40B4-BE49-F238E27FC236}">
                <a16:creationId xmlns:a16="http://schemas.microsoft.com/office/drawing/2014/main" id="{3057CBC5-F6C8-F948-BF5F-714FA04D0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Line 94">
            <a:extLst>
              <a:ext uri="{FF2B5EF4-FFF2-40B4-BE49-F238E27FC236}">
                <a16:creationId xmlns:a16="http://schemas.microsoft.com/office/drawing/2014/main" id="{2A347C5B-D8CF-B945-BBEA-F290D9D1D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51" name="Line 95">
            <a:extLst>
              <a:ext uri="{FF2B5EF4-FFF2-40B4-BE49-F238E27FC236}">
                <a16:creationId xmlns:a16="http://schemas.microsoft.com/office/drawing/2014/main" id="{E1E2019E-1E1C-D249-BC2D-5F29E9BAB5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D62764D-6BC5-E54B-BE52-B5D9308EE022}"/>
              </a:ext>
            </a:extLst>
          </p:cNvPr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53" name="Line 3">
              <a:extLst>
                <a:ext uri="{FF2B5EF4-FFF2-40B4-BE49-F238E27FC236}">
                  <a16:creationId xmlns:a16="http://schemas.microsoft.com/office/drawing/2014/main" id="{35844ABD-5E1E-2747-8AA2-25474436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4">
              <a:extLst>
                <a:ext uri="{FF2B5EF4-FFF2-40B4-BE49-F238E27FC236}">
                  <a16:creationId xmlns:a16="http://schemas.microsoft.com/office/drawing/2014/main" id="{F2C302AA-FF9B-9E4A-A33F-53248383B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03D2385D-F6DC-FA4D-9A5A-A523BF22F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56" name="Arc 6">
              <a:extLst>
                <a:ext uri="{FF2B5EF4-FFF2-40B4-BE49-F238E27FC236}">
                  <a16:creationId xmlns:a16="http://schemas.microsoft.com/office/drawing/2014/main" id="{BBB82F8A-F039-2740-A6EE-CE8120127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Arc 7">
              <a:extLst>
                <a:ext uri="{FF2B5EF4-FFF2-40B4-BE49-F238E27FC236}">
                  <a16:creationId xmlns:a16="http://schemas.microsoft.com/office/drawing/2014/main" id="{C063D025-B155-8949-9A0E-AAA82F90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ABB41A63-F01A-F648-8947-6C0EF1D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Arc 9">
              <a:extLst>
                <a:ext uri="{FF2B5EF4-FFF2-40B4-BE49-F238E27FC236}">
                  <a16:creationId xmlns:a16="http://schemas.microsoft.com/office/drawing/2014/main" id="{13BC106C-0387-3645-B387-E17F9779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81F99BFA-FE57-FF42-9A88-C7A1D47E4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90">
              <a:extLst>
                <a:ext uri="{FF2B5EF4-FFF2-40B4-BE49-F238E27FC236}">
                  <a16:creationId xmlns:a16="http://schemas.microsoft.com/office/drawing/2014/main" id="{5127E984-F312-6646-B27D-CDDC6F6FF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62" name="Rectangle 97">
            <a:extLst>
              <a:ext uri="{FF2B5EF4-FFF2-40B4-BE49-F238E27FC236}">
                <a16:creationId xmlns:a16="http://schemas.microsoft.com/office/drawing/2014/main" id="{B9C60232-4652-5247-86DB-D23FFDC4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F706199E-4034-E943-B16C-33C74989A36B}"/>
              </a:ext>
            </a:extLst>
          </p:cNvPr>
          <p:cNvGrpSpPr/>
          <p:nvPr/>
        </p:nvGrpSpPr>
        <p:grpSpPr>
          <a:xfrm>
            <a:off x="6961910" y="3333428"/>
            <a:ext cx="1066474" cy="430212"/>
            <a:chOff x="7003930" y="2929134"/>
            <a:chExt cx="1066474" cy="430212"/>
          </a:xfrm>
        </p:grpSpPr>
        <p:sp>
          <p:nvSpPr>
            <p:cNvPr id="64" name="Arc 27">
              <a:extLst>
                <a:ext uri="{FF2B5EF4-FFF2-40B4-BE49-F238E27FC236}">
                  <a16:creationId xmlns:a16="http://schemas.microsoft.com/office/drawing/2014/main" id="{1CC280DF-013A-CC47-8776-F419B76A5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2667" y="2929134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Arc 28">
              <a:extLst>
                <a:ext uri="{FF2B5EF4-FFF2-40B4-BE49-F238E27FC236}">
                  <a16:creationId xmlns:a16="http://schemas.microsoft.com/office/drawing/2014/main" id="{0B53CF6A-CC16-F549-8877-CD1818F25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254" y="2929134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Arc 29">
              <a:extLst>
                <a:ext uri="{FF2B5EF4-FFF2-40B4-BE49-F238E27FC236}">
                  <a16:creationId xmlns:a16="http://schemas.microsoft.com/office/drawing/2014/main" id="{4C04C16A-DC5E-474C-AD91-65A26706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354" y="3130746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Arc 30">
              <a:extLst>
                <a:ext uri="{FF2B5EF4-FFF2-40B4-BE49-F238E27FC236}">
                  <a16:creationId xmlns:a16="http://schemas.microsoft.com/office/drawing/2014/main" id="{F00615C1-A927-8A4B-A09F-B8BF1123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254" y="3130746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31">
              <a:extLst>
                <a:ext uri="{FF2B5EF4-FFF2-40B4-BE49-F238E27FC236}">
                  <a16:creationId xmlns:a16="http://schemas.microsoft.com/office/drawing/2014/main" id="{ED620A75-6568-214C-9959-495B4FF2F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1404" y="30545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32">
              <a:extLst>
                <a:ext uri="{FF2B5EF4-FFF2-40B4-BE49-F238E27FC236}">
                  <a16:creationId xmlns:a16="http://schemas.microsoft.com/office/drawing/2014/main" id="{ABE0839F-6B73-604C-9A03-3197FEF13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1404" y="3257746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Line 51">
              <a:extLst>
                <a:ext uri="{FF2B5EF4-FFF2-40B4-BE49-F238E27FC236}">
                  <a16:creationId xmlns:a16="http://schemas.microsoft.com/office/drawing/2014/main" id="{AC20CC09-EA6B-E545-8F99-8765832E5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7784" y="3257746"/>
              <a:ext cx="1985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Line 74">
              <a:extLst>
                <a:ext uri="{FF2B5EF4-FFF2-40B4-BE49-F238E27FC236}">
                  <a16:creationId xmlns:a16="http://schemas.microsoft.com/office/drawing/2014/main" id="{B05DFE62-8DFA-7044-B8E4-B70856A8E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9904" y="3145505"/>
              <a:ext cx="1905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" name="Line 99">
              <a:extLst>
                <a:ext uri="{FF2B5EF4-FFF2-40B4-BE49-F238E27FC236}">
                  <a16:creationId xmlns:a16="http://schemas.microsoft.com/office/drawing/2014/main" id="{E1613314-332F-EA42-8730-FEE4D09C8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3930" y="3054546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3" name="Line 98">
            <a:extLst>
              <a:ext uri="{FF2B5EF4-FFF2-40B4-BE49-F238E27FC236}">
                <a16:creationId xmlns:a16="http://schemas.microsoft.com/office/drawing/2014/main" id="{F7357824-C8F1-E543-B7AA-D90A59F9F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100">
            <a:extLst>
              <a:ext uri="{FF2B5EF4-FFF2-40B4-BE49-F238E27FC236}">
                <a16:creationId xmlns:a16="http://schemas.microsoft.com/office/drawing/2014/main" id="{D047CA2D-6F0B-E841-B039-ED3102656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8447" y="3560400"/>
            <a:ext cx="19036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105">
            <a:extLst>
              <a:ext uri="{FF2B5EF4-FFF2-40B4-BE49-F238E27FC236}">
                <a16:creationId xmlns:a16="http://schemas.microsoft.com/office/drawing/2014/main" id="{90D569B1-67E6-8443-BD60-25B0B83D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76" name="Line 106">
            <a:extLst>
              <a:ext uri="{FF2B5EF4-FFF2-40B4-BE49-F238E27FC236}">
                <a16:creationId xmlns:a16="http://schemas.microsoft.com/office/drawing/2014/main" id="{3089E12C-0164-E544-A0A9-2305E838C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107">
            <a:extLst>
              <a:ext uri="{FF2B5EF4-FFF2-40B4-BE49-F238E27FC236}">
                <a16:creationId xmlns:a16="http://schemas.microsoft.com/office/drawing/2014/main" id="{FAAAC5DB-6795-E449-AF9B-6F5511595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108">
            <a:extLst>
              <a:ext uri="{FF2B5EF4-FFF2-40B4-BE49-F238E27FC236}">
                <a16:creationId xmlns:a16="http://schemas.microsoft.com/office/drawing/2014/main" id="{65A88EF9-0E14-1842-8A5F-E8D13F7B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79" name="Rectangle 111">
            <a:extLst>
              <a:ext uri="{FF2B5EF4-FFF2-40B4-BE49-F238E27FC236}">
                <a16:creationId xmlns:a16="http://schemas.microsoft.com/office/drawing/2014/main" id="{37613608-A78E-4346-9B2F-1CD79B0A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80" name="Line 113">
            <a:extLst>
              <a:ext uri="{FF2B5EF4-FFF2-40B4-BE49-F238E27FC236}">
                <a16:creationId xmlns:a16="http://schemas.microsoft.com/office/drawing/2014/main" id="{E2C5683C-2E67-AE4E-83C3-1EB6AF788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114">
            <a:extLst>
              <a:ext uri="{FF2B5EF4-FFF2-40B4-BE49-F238E27FC236}">
                <a16:creationId xmlns:a16="http://schemas.microsoft.com/office/drawing/2014/main" id="{4215C619-9292-7648-B185-4BBB98A14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Rectangle 115">
            <a:extLst>
              <a:ext uri="{FF2B5EF4-FFF2-40B4-BE49-F238E27FC236}">
                <a16:creationId xmlns:a16="http://schemas.microsoft.com/office/drawing/2014/main" id="{9D3BEA1E-493A-864A-80C5-6A4D9D2A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83" name="Rectangle 116">
            <a:extLst>
              <a:ext uri="{FF2B5EF4-FFF2-40B4-BE49-F238E27FC236}">
                <a16:creationId xmlns:a16="http://schemas.microsoft.com/office/drawing/2014/main" id="{AA9EE59A-AE9B-D741-8B74-F670E8A7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84" name="Oval 62">
            <a:extLst>
              <a:ext uri="{FF2B5EF4-FFF2-40B4-BE49-F238E27FC236}">
                <a16:creationId xmlns:a16="http://schemas.microsoft.com/office/drawing/2014/main" id="{996C3FFA-F917-C04B-9841-6590C87F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85" name="Freeform 110">
            <a:extLst>
              <a:ext uri="{FF2B5EF4-FFF2-40B4-BE49-F238E27FC236}">
                <a16:creationId xmlns:a16="http://schemas.microsoft.com/office/drawing/2014/main" id="{2145B7CB-B35C-D04B-8647-1B19DCD1E847}"/>
              </a:ext>
            </a:extLst>
          </p:cNvPr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Line 112">
            <a:extLst>
              <a:ext uri="{FF2B5EF4-FFF2-40B4-BE49-F238E27FC236}">
                <a16:creationId xmlns:a16="http://schemas.microsoft.com/office/drawing/2014/main" id="{B410882C-AAEE-8C41-ADA3-E12117DE9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112">
            <a:extLst>
              <a:ext uri="{FF2B5EF4-FFF2-40B4-BE49-F238E27FC236}">
                <a16:creationId xmlns:a16="http://schemas.microsoft.com/office/drawing/2014/main" id="{57A73267-3626-EE4A-8471-85A46A848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Rectangle 48">
            <a:extLst>
              <a:ext uri="{FF2B5EF4-FFF2-40B4-BE49-F238E27FC236}">
                <a16:creationId xmlns:a16="http://schemas.microsoft.com/office/drawing/2014/main" id="{80EBEFDF-E8D6-B742-8A7C-B2FC6396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89" name="Line 49">
            <a:extLst>
              <a:ext uri="{FF2B5EF4-FFF2-40B4-BE49-F238E27FC236}">
                <a16:creationId xmlns:a16="http://schemas.microsoft.com/office/drawing/2014/main" id="{8E17CD9D-B671-3C41-8CEE-5995304CC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Line 106">
            <a:extLst>
              <a:ext uri="{FF2B5EF4-FFF2-40B4-BE49-F238E27FC236}">
                <a16:creationId xmlns:a16="http://schemas.microsoft.com/office/drawing/2014/main" id="{1B722402-603D-8A4E-9305-B75ECAF21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262F5F84-EB48-4146-BF70-63C76EA9C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92" name="Arc 27">
            <a:extLst>
              <a:ext uri="{FF2B5EF4-FFF2-40B4-BE49-F238E27FC236}">
                <a16:creationId xmlns:a16="http://schemas.microsoft.com/office/drawing/2014/main" id="{2B7160E9-C0AA-9E45-808B-473A9AF6A6BF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Arc 28">
            <a:extLst>
              <a:ext uri="{FF2B5EF4-FFF2-40B4-BE49-F238E27FC236}">
                <a16:creationId xmlns:a16="http://schemas.microsoft.com/office/drawing/2014/main" id="{F866EF13-0BDA-8C4F-8105-D90B2ED6B682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Arc 29">
            <a:extLst>
              <a:ext uri="{FF2B5EF4-FFF2-40B4-BE49-F238E27FC236}">
                <a16:creationId xmlns:a16="http://schemas.microsoft.com/office/drawing/2014/main" id="{124031D8-8B51-B547-9605-CFD18DB578FB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Arc 30">
            <a:extLst>
              <a:ext uri="{FF2B5EF4-FFF2-40B4-BE49-F238E27FC236}">
                <a16:creationId xmlns:a16="http://schemas.microsoft.com/office/drawing/2014/main" id="{337D8F77-30F0-A549-AD84-486A54B2BA4A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31">
            <a:extLst>
              <a:ext uri="{FF2B5EF4-FFF2-40B4-BE49-F238E27FC236}">
                <a16:creationId xmlns:a16="http://schemas.microsoft.com/office/drawing/2014/main" id="{25F1CE77-6728-E841-9E1D-8D7BDB2FD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Line 32">
            <a:extLst>
              <a:ext uri="{FF2B5EF4-FFF2-40B4-BE49-F238E27FC236}">
                <a16:creationId xmlns:a16="http://schemas.microsoft.com/office/drawing/2014/main" id="{6A8E47C3-EFEF-5F42-9383-EE1D386E9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Line 74">
            <a:extLst>
              <a:ext uri="{FF2B5EF4-FFF2-40B4-BE49-F238E27FC236}">
                <a16:creationId xmlns:a16="http://schemas.microsoft.com/office/drawing/2014/main" id="{443EA269-BE5F-2447-9208-A8F70412F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3" y="3652298"/>
            <a:ext cx="14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Line 99">
            <a:extLst>
              <a:ext uri="{FF2B5EF4-FFF2-40B4-BE49-F238E27FC236}">
                <a16:creationId xmlns:a16="http://schemas.microsoft.com/office/drawing/2014/main" id="{FF6C8A9C-5F0F-F341-A4CF-F1BC8702E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Line 101">
            <a:extLst>
              <a:ext uri="{FF2B5EF4-FFF2-40B4-BE49-F238E27FC236}">
                <a16:creationId xmlns:a16="http://schemas.microsoft.com/office/drawing/2014/main" id="{1EDFFCB9-CCFC-BC4C-97A3-A5DF5E66E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600" y="3549599"/>
            <a:ext cx="0" cy="111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" name="Line 85">
            <a:extLst>
              <a:ext uri="{FF2B5EF4-FFF2-40B4-BE49-F238E27FC236}">
                <a16:creationId xmlns:a16="http://schemas.microsoft.com/office/drawing/2014/main" id="{6BE45DD6-B26C-0B42-8754-67F50D571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3" y="3968946"/>
            <a:ext cx="26310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" name="Line 85">
            <a:extLst>
              <a:ext uri="{FF2B5EF4-FFF2-40B4-BE49-F238E27FC236}">
                <a16:creationId xmlns:a16="http://schemas.microsoft.com/office/drawing/2014/main" id="{BD5AE9EA-F7C2-C54D-A912-7E159E8F83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7977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" name="Line 85">
            <a:extLst>
              <a:ext uri="{FF2B5EF4-FFF2-40B4-BE49-F238E27FC236}">
                <a16:creationId xmlns:a16="http://schemas.microsoft.com/office/drawing/2014/main" id="{2CE95C2C-0CDA-D846-A91E-8A885514E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23903" y="3953571"/>
            <a:ext cx="0" cy="500665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Line 68">
            <a:extLst>
              <a:ext uri="{FF2B5EF4-FFF2-40B4-BE49-F238E27FC236}">
                <a16:creationId xmlns:a16="http://schemas.microsoft.com/office/drawing/2014/main" id="{18926356-D85F-114F-9F93-614495421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5691" y="3968946"/>
            <a:ext cx="21463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78">
            <a:extLst>
              <a:ext uri="{FF2B5EF4-FFF2-40B4-BE49-F238E27FC236}">
                <a16:creationId xmlns:a16="http://schemas.microsoft.com/office/drawing/2014/main" id="{6BEAE130-4773-1C45-BE89-8B484886B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3400365-2EE2-6F48-9760-4CD760D0BE66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EEC15F75-1D69-014A-A29C-43FCC79D3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Line 18">
              <a:extLst>
                <a:ext uri="{FF2B5EF4-FFF2-40B4-BE49-F238E27FC236}">
                  <a16:creationId xmlns:a16="http://schemas.microsoft.com/office/drawing/2014/main" id="{DA7ACAB2-D29A-244E-B2AA-F0264F51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D1430721-2DC5-384A-88C8-7883C3E17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rc 21">
              <a:extLst>
                <a:ext uri="{FF2B5EF4-FFF2-40B4-BE49-F238E27FC236}">
                  <a16:creationId xmlns:a16="http://schemas.microsoft.com/office/drawing/2014/main" id="{04D5D642-3276-F54D-B211-8CD933A3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Arc 23">
              <a:extLst>
                <a:ext uri="{FF2B5EF4-FFF2-40B4-BE49-F238E27FC236}">
                  <a16:creationId xmlns:a16="http://schemas.microsoft.com/office/drawing/2014/main" id="{D01266D0-DD63-2349-9F43-AAB604D6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72EA4E64-B45B-D244-A35A-BF99253D7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59">
              <a:extLst>
                <a:ext uri="{FF2B5EF4-FFF2-40B4-BE49-F238E27FC236}">
                  <a16:creationId xmlns:a16="http://schemas.microsoft.com/office/drawing/2014/main" id="{5E6E88D1-5394-CD45-8982-A5D621768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4" name="Line 66">
            <a:extLst>
              <a:ext uri="{FF2B5EF4-FFF2-40B4-BE49-F238E27FC236}">
                <a16:creationId xmlns:a16="http://schemas.microsoft.com/office/drawing/2014/main" id="{C9234EB2-4143-864D-AE37-B482D6F33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800" y="3110400"/>
            <a:ext cx="0" cy="9540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Line 51">
            <a:extLst>
              <a:ext uri="{FF2B5EF4-FFF2-40B4-BE49-F238E27FC236}">
                <a16:creationId xmlns:a16="http://schemas.microsoft.com/office/drawing/2014/main" id="{D67CEBAF-BD6B-5C4B-BBCF-2B29E16F4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Line 54">
            <a:extLst>
              <a:ext uri="{FF2B5EF4-FFF2-40B4-BE49-F238E27FC236}">
                <a16:creationId xmlns:a16="http://schemas.microsoft.com/office/drawing/2014/main" id="{CC4A88BF-17F1-8845-B458-57265E822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112465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7" name="Line 55">
            <a:extLst>
              <a:ext uri="{FF2B5EF4-FFF2-40B4-BE49-F238E27FC236}">
                <a16:creationId xmlns:a16="http://schemas.microsoft.com/office/drawing/2014/main" id="{5327C97E-B977-404B-8DB7-7AFE1E8F3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5452" y="3156916"/>
            <a:ext cx="21673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90">
            <a:extLst>
              <a:ext uri="{FF2B5EF4-FFF2-40B4-BE49-F238E27FC236}">
                <a16:creationId xmlns:a16="http://schemas.microsoft.com/office/drawing/2014/main" id="{EE2ABC89-5B46-5B4C-9455-74CEE7374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19" name="Oval 62">
            <a:extLst>
              <a:ext uri="{FF2B5EF4-FFF2-40B4-BE49-F238E27FC236}">
                <a16:creationId xmlns:a16="http://schemas.microsoft.com/office/drawing/2014/main" id="{34E9CF0A-EFF0-E849-9332-2A1C26D16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054" y="3921040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20" name="Line 78">
            <a:extLst>
              <a:ext uri="{FF2B5EF4-FFF2-40B4-BE49-F238E27FC236}">
                <a16:creationId xmlns:a16="http://schemas.microsoft.com/office/drawing/2014/main" id="{1869168B-ABC3-4547-8306-6FF04CE43A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Oval 62">
            <a:extLst>
              <a:ext uri="{FF2B5EF4-FFF2-40B4-BE49-F238E27FC236}">
                <a16:creationId xmlns:a16="http://schemas.microsoft.com/office/drawing/2014/main" id="{65BDFA22-2378-E94C-B718-C6D1DBEF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22" name="Line 53">
            <a:extLst>
              <a:ext uri="{FF2B5EF4-FFF2-40B4-BE49-F238E27FC236}">
                <a16:creationId xmlns:a16="http://schemas.microsoft.com/office/drawing/2014/main" id="{F373E319-A2F4-654B-A5ED-87B8FC7A0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600" y="4057566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51">
            <a:extLst>
              <a:ext uri="{FF2B5EF4-FFF2-40B4-BE49-F238E27FC236}">
                <a16:creationId xmlns:a16="http://schemas.microsoft.com/office/drawing/2014/main" id="{250CC8BB-DBD5-9241-9F8E-12A48C84E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" name="Oval 24">
            <a:extLst>
              <a:ext uri="{FF2B5EF4-FFF2-40B4-BE49-F238E27FC236}">
                <a16:creationId xmlns:a16="http://schemas.microsoft.com/office/drawing/2014/main" id="{0944E1D7-72FB-7347-BDA6-EA379364C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966" y="3220573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1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2BF9F5-EF7B-834A-8AC1-41797BED383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1EE1A7-3505-3447-904C-4F35CE4503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28370B-283C-5945-8B95-9BCCAE1A3E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13C5C91-7384-F842-B0AE-A3F02C7A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Circuit logique de weak suspend</a:t>
            </a:r>
          </a:p>
        </p:txBody>
      </p:sp>
      <p:sp>
        <p:nvSpPr>
          <p:cNvPr id="7" name="Arc 20">
            <a:extLst>
              <a:ext uri="{FF2B5EF4-FFF2-40B4-BE49-F238E27FC236}">
                <a16:creationId xmlns:a16="http://schemas.microsoft.com/office/drawing/2014/main" id="{6F17AF3F-402F-1D47-8E65-93A733AF0E0E}"/>
              </a:ext>
            </a:extLst>
          </p:cNvPr>
          <p:cNvSpPr>
            <a:spLocks/>
          </p:cNvSpPr>
          <p:nvPr/>
        </p:nvSpPr>
        <p:spPr bwMode="auto">
          <a:xfrm>
            <a:off x="3124177" y="3727674"/>
            <a:ext cx="230187" cy="247650"/>
          </a:xfrm>
          <a:custGeom>
            <a:avLst/>
            <a:gdLst>
              <a:gd name="T0" fmla="*/ 0 w 21750"/>
              <a:gd name="T1" fmla="*/ 0 h 21600"/>
              <a:gd name="T2" fmla="*/ 145 w 21750"/>
              <a:gd name="T3" fmla="*/ 156 h 21600"/>
              <a:gd name="T4" fmla="*/ 1 w 21750"/>
              <a:gd name="T5" fmla="*/ 156 h 21600"/>
              <a:gd name="T6" fmla="*/ 0 60000 65536"/>
              <a:gd name="T7" fmla="*/ 0 60000 65536"/>
              <a:gd name="T8" fmla="*/ 0 60000 65536"/>
              <a:gd name="T9" fmla="*/ 0 w 21750"/>
              <a:gd name="T10" fmla="*/ 0 h 21600"/>
              <a:gd name="T11" fmla="*/ 21750 w 217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50" h="21600" fill="none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</a:path>
              <a:path w="21750" h="21600" stroke="0" extrusionOk="0">
                <a:moveTo>
                  <a:pt x="-1" y="0"/>
                </a:moveTo>
                <a:cubicBezTo>
                  <a:pt x="49" y="0"/>
                  <a:pt x="99" y="-1"/>
                  <a:pt x="150" y="0"/>
                </a:cubicBezTo>
                <a:cubicBezTo>
                  <a:pt x="12079" y="0"/>
                  <a:pt x="21750" y="9670"/>
                  <a:pt x="21750" y="21600"/>
                </a:cubicBezTo>
                <a:lnTo>
                  <a:pt x="15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rc 22">
            <a:extLst>
              <a:ext uri="{FF2B5EF4-FFF2-40B4-BE49-F238E27FC236}">
                <a16:creationId xmlns:a16="http://schemas.microsoft.com/office/drawing/2014/main" id="{23704C0B-2E6F-054E-8B43-D72767157519}"/>
              </a:ext>
            </a:extLst>
          </p:cNvPr>
          <p:cNvSpPr>
            <a:spLocks/>
          </p:cNvSpPr>
          <p:nvPr/>
        </p:nvSpPr>
        <p:spPr bwMode="auto">
          <a:xfrm>
            <a:off x="3124177" y="3961036"/>
            <a:ext cx="228600" cy="247650"/>
          </a:xfrm>
          <a:custGeom>
            <a:avLst/>
            <a:gdLst>
              <a:gd name="T0" fmla="*/ 144 w 21600"/>
              <a:gd name="T1" fmla="*/ 0 h 21600"/>
              <a:gd name="T2" fmla="*/ 0 w 21600"/>
              <a:gd name="T3" fmla="*/ 15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B3F24054-F67B-B84D-8F57-BF2332C5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BD2F30DA-B549-A245-954A-AFD96804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748" y="2343346"/>
            <a:ext cx="1816100" cy="22225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1" name="Rectangle 35">
            <a:extLst>
              <a:ext uri="{FF2B5EF4-FFF2-40B4-BE49-F238E27FC236}">
                <a16:creationId xmlns:a16="http://schemas.microsoft.com/office/drawing/2014/main" id="{5533065C-433A-CC4D-95D5-CECCFD75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2616396"/>
            <a:ext cx="5033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GO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259070C6-02A6-FB45-BE0B-DEB46732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022796"/>
            <a:ext cx="6027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841F5B89-7037-0049-8EC7-E50229F2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429196"/>
            <a:ext cx="738986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SUSP</a:t>
            </a:r>
          </a:p>
        </p:txBody>
      </p:sp>
      <p:sp>
        <p:nvSpPr>
          <p:cNvPr id="14" name="Rectangle 38">
            <a:extLst>
              <a:ext uri="{FF2B5EF4-FFF2-40B4-BE49-F238E27FC236}">
                <a16:creationId xmlns:a16="http://schemas.microsoft.com/office/drawing/2014/main" id="{5D88EF4F-EF4C-9349-B1D6-B4DB2FC5D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311" y="3835596"/>
            <a:ext cx="60433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KILL</a:t>
            </a: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B05DAE4E-1DAB-0A44-9C72-D9E626A6A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511" y="2616396"/>
            <a:ext cx="5635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SEL</a:t>
            </a: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F4DA2286-A94F-974E-9DE4-974F4E22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0227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K0</a:t>
            </a:r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id="{E7BFADD6-C8BB-EE49-ACF6-6E06AC97C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4291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K1</a:t>
            </a:r>
          </a:p>
        </p:txBody>
      </p:sp>
      <p:sp>
        <p:nvSpPr>
          <p:cNvPr id="18" name="Rectangle 42">
            <a:extLst>
              <a:ext uri="{FF2B5EF4-FFF2-40B4-BE49-F238E27FC236}">
                <a16:creationId xmlns:a16="http://schemas.microsoft.com/office/drawing/2014/main" id="{B2C0504F-4F56-354E-842E-76553BBB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3835596"/>
            <a:ext cx="428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K2</a:t>
            </a:r>
          </a:p>
        </p:txBody>
      </p:sp>
      <p:sp>
        <p:nvSpPr>
          <p:cNvPr id="19" name="Rectangle 43">
            <a:extLst>
              <a:ext uri="{FF2B5EF4-FFF2-40B4-BE49-F238E27FC236}">
                <a16:creationId xmlns:a16="http://schemas.microsoft.com/office/drawing/2014/main" id="{50F2EC1F-64A5-9F4C-8935-ED773548A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1" y="4140396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20" name="Rectangle 44">
            <a:extLst>
              <a:ext uri="{FF2B5EF4-FFF2-40B4-BE49-F238E27FC236}">
                <a16:creationId xmlns:a16="http://schemas.microsoft.com/office/drawing/2014/main" id="{88749A81-14FD-2E4E-954D-E85B1C9D7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311" y="2375096"/>
            <a:ext cx="3189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1" name="Rectangle 45">
            <a:extLst>
              <a:ext uri="{FF2B5EF4-FFF2-40B4-BE49-F238E27FC236}">
                <a16:creationId xmlns:a16="http://schemas.microsoft.com/office/drawing/2014/main" id="{007B646F-D06D-7B4D-A17F-32C38B524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711" y="2375096"/>
            <a:ext cx="354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1600">
                <a:solidFill>
                  <a:srgbClr val="000000"/>
                </a:solidFill>
              </a:rPr>
              <a:t>E'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07F970AB-51D1-3248-90AB-AD78B28C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2" y="2938327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RES</a:t>
            </a:r>
          </a:p>
        </p:txBody>
      </p:sp>
      <p:sp>
        <p:nvSpPr>
          <p:cNvPr id="23" name="Line 53">
            <a:extLst>
              <a:ext uri="{FF2B5EF4-FFF2-40B4-BE49-F238E27FC236}">
                <a16:creationId xmlns:a16="http://schemas.microsoft.com/office/drawing/2014/main" id="{394A4418-CB94-A74C-A852-6246634EB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7455" y="4883346"/>
            <a:ext cx="4854544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54">
            <a:extLst>
              <a:ext uri="{FF2B5EF4-FFF2-40B4-BE49-F238E27FC236}">
                <a16:creationId xmlns:a16="http://schemas.microsoft.com/office/drawing/2014/main" id="{059C234D-C857-EF42-ADD4-6EA48575B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427" y="3560496"/>
            <a:ext cx="5865" cy="1331834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Line 66">
            <a:extLst>
              <a:ext uri="{FF2B5EF4-FFF2-40B4-BE49-F238E27FC236}">
                <a16:creationId xmlns:a16="http://schemas.microsoft.com/office/drawing/2014/main" id="{9CD011C8-93AD-0844-9FC6-C5D302BA5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5256" y="1442972"/>
            <a:ext cx="5983" cy="242377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73">
            <a:extLst>
              <a:ext uri="{FF2B5EF4-FFF2-40B4-BE49-F238E27FC236}">
                <a16:creationId xmlns:a16="http://schemas.microsoft.com/office/drawing/2014/main" id="{C9B8642D-B7C0-C843-BA9E-F1EE0D33C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908" y="1434118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</a:t>
            </a:r>
          </a:p>
        </p:txBody>
      </p:sp>
      <p:sp>
        <p:nvSpPr>
          <p:cNvPr id="35" name="Line 75">
            <a:extLst>
              <a:ext uri="{FF2B5EF4-FFF2-40B4-BE49-F238E27FC236}">
                <a16:creationId xmlns:a16="http://schemas.microsoft.com/office/drawing/2014/main" id="{CDEFD4FB-3512-974B-807D-589F79590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1804" y="3155073"/>
            <a:ext cx="17018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76">
            <a:extLst>
              <a:ext uri="{FF2B5EF4-FFF2-40B4-BE49-F238E27FC236}">
                <a16:creationId xmlns:a16="http://schemas.microsoft.com/office/drawing/2014/main" id="{C20ABE66-8916-1A42-90C3-0329A7BD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917075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K0</a:t>
            </a:r>
          </a:p>
        </p:txBody>
      </p:sp>
      <p:sp>
        <p:nvSpPr>
          <p:cNvPr id="37" name="Line 77">
            <a:extLst>
              <a:ext uri="{FF2B5EF4-FFF2-40B4-BE49-F238E27FC236}">
                <a16:creationId xmlns:a16="http://schemas.microsoft.com/office/drawing/2014/main" id="{E3BBFFDF-F755-C840-9CFC-E39252EAF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973" y="2749746"/>
            <a:ext cx="2190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78">
            <a:extLst>
              <a:ext uri="{FF2B5EF4-FFF2-40B4-BE49-F238E27FC236}">
                <a16:creationId xmlns:a16="http://schemas.microsoft.com/office/drawing/2014/main" id="{A99F10C1-1483-CD40-8F78-871E8ACDC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4" y="2749746"/>
            <a:ext cx="354663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79">
            <a:extLst>
              <a:ext uri="{FF2B5EF4-FFF2-40B4-BE49-F238E27FC236}">
                <a16:creationId xmlns:a16="http://schemas.microsoft.com/office/drawing/2014/main" id="{45F81BB6-B0A9-194C-A8C8-4F29D37A3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74" y="2527061"/>
            <a:ext cx="66043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GO</a:t>
            </a:r>
          </a:p>
        </p:txBody>
      </p:sp>
      <p:sp>
        <p:nvSpPr>
          <p:cNvPr id="40" name="Line 81">
            <a:extLst>
              <a:ext uri="{FF2B5EF4-FFF2-40B4-BE49-F238E27FC236}">
                <a16:creationId xmlns:a16="http://schemas.microsoft.com/office/drawing/2014/main" id="{7004891F-2E31-6843-99A4-A4427C33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348" y="3156146"/>
            <a:ext cx="395734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82">
            <a:extLst>
              <a:ext uri="{FF2B5EF4-FFF2-40B4-BE49-F238E27FC236}">
                <a16:creationId xmlns:a16="http://schemas.microsoft.com/office/drawing/2014/main" id="{3AF57595-63E1-B544-B1AE-13B3C03B9D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364" y="3562546"/>
            <a:ext cx="19368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Line 83">
            <a:extLst>
              <a:ext uri="{FF2B5EF4-FFF2-40B4-BE49-F238E27FC236}">
                <a16:creationId xmlns:a16="http://schemas.microsoft.com/office/drawing/2014/main" id="{233705B4-AE29-7048-9BF5-398632647D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0613" y="3549873"/>
            <a:ext cx="245747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84">
            <a:extLst>
              <a:ext uri="{FF2B5EF4-FFF2-40B4-BE49-F238E27FC236}">
                <a16:creationId xmlns:a16="http://schemas.microsoft.com/office/drawing/2014/main" id="{1B3237E7-4453-354C-B193-B3B22829FF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1498" y="3968946"/>
            <a:ext cx="2095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85">
            <a:extLst>
              <a:ext uri="{FF2B5EF4-FFF2-40B4-BE49-F238E27FC236}">
                <a16:creationId xmlns:a16="http://schemas.microsoft.com/office/drawing/2014/main" id="{79C4970F-46FB-5445-BC87-E406E3773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1281" y="4250821"/>
            <a:ext cx="1529012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Rectangle 86">
            <a:extLst>
              <a:ext uri="{FF2B5EF4-FFF2-40B4-BE49-F238E27FC236}">
                <a16:creationId xmlns:a16="http://schemas.microsoft.com/office/drawing/2014/main" id="{E4269FE2-53B3-324E-9E41-CE19DF92F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2" y="3760860"/>
            <a:ext cx="81593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KILL</a:t>
            </a:r>
          </a:p>
        </p:txBody>
      </p:sp>
      <p:sp>
        <p:nvSpPr>
          <p:cNvPr id="46" name="Line 87">
            <a:extLst>
              <a:ext uri="{FF2B5EF4-FFF2-40B4-BE49-F238E27FC236}">
                <a16:creationId xmlns:a16="http://schemas.microsoft.com/office/drawing/2014/main" id="{9371D30A-9D4A-9D4A-AEFB-0C989827D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27497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Line 88">
            <a:extLst>
              <a:ext uri="{FF2B5EF4-FFF2-40B4-BE49-F238E27FC236}">
                <a16:creationId xmlns:a16="http://schemas.microsoft.com/office/drawing/2014/main" id="{116CB827-7F1D-4042-8E3E-8CCB9FB81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004" y="2749746"/>
            <a:ext cx="15113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Line 89">
            <a:extLst>
              <a:ext uri="{FF2B5EF4-FFF2-40B4-BE49-F238E27FC236}">
                <a16:creationId xmlns:a16="http://schemas.microsoft.com/office/drawing/2014/main" id="{65AD45D8-D7AF-BA47-9137-E48B8147E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5748" y="2749746"/>
            <a:ext cx="190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91">
            <a:extLst>
              <a:ext uri="{FF2B5EF4-FFF2-40B4-BE49-F238E27FC236}">
                <a16:creationId xmlns:a16="http://schemas.microsoft.com/office/drawing/2014/main" id="{3057CBC5-F6C8-F948-BF5F-714FA04D03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8948" y="20385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Line 94">
            <a:extLst>
              <a:ext uri="{FF2B5EF4-FFF2-40B4-BE49-F238E27FC236}">
                <a16:creationId xmlns:a16="http://schemas.microsoft.com/office/drawing/2014/main" id="{2A347C5B-D8CF-B945-BBEA-F290D9D1D4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9257" y="2019873"/>
            <a:ext cx="0" cy="95403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51" name="Line 95">
            <a:extLst>
              <a:ext uri="{FF2B5EF4-FFF2-40B4-BE49-F238E27FC236}">
                <a16:creationId xmlns:a16="http://schemas.microsoft.com/office/drawing/2014/main" id="{E1E2019E-1E1C-D249-BC2D-5F29E9BAB5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7582" y="2036618"/>
            <a:ext cx="590203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D62764D-6BC5-E54B-BE52-B5D9308EE022}"/>
              </a:ext>
            </a:extLst>
          </p:cNvPr>
          <p:cNvGrpSpPr/>
          <p:nvPr/>
        </p:nvGrpSpPr>
        <p:grpSpPr>
          <a:xfrm>
            <a:off x="1084565" y="2808816"/>
            <a:ext cx="1083462" cy="514800"/>
            <a:chOff x="1474774" y="3201052"/>
            <a:chExt cx="1083462" cy="514800"/>
          </a:xfrm>
        </p:grpSpPr>
        <p:sp>
          <p:nvSpPr>
            <p:cNvPr id="53" name="Line 3">
              <a:extLst>
                <a:ext uri="{FF2B5EF4-FFF2-40B4-BE49-F238E27FC236}">
                  <a16:creationId xmlns:a16="http://schemas.microsoft.com/office/drawing/2014/main" id="{35844ABD-5E1E-2747-8AA2-25474436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386" y="3207407"/>
              <a:ext cx="475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" name="Line 4">
              <a:extLst>
                <a:ext uri="{FF2B5EF4-FFF2-40B4-BE49-F238E27FC236}">
                  <a16:creationId xmlns:a16="http://schemas.microsoft.com/office/drawing/2014/main" id="{F2C302AA-FF9B-9E4A-A33F-53248383B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2990" y="3702707"/>
              <a:ext cx="4953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5">
              <a:extLst>
                <a:ext uri="{FF2B5EF4-FFF2-40B4-BE49-F238E27FC236}">
                  <a16:creationId xmlns:a16="http://schemas.microsoft.com/office/drawing/2014/main" id="{03D2385D-F6DC-FA4D-9A5A-A523BF22F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3103" y="3201052"/>
              <a:ext cx="0" cy="514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  <p:sp>
          <p:nvSpPr>
            <p:cNvPr id="56" name="Arc 6">
              <a:extLst>
                <a:ext uri="{FF2B5EF4-FFF2-40B4-BE49-F238E27FC236}">
                  <a16:creationId xmlns:a16="http://schemas.microsoft.com/office/drawing/2014/main" id="{BBB82F8A-F039-2740-A6EE-CE8120127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208995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Arc 7">
              <a:extLst>
                <a:ext uri="{FF2B5EF4-FFF2-40B4-BE49-F238E27FC236}">
                  <a16:creationId xmlns:a16="http://schemas.microsoft.com/office/drawing/2014/main" id="{C063D025-B155-8949-9A0E-AAA82F900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207407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Arc 8">
              <a:extLst>
                <a:ext uri="{FF2B5EF4-FFF2-40B4-BE49-F238E27FC236}">
                  <a16:creationId xmlns:a16="http://schemas.microsoft.com/office/drawing/2014/main" id="{ABB41A63-F01A-F648-8947-6C0EF1D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4423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Arc 9">
              <a:extLst>
                <a:ext uri="{FF2B5EF4-FFF2-40B4-BE49-F238E27FC236}">
                  <a16:creationId xmlns:a16="http://schemas.microsoft.com/office/drawing/2014/main" id="{13BC106C-0387-3645-B387-E17F97793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890" y="3455057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Line 56">
              <a:extLst>
                <a:ext uri="{FF2B5EF4-FFF2-40B4-BE49-F238E27FC236}">
                  <a16:creationId xmlns:a16="http://schemas.microsoft.com/office/drawing/2014/main" id="{81F99BFA-FE57-FF42-9A88-C7A1D47E4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490" y="3469749"/>
              <a:ext cx="17674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90">
              <a:extLst>
                <a:ext uri="{FF2B5EF4-FFF2-40B4-BE49-F238E27FC236}">
                  <a16:creationId xmlns:a16="http://schemas.microsoft.com/office/drawing/2014/main" id="{5127E984-F312-6646-B27D-CDDC6F6FF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774" y="3359807"/>
              <a:ext cx="203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 sz="2000"/>
            </a:p>
          </p:txBody>
        </p:sp>
      </p:grpSp>
      <p:sp>
        <p:nvSpPr>
          <p:cNvPr id="62" name="Rectangle 97">
            <a:extLst>
              <a:ext uri="{FF2B5EF4-FFF2-40B4-BE49-F238E27FC236}">
                <a16:creationId xmlns:a16="http://schemas.microsoft.com/office/drawing/2014/main" id="{B9C60232-4652-5247-86DB-D23FFDC4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2509721"/>
            <a:ext cx="76463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/>
              <a:t>SEL</a:t>
            </a:r>
          </a:p>
        </p:txBody>
      </p:sp>
      <p:sp>
        <p:nvSpPr>
          <p:cNvPr id="73" name="Line 98">
            <a:extLst>
              <a:ext uri="{FF2B5EF4-FFF2-40B4-BE49-F238E27FC236}">
                <a16:creationId xmlns:a16="http://schemas.microsoft.com/office/drawing/2014/main" id="{F7357824-C8F1-E543-B7AA-D90A59F9F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155073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100">
            <a:extLst>
              <a:ext uri="{FF2B5EF4-FFF2-40B4-BE49-F238E27FC236}">
                <a16:creationId xmlns:a16="http://schemas.microsoft.com/office/drawing/2014/main" id="{D047CA2D-6F0B-E841-B039-ED31026560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8447" y="3552404"/>
            <a:ext cx="1287404" cy="799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105">
            <a:extLst>
              <a:ext uri="{FF2B5EF4-FFF2-40B4-BE49-F238E27FC236}">
                <a16:creationId xmlns:a16="http://schemas.microsoft.com/office/drawing/2014/main" id="{90D569B1-67E6-8443-BD60-25B0B83D8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3324429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>
                <a:solidFill>
                  <a:schemeClr val="accent3"/>
                </a:solidFill>
              </a:rPr>
              <a:t>K1</a:t>
            </a:r>
          </a:p>
        </p:txBody>
      </p:sp>
      <p:sp>
        <p:nvSpPr>
          <p:cNvPr id="76" name="Line 106">
            <a:extLst>
              <a:ext uri="{FF2B5EF4-FFF2-40B4-BE49-F238E27FC236}">
                <a16:creationId xmlns:a16="http://schemas.microsoft.com/office/drawing/2014/main" id="{3089E12C-0164-E544-A0A9-2305E838C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968946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107">
            <a:extLst>
              <a:ext uri="{FF2B5EF4-FFF2-40B4-BE49-F238E27FC236}">
                <a16:creationId xmlns:a16="http://schemas.microsoft.com/office/drawing/2014/main" id="{FAAAC5DB-6795-E449-AF9B-6F5511595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1804" y="3968946"/>
            <a:ext cx="171450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108">
            <a:extLst>
              <a:ext uri="{FF2B5EF4-FFF2-40B4-BE49-F238E27FC236}">
                <a16:creationId xmlns:a16="http://schemas.microsoft.com/office/drawing/2014/main" id="{65A88EF9-0E14-1842-8A5F-E8D13F7BB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3731783"/>
            <a:ext cx="55945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>
                <a:solidFill>
                  <a:schemeClr val="accent3"/>
                </a:solidFill>
              </a:rPr>
              <a:t>K2</a:t>
            </a:r>
          </a:p>
        </p:txBody>
      </p:sp>
      <p:sp>
        <p:nvSpPr>
          <p:cNvPr id="79" name="Rectangle 111">
            <a:extLst>
              <a:ext uri="{FF2B5EF4-FFF2-40B4-BE49-F238E27FC236}">
                <a16:creationId xmlns:a16="http://schemas.microsoft.com/office/drawing/2014/main" id="{37613608-A78E-4346-9B2F-1CD79B0A2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91" y="1200346"/>
            <a:ext cx="38792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</a:t>
            </a:r>
          </a:p>
        </p:txBody>
      </p:sp>
      <p:sp>
        <p:nvSpPr>
          <p:cNvPr id="80" name="Line 113">
            <a:extLst>
              <a:ext uri="{FF2B5EF4-FFF2-40B4-BE49-F238E27FC236}">
                <a16:creationId xmlns:a16="http://schemas.microsoft.com/office/drawing/2014/main" id="{E2C5683C-2E67-AE4E-83C3-1EB6AF788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6618" y="1427018"/>
            <a:ext cx="2439686" cy="1928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114">
            <a:extLst>
              <a:ext uri="{FF2B5EF4-FFF2-40B4-BE49-F238E27FC236}">
                <a16:creationId xmlns:a16="http://schemas.microsoft.com/office/drawing/2014/main" id="{4215C619-9292-7648-B185-4BBB98A14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1348" y="1428946"/>
            <a:ext cx="0" cy="6985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Rectangle 115">
            <a:extLst>
              <a:ext uri="{FF2B5EF4-FFF2-40B4-BE49-F238E27FC236}">
                <a16:creationId xmlns:a16="http://schemas.microsoft.com/office/drawing/2014/main" id="{9D3BEA1E-493A-864A-80C5-6A4D9D2A2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66" y="1189483"/>
            <a:ext cx="44723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E'</a:t>
            </a:r>
          </a:p>
        </p:txBody>
      </p:sp>
      <p:sp>
        <p:nvSpPr>
          <p:cNvPr id="83" name="Rectangle 116">
            <a:extLst>
              <a:ext uri="{FF2B5EF4-FFF2-40B4-BE49-F238E27FC236}">
                <a16:creationId xmlns:a16="http://schemas.microsoft.com/office/drawing/2014/main" id="{AA9EE59A-AE9B-D741-8B74-F670E8A7C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248" y="3118046"/>
            <a:ext cx="383119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800" dirty="0">
                <a:solidFill>
                  <a:schemeClr val="accent4"/>
                </a:solidFill>
              </a:rPr>
              <a:t>p</a:t>
            </a:r>
          </a:p>
        </p:txBody>
      </p:sp>
      <p:sp>
        <p:nvSpPr>
          <p:cNvPr id="84" name="Oval 62">
            <a:extLst>
              <a:ext uri="{FF2B5EF4-FFF2-40B4-BE49-F238E27FC236}">
                <a16:creationId xmlns:a16="http://schemas.microsoft.com/office/drawing/2014/main" id="{996C3FFA-F917-C04B-9841-6590C87F4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344" y="2721531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85" name="Freeform 110">
            <a:extLst>
              <a:ext uri="{FF2B5EF4-FFF2-40B4-BE49-F238E27FC236}">
                <a16:creationId xmlns:a16="http://schemas.microsoft.com/office/drawing/2014/main" id="{2145B7CB-B35C-D04B-8647-1B19DCD1E847}"/>
              </a:ext>
            </a:extLst>
          </p:cNvPr>
          <p:cNvSpPr>
            <a:spLocks/>
          </p:cNvSpPr>
          <p:nvPr/>
        </p:nvSpPr>
        <p:spPr bwMode="auto">
          <a:xfrm>
            <a:off x="983804" y="1428946"/>
            <a:ext cx="4474887" cy="712788"/>
          </a:xfrm>
          <a:custGeom>
            <a:avLst/>
            <a:gdLst>
              <a:gd name="T0" fmla="*/ 0 w 2689"/>
              <a:gd name="T1" fmla="*/ 0 h 449"/>
              <a:gd name="T2" fmla="*/ 2688 w 2689"/>
              <a:gd name="T3" fmla="*/ 0 h 449"/>
              <a:gd name="T4" fmla="*/ 2688 w 2689"/>
              <a:gd name="T5" fmla="*/ 448 h 449"/>
              <a:gd name="T6" fmla="*/ 0 60000 65536"/>
              <a:gd name="T7" fmla="*/ 0 60000 65536"/>
              <a:gd name="T8" fmla="*/ 0 60000 65536"/>
              <a:gd name="T9" fmla="*/ 0 w 2689"/>
              <a:gd name="T10" fmla="*/ 0 h 449"/>
              <a:gd name="T11" fmla="*/ 2689 w 2689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9" h="449">
                <a:moveTo>
                  <a:pt x="0" y="0"/>
                </a:moveTo>
                <a:lnTo>
                  <a:pt x="2688" y="0"/>
                </a:lnTo>
                <a:lnTo>
                  <a:pt x="2688" y="448"/>
                </a:lnTo>
              </a:path>
            </a:pathLst>
          </a:custGeom>
          <a:noFill/>
          <a:ln w="25400" cap="rnd" cmpd="sng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Line 112">
            <a:extLst>
              <a:ext uri="{FF2B5EF4-FFF2-40B4-BE49-F238E27FC236}">
                <a16:creationId xmlns:a16="http://schemas.microsoft.com/office/drawing/2014/main" id="{B410882C-AAEE-8C41-ADA3-E12117DE9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344" y="2113200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112">
            <a:extLst>
              <a:ext uri="{FF2B5EF4-FFF2-40B4-BE49-F238E27FC236}">
                <a16:creationId xmlns:a16="http://schemas.microsoft.com/office/drawing/2014/main" id="{57A73267-3626-EE4A-8471-85A46A848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1348" y="2111571"/>
            <a:ext cx="0" cy="2381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Rectangle 48">
            <a:extLst>
              <a:ext uri="{FF2B5EF4-FFF2-40B4-BE49-F238E27FC236}">
                <a16:creationId xmlns:a16="http://schemas.microsoft.com/office/drawing/2014/main" id="{80EBEFDF-E8D6-B742-8A7C-B2FC6396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" y="3349593"/>
            <a:ext cx="102111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fr-FR" sz="2400" dirty="0"/>
              <a:t>SUSP</a:t>
            </a:r>
          </a:p>
        </p:txBody>
      </p:sp>
      <p:sp>
        <p:nvSpPr>
          <p:cNvPr id="89" name="Line 49">
            <a:extLst>
              <a:ext uri="{FF2B5EF4-FFF2-40B4-BE49-F238E27FC236}">
                <a16:creationId xmlns:a16="http://schemas.microsoft.com/office/drawing/2014/main" id="{8E17CD9D-B671-3C41-8CEE-5995304CC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2" y="3562546"/>
            <a:ext cx="257681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Line 106">
            <a:extLst>
              <a:ext uri="{FF2B5EF4-FFF2-40B4-BE49-F238E27FC236}">
                <a16:creationId xmlns:a16="http://schemas.microsoft.com/office/drawing/2014/main" id="{1B722402-603D-8A4E-9305-B75ECAF21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2548" y="3560400"/>
            <a:ext cx="2159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47">
            <a:extLst>
              <a:ext uri="{FF2B5EF4-FFF2-40B4-BE49-F238E27FC236}">
                <a16:creationId xmlns:a16="http://schemas.microsoft.com/office/drawing/2014/main" id="{262F5F84-EB48-4146-BF70-63C76EA9C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3804" y="3171884"/>
            <a:ext cx="235396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400">
              <a:solidFill>
                <a:schemeClr val="tx2"/>
              </a:solidFill>
            </a:endParaRPr>
          </a:p>
        </p:txBody>
      </p:sp>
      <p:sp>
        <p:nvSpPr>
          <p:cNvPr id="92" name="Arc 27">
            <a:extLst>
              <a:ext uri="{FF2B5EF4-FFF2-40B4-BE49-F238E27FC236}">
                <a16:creationId xmlns:a16="http://schemas.microsoft.com/office/drawing/2014/main" id="{2B7160E9-C0AA-9E45-808B-473A9AF6A6BF}"/>
              </a:ext>
            </a:extLst>
          </p:cNvPr>
          <p:cNvSpPr>
            <a:spLocks/>
          </p:cNvSpPr>
          <p:nvPr/>
        </p:nvSpPr>
        <p:spPr bwMode="auto">
          <a:xfrm>
            <a:off x="3638327" y="3435927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Arc 28">
            <a:extLst>
              <a:ext uri="{FF2B5EF4-FFF2-40B4-BE49-F238E27FC236}">
                <a16:creationId xmlns:a16="http://schemas.microsoft.com/office/drawing/2014/main" id="{F866EF13-0BDA-8C4F-8105-D90B2ED6B682}"/>
              </a:ext>
            </a:extLst>
          </p:cNvPr>
          <p:cNvSpPr>
            <a:spLocks/>
          </p:cNvSpPr>
          <p:nvPr/>
        </p:nvSpPr>
        <p:spPr bwMode="auto">
          <a:xfrm>
            <a:off x="3639914" y="3435927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Arc 29">
            <a:extLst>
              <a:ext uri="{FF2B5EF4-FFF2-40B4-BE49-F238E27FC236}">
                <a16:creationId xmlns:a16="http://schemas.microsoft.com/office/drawing/2014/main" id="{124031D8-8B51-B547-9605-CFD18DB578FB}"/>
              </a:ext>
            </a:extLst>
          </p:cNvPr>
          <p:cNvSpPr>
            <a:spLocks/>
          </p:cNvSpPr>
          <p:nvPr/>
        </p:nvSpPr>
        <p:spPr bwMode="auto">
          <a:xfrm>
            <a:off x="3678014" y="3637539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Arc 30">
            <a:extLst>
              <a:ext uri="{FF2B5EF4-FFF2-40B4-BE49-F238E27FC236}">
                <a16:creationId xmlns:a16="http://schemas.microsoft.com/office/drawing/2014/main" id="{337D8F77-30F0-A549-AD84-486A54B2BA4A}"/>
              </a:ext>
            </a:extLst>
          </p:cNvPr>
          <p:cNvSpPr>
            <a:spLocks/>
          </p:cNvSpPr>
          <p:nvPr/>
        </p:nvSpPr>
        <p:spPr bwMode="auto">
          <a:xfrm>
            <a:off x="3639914" y="3637539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31">
            <a:extLst>
              <a:ext uri="{FF2B5EF4-FFF2-40B4-BE49-F238E27FC236}">
                <a16:creationId xmlns:a16="http://schemas.microsoft.com/office/drawing/2014/main" id="{25F1CE77-6728-E841-9E1D-8D7BDB2FD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5613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Line 32">
            <a:extLst>
              <a:ext uri="{FF2B5EF4-FFF2-40B4-BE49-F238E27FC236}">
                <a16:creationId xmlns:a16="http://schemas.microsoft.com/office/drawing/2014/main" id="{6A8E47C3-EFEF-5F42-9383-EE1D386E9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064" y="3764539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Line 74">
            <a:extLst>
              <a:ext uri="{FF2B5EF4-FFF2-40B4-BE49-F238E27FC236}">
                <a16:creationId xmlns:a16="http://schemas.microsoft.com/office/drawing/2014/main" id="{443EA269-BE5F-2447-9208-A8F70412F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5563" y="3652298"/>
            <a:ext cx="14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Line 99">
            <a:extLst>
              <a:ext uri="{FF2B5EF4-FFF2-40B4-BE49-F238E27FC236}">
                <a16:creationId xmlns:a16="http://schemas.microsoft.com/office/drawing/2014/main" id="{FF6C8A9C-5F0F-F341-A4CF-F1BC8702E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590" y="3561339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Line 101">
            <a:extLst>
              <a:ext uri="{FF2B5EF4-FFF2-40B4-BE49-F238E27FC236}">
                <a16:creationId xmlns:a16="http://schemas.microsoft.com/office/drawing/2014/main" id="{1EDFFCB9-CCFC-BC4C-97A3-A5DF5E66E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9600" y="3549599"/>
            <a:ext cx="0" cy="11160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1" name="Line 85">
            <a:extLst>
              <a:ext uri="{FF2B5EF4-FFF2-40B4-BE49-F238E27FC236}">
                <a16:creationId xmlns:a16="http://schemas.microsoft.com/office/drawing/2014/main" id="{6BE45DD6-B26C-0B42-8754-67F50D571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802" y="3968946"/>
            <a:ext cx="1007479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" name="Line 85">
            <a:extLst>
              <a:ext uri="{FF2B5EF4-FFF2-40B4-BE49-F238E27FC236}">
                <a16:creationId xmlns:a16="http://schemas.microsoft.com/office/drawing/2014/main" id="{BD5AE9EA-F7C2-C54D-A912-7E159E8F83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1281" y="3949616"/>
            <a:ext cx="0" cy="310932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" name="Line 85">
            <a:extLst>
              <a:ext uri="{FF2B5EF4-FFF2-40B4-BE49-F238E27FC236}">
                <a16:creationId xmlns:a16="http://schemas.microsoft.com/office/drawing/2014/main" id="{2CE95C2C-0CDA-D846-A91E-8A885514EB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0330" y="3961037"/>
            <a:ext cx="0" cy="395356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78">
            <a:extLst>
              <a:ext uri="{FF2B5EF4-FFF2-40B4-BE49-F238E27FC236}">
                <a16:creationId xmlns:a16="http://schemas.microsoft.com/office/drawing/2014/main" id="{6BEAE130-4773-1C45-BE89-8B484886BA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9054" y="3156916"/>
            <a:ext cx="1011381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33400365-2EE2-6F48-9760-4CD760D0BE66}"/>
              </a:ext>
            </a:extLst>
          </p:cNvPr>
          <p:cNvGrpSpPr/>
          <p:nvPr/>
        </p:nvGrpSpPr>
        <p:grpSpPr>
          <a:xfrm>
            <a:off x="2376000" y="3692912"/>
            <a:ext cx="973979" cy="504826"/>
            <a:chOff x="2380385" y="3717032"/>
            <a:chExt cx="973979" cy="504826"/>
          </a:xfrm>
        </p:grpSpPr>
        <p:sp>
          <p:nvSpPr>
            <p:cNvPr id="107" name="Line 17">
              <a:extLst>
                <a:ext uri="{FF2B5EF4-FFF2-40B4-BE49-F238E27FC236}">
                  <a16:creationId xmlns:a16="http://schemas.microsoft.com/office/drawing/2014/main" id="{EEC15F75-1D69-014A-A29C-43FCC79D3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Line 18">
              <a:extLst>
                <a:ext uri="{FF2B5EF4-FFF2-40B4-BE49-F238E27FC236}">
                  <a16:creationId xmlns:a16="http://schemas.microsoft.com/office/drawing/2014/main" id="{DA7ACAB2-D29A-244E-B2AA-F0264F51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Line 19">
              <a:extLst>
                <a:ext uri="{FF2B5EF4-FFF2-40B4-BE49-F238E27FC236}">
                  <a16:creationId xmlns:a16="http://schemas.microsoft.com/office/drawing/2014/main" id="{D1430721-2DC5-384A-88C8-7883C3E17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Arc 21">
              <a:extLst>
                <a:ext uri="{FF2B5EF4-FFF2-40B4-BE49-F238E27FC236}">
                  <a16:creationId xmlns:a16="http://schemas.microsoft.com/office/drawing/2014/main" id="{04D5D642-3276-F54D-B211-8CD933A36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Arc 23">
              <a:extLst>
                <a:ext uri="{FF2B5EF4-FFF2-40B4-BE49-F238E27FC236}">
                  <a16:creationId xmlns:a16="http://schemas.microsoft.com/office/drawing/2014/main" id="{D01266D0-DD63-2349-9F43-AAB604D6D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Line 25">
              <a:extLst>
                <a:ext uri="{FF2B5EF4-FFF2-40B4-BE49-F238E27FC236}">
                  <a16:creationId xmlns:a16="http://schemas.microsoft.com/office/drawing/2014/main" id="{72EA4E64-B45B-D244-A35A-BF99253D7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59">
              <a:extLst>
                <a:ext uri="{FF2B5EF4-FFF2-40B4-BE49-F238E27FC236}">
                  <a16:creationId xmlns:a16="http://schemas.microsoft.com/office/drawing/2014/main" id="{5E6E88D1-5394-CD45-8982-A5D621768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4" name="Line 66">
            <a:extLst>
              <a:ext uri="{FF2B5EF4-FFF2-40B4-BE49-F238E27FC236}">
                <a16:creationId xmlns:a16="http://schemas.microsoft.com/office/drawing/2014/main" id="{C9234EB2-4143-864D-AE37-B482D6F33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800" y="3085228"/>
            <a:ext cx="0" cy="1363371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Line 51">
            <a:extLst>
              <a:ext uri="{FF2B5EF4-FFF2-40B4-BE49-F238E27FC236}">
                <a16:creationId xmlns:a16="http://schemas.microsoft.com/office/drawing/2014/main" id="{D67CEBAF-BD6B-5C4B-BBCF-2B29E16F4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2072" y="3949616"/>
            <a:ext cx="19854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" name="Line 54">
            <a:extLst>
              <a:ext uri="{FF2B5EF4-FFF2-40B4-BE49-F238E27FC236}">
                <a16:creationId xmlns:a16="http://schemas.microsoft.com/office/drawing/2014/main" id="{CC4A88BF-17F1-8845-B458-57265E822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7744" y="3753933"/>
            <a:ext cx="0" cy="215013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8" name="Line 90">
            <a:extLst>
              <a:ext uri="{FF2B5EF4-FFF2-40B4-BE49-F238E27FC236}">
                <a16:creationId xmlns:a16="http://schemas.microsoft.com/office/drawing/2014/main" id="{EE2ABC89-5B46-5B4C-9455-74CEE7374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3094" y="3173129"/>
            <a:ext cx="203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2000"/>
          </a:p>
        </p:txBody>
      </p:sp>
      <p:sp>
        <p:nvSpPr>
          <p:cNvPr id="120" name="Line 78">
            <a:extLst>
              <a:ext uri="{FF2B5EF4-FFF2-40B4-BE49-F238E27FC236}">
                <a16:creationId xmlns:a16="http://schemas.microsoft.com/office/drawing/2014/main" id="{1869168B-ABC3-4547-8306-6FF04CE43A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546" y="3072544"/>
            <a:ext cx="265563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" name="Oval 62">
            <a:extLst>
              <a:ext uri="{FF2B5EF4-FFF2-40B4-BE49-F238E27FC236}">
                <a16:creationId xmlns:a16="http://schemas.microsoft.com/office/drawing/2014/main" id="{65BDFA22-2378-E94C-B718-C6D1DBEF2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833" y="3044974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22" name="Line 53">
            <a:extLst>
              <a:ext uri="{FF2B5EF4-FFF2-40B4-BE49-F238E27FC236}">
                <a16:creationId xmlns:a16="http://schemas.microsoft.com/office/drawing/2014/main" id="{F373E319-A2F4-654B-A5ED-87B8FC7A0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3600" y="4057566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51">
            <a:extLst>
              <a:ext uri="{FF2B5EF4-FFF2-40B4-BE49-F238E27FC236}">
                <a16:creationId xmlns:a16="http://schemas.microsoft.com/office/drawing/2014/main" id="{250CC8BB-DBD5-9241-9F8E-12A48C84E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2910" y="3764539"/>
            <a:ext cx="19908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4EA36EB6-F7BA-F342-8AC6-503C92991792}"/>
              </a:ext>
            </a:extLst>
          </p:cNvPr>
          <p:cNvCxnSpPr>
            <a:cxnSpLocks/>
            <a:endCxn id="105" idx="0"/>
          </p:cNvCxnSpPr>
          <p:nvPr/>
        </p:nvCxnSpPr>
        <p:spPr bwMode="auto">
          <a:xfrm>
            <a:off x="2466109" y="3072543"/>
            <a:ext cx="1052945" cy="84373"/>
          </a:xfrm>
          <a:prstGeom prst="line">
            <a:avLst/>
          </a:prstGeom>
          <a:noFill/>
          <a:ln w="25400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Arc 27">
            <a:extLst>
              <a:ext uri="{FF2B5EF4-FFF2-40B4-BE49-F238E27FC236}">
                <a16:creationId xmlns:a16="http://schemas.microsoft.com/office/drawing/2014/main" id="{01743961-CA75-3A40-A23C-06C3EC786735}"/>
              </a:ext>
            </a:extLst>
          </p:cNvPr>
          <p:cNvSpPr>
            <a:spLocks/>
          </p:cNvSpPr>
          <p:nvPr/>
        </p:nvSpPr>
        <p:spPr bwMode="auto">
          <a:xfrm>
            <a:off x="3636286" y="4127792"/>
            <a:ext cx="109537" cy="209550"/>
          </a:xfrm>
          <a:custGeom>
            <a:avLst/>
            <a:gdLst>
              <a:gd name="T0" fmla="*/ 0 w 21918"/>
              <a:gd name="T1" fmla="*/ 0 h 21600"/>
              <a:gd name="T2" fmla="*/ 69 w 21918"/>
              <a:gd name="T3" fmla="*/ 132 h 21600"/>
              <a:gd name="T4" fmla="*/ 1 w 21918"/>
              <a:gd name="T5" fmla="*/ 132 h 21600"/>
              <a:gd name="T6" fmla="*/ 0 60000 65536"/>
              <a:gd name="T7" fmla="*/ 0 60000 65536"/>
              <a:gd name="T8" fmla="*/ 0 60000 65536"/>
              <a:gd name="T9" fmla="*/ 0 w 21918"/>
              <a:gd name="T10" fmla="*/ 0 h 21600"/>
              <a:gd name="T11" fmla="*/ 21918 w 219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18" h="21600" fill="none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</a:path>
              <a:path w="21918" h="21600" stroke="0" extrusionOk="0">
                <a:moveTo>
                  <a:pt x="0" y="2"/>
                </a:moveTo>
                <a:cubicBezTo>
                  <a:pt x="105" y="0"/>
                  <a:pt x="211" y="-1"/>
                  <a:pt x="318" y="0"/>
                </a:cubicBezTo>
                <a:cubicBezTo>
                  <a:pt x="12247" y="0"/>
                  <a:pt x="21918" y="9670"/>
                  <a:pt x="21918" y="21600"/>
                </a:cubicBezTo>
                <a:lnTo>
                  <a:pt x="318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Arc 28">
            <a:extLst>
              <a:ext uri="{FF2B5EF4-FFF2-40B4-BE49-F238E27FC236}">
                <a16:creationId xmlns:a16="http://schemas.microsoft.com/office/drawing/2014/main" id="{BE1227CC-E4F2-DD40-87CF-DA2C2DE0AC81}"/>
              </a:ext>
            </a:extLst>
          </p:cNvPr>
          <p:cNvSpPr>
            <a:spLocks/>
          </p:cNvSpPr>
          <p:nvPr/>
        </p:nvSpPr>
        <p:spPr bwMode="auto">
          <a:xfrm>
            <a:off x="3637873" y="4127792"/>
            <a:ext cx="757237" cy="228600"/>
          </a:xfrm>
          <a:custGeom>
            <a:avLst/>
            <a:gdLst>
              <a:gd name="T0" fmla="*/ 0 w 21645"/>
              <a:gd name="T1" fmla="*/ 0 h 21600"/>
              <a:gd name="T2" fmla="*/ 477 w 21645"/>
              <a:gd name="T3" fmla="*/ 144 h 21600"/>
              <a:gd name="T4" fmla="*/ 1 w 21645"/>
              <a:gd name="T5" fmla="*/ 144 h 21600"/>
              <a:gd name="T6" fmla="*/ 0 60000 65536"/>
              <a:gd name="T7" fmla="*/ 0 60000 65536"/>
              <a:gd name="T8" fmla="*/ 0 60000 65536"/>
              <a:gd name="T9" fmla="*/ 0 w 21645"/>
              <a:gd name="T10" fmla="*/ 0 h 21600"/>
              <a:gd name="T11" fmla="*/ 21645 w 216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45" h="21600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</a:path>
              <a:path w="21645" h="21600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Arc 29">
            <a:extLst>
              <a:ext uri="{FF2B5EF4-FFF2-40B4-BE49-F238E27FC236}">
                <a16:creationId xmlns:a16="http://schemas.microsoft.com/office/drawing/2014/main" id="{98CAC32D-7AF5-E14D-93A8-89F9BDFF57B8}"/>
              </a:ext>
            </a:extLst>
          </p:cNvPr>
          <p:cNvSpPr>
            <a:spLocks/>
          </p:cNvSpPr>
          <p:nvPr/>
        </p:nvSpPr>
        <p:spPr bwMode="auto">
          <a:xfrm>
            <a:off x="3675973" y="4329404"/>
            <a:ext cx="717550" cy="228600"/>
          </a:xfrm>
          <a:custGeom>
            <a:avLst/>
            <a:gdLst>
              <a:gd name="T0" fmla="*/ 452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1" name="Arc 30">
            <a:extLst>
              <a:ext uri="{FF2B5EF4-FFF2-40B4-BE49-F238E27FC236}">
                <a16:creationId xmlns:a16="http://schemas.microsoft.com/office/drawing/2014/main" id="{9CF6677F-4035-6A4F-8FC5-48E7A202E8F3}"/>
              </a:ext>
            </a:extLst>
          </p:cNvPr>
          <p:cNvSpPr>
            <a:spLocks/>
          </p:cNvSpPr>
          <p:nvPr/>
        </p:nvSpPr>
        <p:spPr bwMode="auto">
          <a:xfrm>
            <a:off x="3637873" y="4329404"/>
            <a:ext cx="107950" cy="228600"/>
          </a:xfrm>
          <a:custGeom>
            <a:avLst/>
            <a:gdLst>
              <a:gd name="T0" fmla="*/ 68 w 21600"/>
              <a:gd name="T1" fmla="*/ 0 h 21600"/>
              <a:gd name="T2" fmla="*/ 0 w 21600"/>
              <a:gd name="T3" fmla="*/ 144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Line 31">
            <a:extLst>
              <a:ext uri="{FF2B5EF4-FFF2-40B4-BE49-F238E27FC236}">
                <a16:creationId xmlns:a16="http://schemas.microsoft.com/office/drawing/2014/main" id="{165A5DDD-0F3A-C943-B0DB-2208DB086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023" y="4253204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32">
            <a:extLst>
              <a:ext uri="{FF2B5EF4-FFF2-40B4-BE49-F238E27FC236}">
                <a16:creationId xmlns:a16="http://schemas.microsoft.com/office/drawing/2014/main" id="{39D21439-0C0B-FB45-8D11-AC68EE044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023" y="4456404"/>
            <a:ext cx="25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" name="Line 74">
            <a:extLst>
              <a:ext uri="{FF2B5EF4-FFF2-40B4-BE49-F238E27FC236}">
                <a16:creationId xmlns:a16="http://schemas.microsoft.com/office/drawing/2014/main" id="{B471043F-958C-F948-B8C4-BA226E477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3523" y="4340257"/>
            <a:ext cx="140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Line 99">
            <a:extLst>
              <a:ext uri="{FF2B5EF4-FFF2-40B4-BE49-F238E27FC236}">
                <a16:creationId xmlns:a16="http://schemas.microsoft.com/office/drawing/2014/main" id="{FDA2726A-7530-1046-96B9-938083B74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549" y="4253204"/>
            <a:ext cx="221216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9" name="Line 51">
            <a:extLst>
              <a:ext uri="{FF2B5EF4-FFF2-40B4-BE49-F238E27FC236}">
                <a16:creationId xmlns:a16="http://schemas.microsoft.com/office/drawing/2014/main" id="{AECD2BCE-9ADE-7849-8928-FE63231B5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777" y="4558004"/>
            <a:ext cx="16477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Oval 62">
            <a:extLst>
              <a:ext uri="{FF2B5EF4-FFF2-40B4-BE49-F238E27FC236}">
                <a16:creationId xmlns:a16="http://schemas.microsoft.com/office/drawing/2014/main" id="{28E02F81-F81F-2140-8C3A-5D8F1E26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904" y="3537478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F07ABFF3-3723-3446-A696-87156EA91AC3}"/>
              </a:ext>
            </a:extLst>
          </p:cNvPr>
          <p:cNvGrpSpPr/>
          <p:nvPr/>
        </p:nvGrpSpPr>
        <p:grpSpPr>
          <a:xfrm>
            <a:off x="2373885" y="4291281"/>
            <a:ext cx="973979" cy="504826"/>
            <a:chOff x="2380385" y="3717032"/>
            <a:chExt cx="973979" cy="504826"/>
          </a:xfrm>
        </p:grpSpPr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5344BAF7-0850-A140-BC2B-0D05FE6C4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277" y="3726086"/>
              <a:ext cx="4699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18">
              <a:extLst>
                <a:ext uri="{FF2B5EF4-FFF2-40B4-BE49-F238E27FC236}">
                  <a16:creationId xmlns:a16="http://schemas.microsoft.com/office/drawing/2014/main" id="{4D8DA3FC-6994-5B45-9F9D-06F747749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4752" y="4221386"/>
              <a:ext cx="50482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19">
              <a:extLst>
                <a:ext uri="{FF2B5EF4-FFF2-40B4-BE49-F238E27FC236}">
                  <a16:creationId xmlns:a16="http://schemas.microsoft.com/office/drawing/2014/main" id="{3BAF58C4-3B39-BF42-BAE9-7B34CB84F5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4277" y="3717032"/>
              <a:ext cx="0" cy="5048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Arc 21">
              <a:extLst>
                <a:ext uri="{FF2B5EF4-FFF2-40B4-BE49-F238E27FC236}">
                  <a16:creationId xmlns:a16="http://schemas.microsoft.com/office/drawing/2014/main" id="{070526D1-63D6-ED44-A302-E641A755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72608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Arc 23">
              <a:extLst>
                <a:ext uri="{FF2B5EF4-FFF2-40B4-BE49-F238E27FC236}">
                  <a16:creationId xmlns:a16="http://schemas.microsoft.com/office/drawing/2014/main" id="{F507B605-69EA-5349-BFDA-97EF729A7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177" y="3973736"/>
              <a:ext cx="228600" cy="247650"/>
            </a:xfrm>
            <a:custGeom>
              <a:avLst/>
              <a:gdLst>
                <a:gd name="T0" fmla="*/ 144 w 21600"/>
                <a:gd name="T1" fmla="*/ 0 h 21600"/>
                <a:gd name="T2" fmla="*/ 0 w 21600"/>
                <a:gd name="T3" fmla="*/ 15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Line 25">
              <a:extLst>
                <a:ext uri="{FF2B5EF4-FFF2-40B4-BE49-F238E27FC236}">
                  <a16:creationId xmlns:a16="http://schemas.microsoft.com/office/drawing/2014/main" id="{6B271C6F-EF40-AF43-A753-6D7738AF0F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0385" y="4081686"/>
              <a:ext cx="2693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Line 59">
              <a:extLst>
                <a:ext uri="{FF2B5EF4-FFF2-40B4-BE49-F238E27FC236}">
                  <a16:creationId xmlns:a16="http://schemas.microsoft.com/office/drawing/2014/main" id="{192A4C08-0944-614A-A928-36D5DD5C4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385" y="3878486"/>
              <a:ext cx="28567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7" name="Line 54">
            <a:extLst>
              <a:ext uri="{FF2B5EF4-FFF2-40B4-BE49-F238E27FC236}">
                <a16:creationId xmlns:a16="http://schemas.microsoft.com/office/drawing/2014/main" id="{16169A8A-4CF9-9544-B43E-E648AECBF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180" y="4428000"/>
            <a:ext cx="0" cy="115397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8" name="Line 53">
            <a:extLst>
              <a:ext uri="{FF2B5EF4-FFF2-40B4-BE49-F238E27FC236}">
                <a16:creationId xmlns:a16="http://schemas.microsoft.com/office/drawing/2014/main" id="{A6EB6310-E2F3-2E4B-B7EF-3873BFFCC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2251" y="4452727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" name="Oval 62">
            <a:extLst>
              <a:ext uri="{FF2B5EF4-FFF2-40B4-BE49-F238E27FC236}">
                <a16:creationId xmlns:a16="http://schemas.microsoft.com/office/drawing/2014/main" id="{3875D718-D132-2C4B-B48F-C8D3E7813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484" y="4022762"/>
            <a:ext cx="63500" cy="57151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50" name="Line 53">
            <a:extLst>
              <a:ext uri="{FF2B5EF4-FFF2-40B4-BE49-F238E27FC236}">
                <a16:creationId xmlns:a16="http://schemas.microsoft.com/office/drawing/2014/main" id="{5B28A5F9-5821-474F-B5D3-4488C2FC0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5237" y="4657138"/>
            <a:ext cx="220090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DFE20B3-7BB8-E945-BB4F-0A19A58D20E0}"/>
              </a:ext>
            </a:extLst>
          </p:cNvPr>
          <p:cNvCxnSpPr/>
          <p:nvPr/>
        </p:nvCxnSpPr>
        <p:spPr bwMode="auto">
          <a:xfrm>
            <a:off x="2162164" y="4650211"/>
            <a:ext cx="0" cy="233135"/>
          </a:xfrm>
          <a:prstGeom prst="line">
            <a:avLst/>
          </a:prstGeom>
          <a:noFill/>
          <a:ln w="25400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Oval 24">
            <a:extLst>
              <a:ext uri="{FF2B5EF4-FFF2-40B4-BE49-F238E27FC236}">
                <a16:creationId xmlns:a16="http://schemas.microsoft.com/office/drawing/2014/main" id="{88DD359A-7870-554E-9F2E-4F4BC3ADB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759" y="4592483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4128769-8243-3D4D-93E2-C1333A9DC687}"/>
              </a:ext>
            </a:extLst>
          </p:cNvPr>
          <p:cNvSpPr txBox="1"/>
          <p:nvPr/>
        </p:nvSpPr>
        <p:spPr>
          <a:xfrm>
            <a:off x="1306523" y="5217643"/>
            <a:ext cx="6530955" cy="1226865"/>
          </a:xfrm>
          <a:prstGeom prst="rect">
            <a:avLst/>
          </a:prstGeom>
          <a:ln w="28575">
            <a:solidFill>
              <a:srgbClr val="DD0806"/>
            </a:solidFill>
          </a:ln>
        </p:spPr>
        <p:txBody>
          <a:bodyPr wrap="none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est suspendu, il est ex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écuté et donc met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à 1 l’un des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. Si ce n’est pas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il faut tuer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par</a:t>
            </a:r>
            <a:r>
              <a:rPr lang="fr-FR" sz="2400" kern="0" dirty="0">
                <a:solidFill>
                  <a:schemeClr val="accent4"/>
                </a:solidFill>
              </a:rPr>
              <a:t> </a:t>
            </a:r>
            <a:r>
              <a:rPr lang="fr-FR" sz="2400" kern="0" dirty="0">
                <a:solidFill>
                  <a:schemeClr val="tx2"/>
                </a:solidFill>
              </a:rPr>
              <a:t>KILL</a:t>
            </a:r>
            <a:r>
              <a:rPr lang="fr-FR" sz="2400" kern="0" dirty="0"/>
              <a:t> (OK</a:t>
            </a:r>
            <a:r>
              <a:rPr lang="en-US" sz="2400" kern="0" dirty="0"/>
              <a:t> avec </a:t>
            </a:r>
            <a:r>
              <a:rPr lang="en-US" sz="2400" i="1" kern="0" dirty="0"/>
              <a:t>clock gating</a:t>
            </a:r>
            <a:r>
              <a:rPr lang="en-US" sz="2400" kern="0" dirty="0"/>
              <a:t>)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D8EE06-7CA0-F748-8D65-12191EF14ADF}"/>
              </a:ext>
            </a:extLst>
          </p:cNvPr>
          <p:cNvSpPr txBox="1"/>
          <p:nvPr/>
        </p:nvSpPr>
        <p:spPr>
          <a:xfrm>
            <a:off x="1781748" y="5169890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53" name="Line 51">
            <a:extLst>
              <a:ext uri="{FF2B5EF4-FFF2-40B4-BE49-F238E27FC236}">
                <a16:creationId xmlns:a16="http://schemas.microsoft.com/office/drawing/2014/main" id="{3245E2BE-08A9-0744-ADC3-319F25A01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2107" y="4442400"/>
            <a:ext cx="200409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2CA37D57-501C-F148-A563-95100BCC268D}"/>
              </a:ext>
            </a:extLst>
          </p:cNvPr>
          <p:cNvSpPr txBox="1"/>
          <p:nvPr/>
        </p:nvSpPr>
        <p:spPr>
          <a:xfrm>
            <a:off x="7462112" y="5523181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26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928AEF-4BEC-4F47-839F-74679535530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ACD14A-1156-D045-BFB4-BD6F5F172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10E503-D8C4-EB49-A4B9-21700B435D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6F0A6BC-1E21-1649-9E98-D12FE2CA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</a:t>
            </a:r>
            <a:r>
              <a:rPr lang="en-US"/>
              <a:t>âblage de pause avec réincarnations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B0A38E-FDBD-B04A-BFD3-8A21BBB7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00"/>
            <a:ext cx="9144000" cy="46669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FC0DA01-9ECC-314D-A23B-0D2B6D47D7A7}"/>
              </a:ext>
            </a:extLst>
          </p:cNvPr>
          <p:cNvSpPr txBox="1"/>
          <p:nvPr/>
        </p:nvSpPr>
        <p:spPr>
          <a:xfrm>
            <a:off x="1383369" y="5706398"/>
            <a:ext cx="64652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Marche pour suspend et weak suspend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111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928AEF-4BEC-4F47-839F-74679535530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ACD14A-1156-D045-BFB4-BD6F5F172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10E503-D8C4-EB49-A4B9-21700B435D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6F0A6BC-1E21-1649-9E98-D12FE2CA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 même avec clock gating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D6F431-515F-F048-B9D4-568015352673}"/>
              </a:ext>
            </a:extLst>
          </p:cNvPr>
          <p:cNvSpPr txBox="1"/>
          <p:nvPr/>
        </p:nvSpPr>
        <p:spPr>
          <a:xfrm>
            <a:off x="1383369" y="5706398"/>
            <a:ext cx="64652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Marche pour suspend et weak suspend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B59454-4F2A-7C40-90EE-749B83EB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00"/>
            <a:ext cx="9144000" cy="4657310"/>
          </a:xfrm>
          <a:prstGeom prst="rect">
            <a:avLst/>
          </a:prstGeom>
        </p:spPr>
      </p:pic>
      <p:sp>
        <p:nvSpPr>
          <p:cNvPr id="9" name="Oval 24">
            <a:extLst>
              <a:ext uri="{FF2B5EF4-FFF2-40B4-BE49-F238E27FC236}">
                <a16:creationId xmlns:a16="http://schemas.microsoft.com/office/drawing/2014/main" id="{7C7C625D-7FB9-984E-8037-331C7AC8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984" y="4204904"/>
            <a:ext cx="116335" cy="115455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1317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BB3F6AA-6F99-D04C-9164-78B88B91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496944" cy="342555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2400"/>
              <a:t>Les choix pour « weak suspend </a:t>
            </a:r>
            <a:r>
              <a:rPr lang="fr-FR" sz="2400">
                <a:solidFill>
                  <a:schemeClr val="accent4"/>
                </a:solidFill>
              </a:rPr>
              <a:t>p</a:t>
            </a:r>
            <a:r>
              <a:rPr lang="fr-FR" sz="2400"/>
              <a:t> when </a:t>
            </a:r>
            <a:r>
              <a:rPr lang="fr-FR" sz="2400">
                <a:solidFill>
                  <a:schemeClr val="accent4"/>
                </a:solidFill>
              </a:rPr>
              <a:t>S</a:t>
            </a:r>
            <a:r>
              <a:rPr lang="fr-FR" sz="2400"/>
              <a:t> » on </a:t>
            </a:r>
            <a:r>
              <a:rPr lang="en-US" sz="2400"/>
              <a:t>été longtemps hésitants pour </a:t>
            </a:r>
            <a:r>
              <a:rPr lang="en-US" sz="2400">
                <a:solidFill>
                  <a:schemeClr val="accent3"/>
                </a:solidFill>
              </a:rPr>
              <a:t>k=0</a:t>
            </a:r>
            <a:r>
              <a:rPr lang="en-US" sz="2400"/>
              <a:t> (terminaison) et </a:t>
            </a:r>
            <a:r>
              <a:rPr lang="en-US" sz="2400">
                <a:solidFill>
                  <a:schemeClr val="accent3"/>
                </a:solidFill>
              </a:rPr>
              <a:t>k&gt;1</a:t>
            </a:r>
            <a:r>
              <a:rPr lang="en-US" sz="2400"/>
              <a:t> (exit)</a:t>
            </a:r>
          </a:p>
          <a:p>
            <a:pPr lvl="1">
              <a:spcAft>
                <a:spcPts val="600"/>
              </a:spcAft>
            </a:pPr>
            <a:r>
              <a:rPr lang="en-US"/>
              <a:t>Esterel v7_60 </a:t>
            </a:r>
            <a:r>
              <a:rPr lang="en-US">
                <a:solidFill>
                  <a:schemeClr val="tx1"/>
                </a:solidFill>
              </a:rPr>
              <a:t>: ignorer la terminaison de </a:t>
            </a:r>
            <a:r>
              <a:rPr lang="fr-FR">
                <a:solidFill>
                  <a:schemeClr val="accent4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 si </a:t>
            </a:r>
            <a:r>
              <a:rPr lang="en-US">
                <a:solidFill>
                  <a:schemeClr val="accent3"/>
                </a:solidFill>
              </a:rPr>
              <a:t>k=0</a:t>
            </a:r>
            <a:r>
              <a:rPr lang="en-US">
                <a:solidFill>
                  <a:schemeClr val="tx1"/>
                </a:solidFill>
              </a:rPr>
              <a:t>, et garder son état </a:t>
            </a:r>
            <a:r>
              <a:rPr lang="en-US">
                <a:solidFill>
                  <a:schemeClr val="accent4"/>
                </a:solidFill>
              </a:rPr>
              <a:t>p</a:t>
            </a:r>
            <a:r>
              <a:rPr lang="en-US">
                <a:solidFill>
                  <a:schemeClr val="tx1"/>
                </a:solidFill>
              </a:rPr>
              <a:t> ; mais autoriser la sortie par trappe</a:t>
            </a:r>
          </a:p>
          <a:p>
            <a:pPr lvl="1"/>
            <a:r>
              <a:rPr lang="en-US"/>
              <a:t>Draft IEEE 1668 (2008)</a:t>
            </a:r>
            <a:r>
              <a:rPr lang="en-US">
                <a:solidFill>
                  <a:schemeClr val="tx1"/>
                </a:solidFill>
              </a:rPr>
              <a:t> : ignorer la terminaison et les sortie de trappes</a:t>
            </a:r>
          </a:p>
          <a:p>
            <a:r>
              <a:rPr lang="en-US" sz="2400">
                <a:solidFill>
                  <a:schemeClr val="tx2"/>
                </a:solidFill>
              </a:rPr>
              <a:t>Sémantique proposée ici</a:t>
            </a:r>
            <a:r>
              <a:rPr lang="en-US" sz="2400"/>
              <a:t> : accepte et réalise la terminaison et les sorties de trappes </a:t>
            </a:r>
            <a:endParaRPr lang="fr-FR" sz="24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808C58-1CFB-F64F-95D6-FB34014F30F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3A5BE-6F40-CF41-871B-73A97EA4E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99F692-4143-4546-9C1D-F5DA7835DA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B580E7F-6332-9A48-AD66-5487075F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D7D4A2-D56B-A342-9B2A-740FD4ADBED4}"/>
              </a:ext>
            </a:extLst>
          </p:cNvPr>
          <p:cNvSpPr txBox="1"/>
          <p:nvPr/>
        </p:nvSpPr>
        <p:spPr>
          <a:xfrm>
            <a:off x="4670723" y="1115589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C78818-CC2F-CD4B-82EA-69BFF10F8E23}"/>
              </a:ext>
            </a:extLst>
          </p:cNvPr>
          <p:cNvSpPr txBox="1"/>
          <p:nvPr/>
        </p:nvSpPr>
        <p:spPr>
          <a:xfrm>
            <a:off x="6252460" y="1964564"/>
            <a:ext cx="320922" cy="58477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ˆ</a:t>
            </a:r>
            <a:endParaRPr kumimoji="0" lang="fr-FR" sz="32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60DEFC-A2F4-DF4E-9E17-75F037ADDCD4}"/>
              </a:ext>
            </a:extLst>
          </p:cNvPr>
          <p:cNvSpPr txBox="1"/>
          <p:nvPr/>
        </p:nvSpPr>
        <p:spPr>
          <a:xfrm>
            <a:off x="788402" y="4920495"/>
            <a:ext cx="7412606" cy="857533"/>
          </a:xfrm>
          <a:prstGeom prst="rect">
            <a:avLst/>
          </a:prstGeom>
          <a:ln w="28575">
            <a:solidFill>
              <a:srgbClr val="DD0806"/>
            </a:solidFill>
          </a:ln>
        </p:spPr>
        <p:txBody>
          <a:bodyPr wrap="none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/>
              <a:t>Bien plus logique sémantiquement parlant selon moi,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un </a:t>
            </a: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warning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est facile et ne fait pas de mal !</a:t>
            </a:r>
          </a:p>
        </p:txBody>
      </p:sp>
    </p:spTree>
    <p:extLst>
      <p:ext uri="{BB962C8B-B14F-4D97-AF65-F5344CB8AC3E}">
        <p14:creationId xmlns:p14="http://schemas.microsoft.com/office/powerpoint/2010/main" val="29142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5BF569-8728-B94D-AE52-98685BCC23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83B35F-2EB0-FF45-9951-832F444F2B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A7F97A-A687-D543-B1E5-7366C29516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CA3ABF4-ABEE-3E44-9F9E-E385802D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5" y="0"/>
            <a:ext cx="8915400" cy="630942"/>
          </a:xfrm>
        </p:spPr>
        <p:txBody>
          <a:bodyPr/>
          <a:lstStyle/>
          <a:p>
            <a:r>
              <a:rPr lang="fr-FR"/>
              <a:t>Multi-horloges en Esterel v7</a:t>
            </a:r>
          </a:p>
        </p:txBody>
      </p:sp>
      <p:sp useBgFill="1">
        <p:nvSpPr>
          <p:cNvPr id="6" name="Text Box 3">
            <a:extLst>
              <a:ext uri="{FF2B5EF4-FFF2-40B4-BE49-F238E27FC236}">
                <a16:creationId xmlns:a16="http://schemas.microsoft.com/office/drawing/2014/main" id="{73A424B3-FE25-624C-945E-38FCE350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351213"/>
            <a:ext cx="4506913" cy="2215991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multiclock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input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 clock;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run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||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run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[clock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end module</a:t>
            </a:r>
          </a:p>
          <a:p>
            <a:pPr eaLnBrk="1" hangingPunct="1"/>
            <a:endParaRPr lang="en-GB" altLang="fr-FR" b="1"/>
          </a:p>
        </p:txBody>
      </p:sp>
      <p:sp useBgFill="1">
        <p:nvSpPr>
          <p:cNvPr id="7" name="Text Box 4">
            <a:extLst>
              <a:ext uri="{FF2B5EF4-FFF2-40B4-BE49-F238E27FC236}">
                <a16:creationId xmlns:a16="http://schemas.microsoft.com/office/drawing/2014/main" id="{3F4DBAEA-96A6-2546-BA98-FB34977F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388" y="3471863"/>
            <a:ext cx="4140200" cy="1938992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multiclock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 input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:clock;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 ...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  run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[clock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 ||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   run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[clock </a:t>
            </a:r>
            <a:r>
              <a:rPr lang="en-US" altLang="fr-FR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end module</a:t>
            </a:r>
            <a:endParaRPr lang="en-GB" altLang="fr-FR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 useBgFill="1">
        <p:nvSpPr>
          <p:cNvPr id="8" name="Text Box 5">
            <a:extLst>
              <a:ext uri="{FF2B5EF4-FFF2-40B4-BE49-F238E27FC236}">
                <a16:creationId xmlns:a16="http://schemas.microsoft.com/office/drawing/2014/main" id="{2C7A94E2-BF7F-9B4A-A0EA-D2277EC2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5645150"/>
            <a:ext cx="1516441" cy="83099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module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end module</a:t>
            </a:r>
            <a:endParaRPr lang="en-GB" altLang="fr-FR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 useBgFill="1">
        <p:nvSpPr>
          <p:cNvPr id="9" name="Text Box 6">
            <a:extLst>
              <a:ext uri="{FF2B5EF4-FFF2-40B4-BE49-F238E27FC236}">
                <a16:creationId xmlns:a16="http://schemas.microsoft.com/office/drawing/2014/main" id="{683FD186-9D6E-9F4B-8752-35FA7D52C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624263"/>
            <a:ext cx="1654299" cy="1107996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module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M11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...	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end module</a:t>
            </a:r>
          </a:p>
          <a:p>
            <a:pPr eaLnBrk="1" hangingPunct="1"/>
            <a:endParaRPr lang="en-GB" altLang="fr-FR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 useBgFill="1">
        <p:nvSpPr>
          <p:cNvPr id="10" name="Text Box 7">
            <a:extLst>
              <a:ext uri="{FF2B5EF4-FFF2-40B4-BE49-F238E27FC236}">
                <a16:creationId xmlns:a16="http://schemas.microsoft.com/office/drawing/2014/main" id="{63E66D45-66E7-D546-B39B-6CA59C17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046663"/>
            <a:ext cx="1654299" cy="830997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module </a:t>
            </a:r>
            <a:r>
              <a:rPr lang="en-US" altLang="fr-FR" b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M12</a:t>
            </a:r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 eaLnBrk="1" hangingPunct="1"/>
            <a:r>
              <a:rPr lang="en-US" altLang="fr-FR" b="1">
                <a:latin typeface="Courier New" panose="02070309020205020404" pitchFamily="49" charset="0"/>
                <a:cs typeface="Courier New" panose="02070309020205020404" pitchFamily="49" charset="0"/>
              </a:rPr>
              <a:t> end module</a:t>
            </a:r>
            <a:r>
              <a:rPr lang="en-GB" altLang="fr-FR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B6A1B51-9D46-A34E-8B0F-3DCEE394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762000"/>
            <a:ext cx="4176713" cy="23241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A856932-1DC3-234B-B810-F44F26E2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1079500"/>
            <a:ext cx="1289050" cy="527050"/>
          </a:xfrm>
          <a:prstGeom prst="rect">
            <a:avLst/>
          </a:prstGeom>
          <a:solidFill>
            <a:srgbClr val="DDDDDD"/>
          </a:solidFill>
          <a:ln w="28575">
            <a:solidFill>
              <a:srgbClr val="9647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8C5679D2-835B-9947-BB7C-E39D385A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1712913"/>
            <a:ext cx="1289050" cy="528637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5357BD7-56B9-4346-A4EC-74D08BB2F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464" y="1041400"/>
            <a:ext cx="576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chemeClr val="accent4"/>
                </a:solidFill>
              </a:rPr>
              <a:t>M11</a:t>
            </a:r>
            <a:endParaRPr lang="en-GB" altLang="fr-FR" sz="2400">
              <a:solidFill>
                <a:schemeClr val="accent4"/>
              </a:solidFill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10E65E89-74DF-BD46-9A0D-B440E6A7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301" y="1727200"/>
            <a:ext cx="5995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chemeClr val="accent4"/>
                </a:solidFill>
              </a:rPr>
              <a:t>M12</a:t>
            </a:r>
            <a:endParaRPr lang="en-GB" altLang="fr-FR" sz="2400">
              <a:solidFill>
                <a:schemeClr val="accent4"/>
              </a:solidFill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209FCA0-9E07-184C-AE35-98F145C47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19" y="1501775"/>
            <a:ext cx="264477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B3D9F715-B347-754D-9584-4B9D11798A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0775" y="2187575"/>
            <a:ext cx="73342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59DAA23C-217F-044E-9190-CD195FC76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0775" y="2187575"/>
            <a:ext cx="0" cy="4238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6BC001B8-19D8-654C-96F4-550C7F4FB3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4269" y="2611438"/>
            <a:ext cx="11557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F97F2EA-95FE-A440-BDFE-42901154D0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54269" y="2293938"/>
            <a:ext cx="0" cy="3175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68BFC3-2251-BF40-8837-7231F128378A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404938"/>
            <a:ext cx="244475" cy="211137"/>
            <a:chOff x="648" y="3840"/>
            <a:chExt cx="264" cy="192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CA5289-A0E9-3943-B2FD-39C60EBB1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840"/>
              <a:ext cx="264" cy="192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8B45EF-BB8C-BE4E-BE0E-FE761AA08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3931"/>
              <a:ext cx="264" cy="77"/>
              <a:chOff x="672" y="3984"/>
              <a:chExt cx="336" cy="96"/>
            </a:xfrm>
            <a:grpFill/>
          </p:grpSpPr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A091366C-41CA-474D-9038-4656A3626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3984"/>
                <a:ext cx="144" cy="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A45BAB4C-FDA7-1C4F-9872-EB6CF50CA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3984"/>
                <a:ext cx="192" cy="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8E4312-77B9-1745-B018-F6306E33A770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2047875"/>
            <a:ext cx="244475" cy="211138"/>
            <a:chOff x="648" y="3840"/>
            <a:chExt cx="264" cy="192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13867A-110E-F945-990E-9E18E8608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840"/>
              <a:ext cx="264" cy="192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ABF799-748B-BD4E-B22F-FD2E4DCD2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3931"/>
              <a:ext cx="264" cy="77"/>
              <a:chOff x="672" y="3984"/>
              <a:chExt cx="336" cy="96"/>
            </a:xfrm>
            <a:grpFill/>
          </p:grpSpPr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07F26906-F1FA-6E4F-AD70-374B7AD7B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3984"/>
                <a:ext cx="144" cy="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30" name="Line 29">
                <a:extLst>
                  <a:ext uri="{FF2B5EF4-FFF2-40B4-BE49-F238E27FC236}">
                    <a16:creationId xmlns:a16="http://schemas.microsoft.com/office/drawing/2014/main" id="{F8C8AEC8-4A28-944E-A410-FBE08E609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3984"/>
                <a:ext cx="192" cy="96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F1A9CE4-ADAC-ED40-A7C4-5525F0A6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920750"/>
            <a:ext cx="1820863" cy="17954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E3E2992D-32BF-AE4A-B513-C0CC41648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203325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fr-FR" altLang="fr-FR" sz="1600">
                <a:solidFill>
                  <a:srgbClr val="7030A0"/>
                </a:solidFill>
              </a:rPr>
              <a:t>C1</a:t>
            </a:r>
            <a:endParaRPr lang="en-GB" altLang="fr-FR" sz="1600">
              <a:solidFill>
                <a:srgbClr val="7030A0"/>
              </a:solidFill>
            </a:endParaRP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4CA7F5D2-F859-484E-AF59-ACFB141DF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469" y="1501775"/>
            <a:ext cx="31115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E9CF5474-185B-FD4A-92CA-A118AD364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043" y="923925"/>
            <a:ext cx="428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rgbClr val="7030A0"/>
                </a:solidFill>
              </a:rPr>
              <a:t>M1</a:t>
            </a:r>
            <a:endParaRPr lang="en-GB" altLang="fr-FR" sz="2400">
              <a:solidFill>
                <a:srgbClr val="7030A0"/>
              </a:solidFill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E1028B6B-99DA-F442-B623-F46C46728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60" y="768350"/>
            <a:ext cx="2564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rgbClr val="7030A0"/>
                </a:solidFill>
              </a:rPr>
              <a:t>M</a:t>
            </a:r>
            <a:endParaRPr lang="en-GB" altLang="fr-FR" sz="2400">
              <a:solidFill>
                <a:srgbClr val="7030A0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069E851-6AEA-6740-8AAC-BE9D27A28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1606550"/>
            <a:ext cx="622300" cy="792163"/>
          </a:xfrm>
          <a:prstGeom prst="rect">
            <a:avLst/>
          </a:prstGeom>
          <a:solidFill>
            <a:srgbClr val="DDDDDD"/>
          </a:solidFill>
          <a:ln w="2857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7731E375-ECC8-7240-B296-F6F702CD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493" y="1635125"/>
            <a:ext cx="428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fr-FR" altLang="fr-FR" sz="2400">
                <a:solidFill>
                  <a:schemeClr val="accent4"/>
                </a:solidFill>
              </a:rPr>
              <a:t>M2</a:t>
            </a:r>
            <a:endParaRPr lang="en-GB" altLang="fr-FR" sz="2400">
              <a:solidFill>
                <a:schemeClr val="accent4"/>
              </a:solidFill>
            </a:endParaRPr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547445C8-1395-2348-B53E-E98F67286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3119" y="2293938"/>
            <a:ext cx="67627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D45849AC-2939-3F41-9ADB-92F2C43CA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19" y="2030413"/>
            <a:ext cx="4445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065AEEA3-748D-C745-A4FE-1B10AF456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119" y="2030413"/>
            <a:ext cx="0" cy="26352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grpSp>
        <p:nvGrpSpPr>
          <p:cNvPr id="41" name="Group 41">
            <a:extLst>
              <a:ext uri="{FF2B5EF4-FFF2-40B4-BE49-F238E27FC236}">
                <a16:creationId xmlns:a16="http://schemas.microsoft.com/office/drawing/2014/main" id="{5A9D5975-DA7D-304C-A64F-16E94D117E1A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2197100"/>
            <a:ext cx="244475" cy="211138"/>
            <a:chOff x="648" y="3840"/>
            <a:chExt cx="264" cy="192"/>
          </a:xfrm>
        </p:grpSpPr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020D7867-CCF5-C641-8A8F-F0D1A4E7D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840"/>
              <a:ext cx="264" cy="192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F442FD74-99D1-C44A-9927-2BF1AB59F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3931"/>
              <a:ext cx="264" cy="77"/>
              <a:chOff x="672" y="3984"/>
              <a:chExt cx="336" cy="96"/>
            </a:xfrm>
          </p:grpSpPr>
          <p:sp>
            <p:nvSpPr>
              <p:cNvPr id="44" name="Line 44">
                <a:extLst>
                  <a:ext uri="{FF2B5EF4-FFF2-40B4-BE49-F238E27FC236}">
                    <a16:creationId xmlns:a16="http://schemas.microsoft.com/office/drawing/2014/main" id="{7BE3E7DD-319D-1A40-BAD7-E1C74A3CD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3984"/>
                <a:ext cx="144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45" name="Line 45">
                <a:extLst>
                  <a:ext uri="{FF2B5EF4-FFF2-40B4-BE49-F238E27FC236}">
                    <a16:creationId xmlns:a16="http://schemas.microsoft.com/office/drawing/2014/main" id="{EA0BC548-809A-5448-BDEC-BF3691832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3984"/>
                <a:ext cx="192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46" name="Line 46">
            <a:extLst>
              <a:ext uri="{FF2B5EF4-FFF2-40B4-BE49-F238E27FC236}">
                <a16:creationId xmlns:a16="http://schemas.microsoft.com/office/drawing/2014/main" id="{EFAB8A3E-EB46-6F4E-8E56-973BD6B9E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919" y="2030413"/>
            <a:ext cx="31115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49AE3220-E621-7D47-A812-9D12BB9E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65300"/>
            <a:ext cx="390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fr-FR" altLang="fr-FR" sz="1600">
                <a:solidFill>
                  <a:srgbClr val="7030A0"/>
                </a:solidFill>
              </a:rPr>
              <a:t>C2</a:t>
            </a:r>
            <a:endParaRPr lang="en-GB" altLang="fr-FR" sz="1600">
              <a:solidFill>
                <a:srgbClr val="7030A0"/>
              </a:solidFill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20C5C090-3841-894C-872F-F11A9713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9322" y="1231900"/>
            <a:ext cx="3328154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fr-FR" sz="2800">
                <a:cs typeface="Courier New" panose="02070309020205020404" pitchFamily="49" charset="0"/>
              </a:rPr>
              <a:t>design hiérarchique</a:t>
            </a:r>
          </a:p>
          <a:p>
            <a:pPr algn="ctr" eaLnBrk="1" hangingPunct="1"/>
            <a:r>
              <a:rPr lang="en-US" altLang="fr-FR" sz="2800">
                <a:cs typeface="Courier New" panose="02070309020205020404" pitchFamily="49" charset="0"/>
              </a:rPr>
              <a:t>multi-horloges</a:t>
            </a:r>
            <a:endParaRPr lang="en-GB" altLang="fr-FR" sz="28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5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11D73B-D880-7943-8E83-27A02ADEA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5B42E0-73DA-4244-BB0B-BA484EEA3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173787-170A-EB41-B74C-E201E10D3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D02FB9C-AEF8-144E-8748-9AC26FF08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368722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400"/>
              <a:t>multiclock </a:t>
            </a:r>
            <a:r>
              <a:rPr lang="en-US" altLang="fr-FR" sz="2400">
                <a:solidFill>
                  <a:srgbClr val="7030A0"/>
                </a:solidFill>
              </a:rPr>
              <a:t>Multi</a:t>
            </a:r>
            <a:r>
              <a:rPr lang="en-US" altLang="fr-FR" sz="2400"/>
              <a:t> :</a:t>
            </a:r>
          </a:p>
          <a:p>
            <a:r>
              <a:rPr lang="en-US" altLang="fr-FR" sz="2400"/>
              <a:t>input {</a:t>
            </a:r>
            <a:r>
              <a:rPr lang="en-US" altLang="fr-FR" sz="2400">
                <a:solidFill>
                  <a:srgbClr val="7030A0"/>
                </a:solidFill>
              </a:rPr>
              <a:t>C1</a:t>
            </a:r>
            <a:r>
              <a:rPr lang="en-US" altLang="fr-FR" sz="2400"/>
              <a:t>, </a:t>
            </a:r>
            <a:r>
              <a:rPr lang="en-US" altLang="fr-FR" sz="2400">
                <a:solidFill>
                  <a:srgbClr val="7030A0"/>
                </a:solidFill>
              </a:rPr>
              <a:t>C2</a:t>
            </a:r>
            <a:r>
              <a:rPr lang="en-US" altLang="fr-FR" sz="2400"/>
              <a:t>} : clock;</a:t>
            </a:r>
          </a:p>
          <a:p>
            <a:r>
              <a:rPr lang="en-US" altLang="fr-FR" sz="2400"/>
              <a:t>output </a:t>
            </a:r>
            <a:r>
              <a:rPr lang="en-US" altLang="fr-FR" sz="2400">
                <a:solidFill>
                  <a:srgbClr val="7030A0"/>
                </a:solidFill>
              </a:rPr>
              <a:t>C3 </a:t>
            </a:r>
            <a:r>
              <a:rPr lang="en-US" altLang="fr-FR" sz="2400"/>
              <a:t>: clock;</a:t>
            </a:r>
          </a:p>
          <a:p>
            <a:r>
              <a:rPr lang="en-US" altLang="fr-FR" sz="2400"/>
              <a:t>input </a:t>
            </a:r>
            <a:r>
              <a:rPr lang="en-US" altLang="fr-FR" sz="2400">
                <a:solidFill>
                  <a:schemeClr val="tx2"/>
                </a:solidFill>
              </a:rPr>
              <a:t>I</a:t>
            </a:r>
            <a:r>
              <a:rPr lang="en-US" altLang="fr-FR" sz="2400"/>
              <a:t>, </a:t>
            </a:r>
            <a:r>
              <a:rPr lang="en-US" altLang="fr-FR" sz="2400">
                <a:solidFill>
                  <a:schemeClr val="tx2"/>
                </a:solidFill>
              </a:rPr>
              <a:t>J</a:t>
            </a:r>
            <a:r>
              <a:rPr lang="en-US" altLang="fr-FR" sz="2400"/>
              <a:t>;</a:t>
            </a:r>
          </a:p>
          <a:p>
            <a:r>
              <a:rPr lang="en-US" altLang="fr-FR" sz="2400"/>
              <a:t>output </a:t>
            </a:r>
            <a:r>
              <a:rPr lang="en-US" altLang="fr-FR" sz="2400">
                <a:solidFill>
                  <a:schemeClr val="tx2"/>
                </a:solidFill>
              </a:rPr>
              <a:t>X</a:t>
            </a:r>
            <a:r>
              <a:rPr lang="en-US" altLang="fr-FR" sz="2400"/>
              <a:t>, </a:t>
            </a:r>
            <a:r>
              <a:rPr lang="en-US" altLang="fr-FR" sz="2400">
                <a:solidFill>
                  <a:schemeClr val="tx2"/>
                </a:solidFill>
              </a:rPr>
              <a:t>Y</a:t>
            </a:r>
            <a:r>
              <a:rPr lang="en-US" altLang="fr-FR" sz="2400"/>
              <a:t>;</a:t>
            </a:r>
          </a:p>
          <a:p>
            <a:r>
              <a:rPr lang="en-US" altLang="fr-FR" sz="2400"/>
              <a:t>signal </a:t>
            </a:r>
            <a:r>
              <a:rPr lang="en-US" altLang="fr-FR" sz="2400">
                <a:solidFill>
                  <a:srgbClr val="7030A0"/>
                </a:solidFill>
              </a:rPr>
              <a:t>C4</a:t>
            </a:r>
            <a:r>
              <a:rPr lang="en-US" altLang="fr-FR" sz="2400"/>
              <a:t> : clock in</a:t>
            </a:r>
          </a:p>
          <a:p>
            <a:r>
              <a:rPr lang="en-US" altLang="fr-FR" sz="2400"/>
              <a:t>   sustain {</a:t>
            </a:r>
          </a:p>
          <a:p>
            <a:r>
              <a:rPr lang="en-US" altLang="fr-FR" sz="2400"/>
              <a:t>      </a:t>
            </a:r>
            <a:r>
              <a:rPr lang="en-US" altLang="fr-FR" sz="2400">
                <a:solidFill>
                  <a:srgbClr val="7030A0"/>
                </a:solidFill>
              </a:rPr>
              <a:t>C4</a:t>
            </a:r>
            <a:r>
              <a:rPr lang="en-US" altLang="fr-FR" sz="2400">
                <a:solidFill>
                  <a:schemeClr val="accent1"/>
                </a:solidFill>
              </a:rPr>
              <a:t> </a:t>
            </a:r>
            <a:r>
              <a:rPr lang="en-US" altLang="fr-FR" sz="2400"/>
              <a:t>&lt;= </a:t>
            </a:r>
            <a:r>
              <a:rPr lang="en-US" altLang="fr-FR" sz="2400">
                <a:solidFill>
                  <a:srgbClr val="7030A0"/>
                </a:solidFill>
              </a:rPr>
              <a:t>C1</a:t>
            </a:r>
            <a:r>
              <a:rPr lang="en-US" altLang="fr-FR" sz="2400"/>
              <a:t> if </a:t>
            </a:r>
            <a:r>
              <a:rPr lang="en-US" altLang="fr-FR" sz="2400">
                <a:solidFill>
                  <a:schemeClr val="tx2"/>
                </a:solidFill>
              </a:rPr>
              <a:t>I</a:t>
            </a:r>
            <a:r>
              <a:rPr lang="en-US" altLang="fr-FR" sz="2400"/>
              <a:t>,</a:t>
            </a:r>
          </a:p>
          <a:p>
            <a:r>
              <a:rPr lang="en-US" altLang="fr-FR" sz="2400"/>
              <a:t>      </a:t>
            </a:r>
            <a:r>
              <a:rPr lang="en-US" altLang="fr-FR" sz="2400">
                <a:solidFill>
                  <a:srgbClr val="7030A0"/>
                </a:solidFill>
              </a:rPr>
              <a:t>C3</a:t>
            </a:r>
            <a:r>
              <a:rPr lang="en-US" altLang="fr-FR" sz="2400"/>
              <a:t> &lt;= mux(</a:t>
            </a:r>
            <a:r>
              <a:rPr lang="en-US" altLang="fr-FR" sz="2400">
                <a:solidFill>
                  <a:schemeClr val="tx2"/>
                </a:solidFill>
              </a:rPr>
              <a:t>J</a:t>
            </a:r>
            <a:r>
              <a:rPr lang="en-US" altLang="fr-FR" sz="2400"/>
              <a:t>, </a:t>
            </a:r>
            <a:r>
              <a:rPr lang="en-US" altLang="fr-FR" sz="2400">
                <a:solidFill>
                  <a:srgbClr val="7030A0"/>
                </a:solidFill>
              </a:rPr>
              <a:t>C2</a:t>
            </a:r>
            <a:r>
              <a:rPr lang="en-US" altLang="fr-FR" sz="2400"/>
              <a:t>, </a:t>
            </a:r>
            <a:r>
              <a:rPr lang="en-US" altLang="fr-FR" sz="2400">
                <a:solidFill>
                  <a:srgbClr val="7030A0"/>
                </a:solidFill>
              </a:rPr>
              <a:t>C4</a:t>
            </a:r>
            <a:r>
              <a:rPr lang="en-US" altLang="fr-FR" sz="2400"/>
              <a:t>)</a:t>
            </a:r>
          </a:p>
          <a:p>
            <a:r>
              <a:rPr lang="en-US" altLang="fr-FR" sz="2400"/>
              <a:t>   }</a:t>
            </a:r>
          </a:p>
          <a:p>
            <a:r>
              <a:rPr lang="en-US" altLang="fr-FR" sz="2400"/>
              <a:t>||</a:t>
            </a:r>
          </a:p>
          <a:p>
            <a:r>
              <a:rPr lang="en-US" altLang="fr-FR" sz="2400"/>
              <a:t>   run </a:t>
            </a:r>
            <a:r>
              <a:rPr lang="en-US" altLang="fr-FR" sz="2400">
                <a:solidFill>
                  <a:schemeClr val="accent4"/>
                </a:solidFill>
              </a:rPr>
              <a:t>M1</a:t>
            </a:r>
            <a:r>
              <a:rPr lang="en-US" altLang="fr-FR" sz="2400"/>
              <a:t> [clock </a:t>
            </a:r>
            <a:r>
              <a:rPr lang="en-US" altLang="fr-FR" sz="2400">
                <a:solidFill>
                  <a:srgbClr val="7030A0"/>
                </a:solidFill>
              </a:rPr>
              <a:t>C1</a:t>
            </a:r>
            <a:r>
              <a:rPr lang="en-US" altLang="fr-FR" sz="2400"/>
              <a:t>]</a:t>
            </a:r>
          </a:p>
          <a:p>
            <a:r>
              <a:rPr lang="en-US" altLang="fr-FR" sz="2400"/>
              <a:t>||</a:t>
            </a:r>
          </a:p>
          <a:p>
            <a:r>
              <a:rPr lang="en-US" altLang="fr-FR" sz="2400"/>
              <a:t>   run </a:t>
            </a:r>
            <a:r>
              <a:rPr lang="en-US" altLang="fr-FR" sz="2400">
                <a:solidFill>
                  <a:schemeClr val="accent4"/>
                </a:solidFill>
              </a:rPr>
              <a:t>M2</a:t>
            </a:r>
            <a:r>
              <a:rPr lang="en-US" altLang="fr-FR" sz="2400"/>
              <a:t> [clock </a:t>
            </a:r>
            <a:r>
              <a:rPr lang="en-US" altLang="fr-FR" sz="2400">
                <a:solidFill>
                  <a:srgbClr val="7030A0"/>
                </a:solidFill>
              </a:rPr>
              <a:t>C4</a:t>
            </a:r>
            <a:r>
              <a:rPr lang="en-US" altLang="fr-FR" sz="2400"/>
              <a:t>]</a:t>
            </a:r>
          </a:p>
          <a:p>
            <a:r>
              <a:rPr lang="en-US" altLang="fr-FR" sz="2400"/>
              <a:t>end multiclock</a:t>
            </a:r>
          </a:p>
        </p:txBody>
      </p:sp>
    </p:spTree>
    <p:extLst>
      <p:ext uri="{BB962C8B-B14F-4D97-AF65-F5344CB8AC3E}">
        <p14:creationId xmlns:p14="http://schemas.microsoft.com/office/powerpoint/2010/main" val="116977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5FDCA6-6E03-0D44-88EB-E48B8F721D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F25E742-71EB-8243-8532-652DBE2EB6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1AA46E-DC8C-3D45-9401-4981C110CE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5B5F8F-E8C6-7348-966A-4F40C97A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</a:t>
            </a:r>
            <a:r>
              <a:rPr lang="en-US"/>
              <a:t>émantique du multi-horloges</a:t>
            </a:r>
            <a:endParaRPr lang="fr-FR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4461158C-9C33-1E4F-87A7-5569452B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8720"/>
            <a:ext cx="753424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fr-FR">
                <a:latin typeface="Arial" panose="020B0604020202020204" pitchFamily="34" charset="0"/>
              </a:rPr>
              <a:t>Traduction simple en Esterel standard :</a:t>
            </a:r>
          </a:p>
          <a:p>
            <a:pPr lvl="1">
              <a:lnSpc>
                <a:spcPct val="120000"/>
              </a:lnSpc>
              <a:buFontTx/>
              <a:buAutoNum type="arabicPeriod"/>
            </a:pPr>
            <a:r>
              <a:rPr lang="en-US" altLang="fr-FR">
                <a:latin typeface="Arial" panose="020B0604020202020204" pitchFamily="34" charset="0"/>
              </a:rPr>
              <a:t>Ajouter une horloge de base virtuelle </a:t>
            </a:r>
          </a:p>
          <a:p>
            <a:pPr lvl="1">
              <a:lnSpc>
                <a:spcPct val="120000"/>
              </a:lnSpc>
              <a:buFontTx/>
              <a:buAutoNum type="arabicPeriod"/>
            </a:pPr>
            <a:r>
              <a:rPr lang="en-US" altLang="fr-FR">
                <a:latin typeface="Arial" panose="020B0604020202020204" pitchFamily="34" charset="0"/>
              </a:rPr>
              <a:t>Transformer les horloges en signaux standards</a:t>
            </a:r>
          </a:p>
          <a:p>
            <a:pPr lvl="1">
              <a:lnSpc>
                <a:spcPct val="120000"/>
              </a:lnSpc>
              <a:buFontTx/>
              <a:buAutoNum type="arabicPeriod"/>
            </a:pPr>
            <a:r>
              <a:rPr lang="en-US" altLang="fr-FR">
                <a:latin typeface="Arial" panose="020B0604020202020204" pitchFamily="34" charset="0"/>
              </a:rPr>
              <a:t>Transformer run en weak suspend</a:t>
            </a:r>
            <a:endParaRPr lang="en-US" altLang="fr-FR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512E4D5-A9E0-954A-9DFB-D576709B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2924944"/>
            <a:ext cx="4271963" cy="22367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800"/>
              <a:t>   run </a:t>
            </a:r>
            <a:r>
              <a:rPr lang="en-US" altLang="fr-FR" sz="2800">
                <a:solidFill>
                  <a:schemeClr val="accent4"/>
                </a:solidFill>
              </a:rPr>
              <a:t>M</a:t>
            </a:r>
            <a:r>
              <a:rPr lang="en-US" altLang="fr-FR" sz="2800">
                <a:solidFill>
                  <a:schemeClr val="accent2"/>
                </a:solidFill>
              </a:rPr>
              <a:t> </a:t>
            </a:r>
            <a:r>
              <a:rPr lang="en-US" altLang="fr-FR" sz="2800"/>
              <a:t>[ clock </a:t>
            </a:r>
            <a:r>
              <a:rPr lang="en-US" altLang="fr-FR" sz="2800">
                <a:solidFill>
                  <a:srgbClr val="7030A0"/>
                </a:solidFill>
              </a:rPr>
              <a:t>C</a:t>
            </a:r>
            <a:r>
              <a:rPr lang="en-US" altLang="fr-FR" sz="2800"/>
              <a:t> ]</a:t>
            </a:r>
          </a:p>
          <a:p>
            <a:r>
              <a:rPr lang="en-US" altLang="fr-FR" sz="2800"/>
              <a:t>=&gt;</a:t>
            </a:r>
          </a:p>
          <a:p>
            <a:r>
              <a:rPr lang="en-US" altLang="fr-FR" sz="2800"/>
              <a:t>   weak suspend</a:t>
            </a:r>
          </a:p>
          <a:p>
            <a:r>
              <a:rPr lang="en-US" altLang="fr-FR" sz="2800"/>
              <a:t>      run </a:t>
            </a:r>
            <a:r>
              <a:rPr lang="en-US" altLang="fr-FR" sz="2800">
                <a:solidFill>
                  <a:schemeClr val="accent4"/>
                </a:solidFill>
              </a:rPr>
              <a:t>M</a:t>
            </a:r>
          </a:p>
          <a:p>
            <a:r>
              <a:rPr lang="en-US" altLang="fr-FR" sz="2800"/>
              <a:t>   when immediate (not </a:t>
            </a:r>
            <a:r>
              <a:rPr lang="en-US" altLang="fr-FR" sz="2800">
                <a:solidFill>
                  <a:schemeClr val="tx2"/>
                </a:solidFill>
              </a:rPr>
              <a:t>C</a:t>
            </a:r>
            <a:r>
              <a:rPr lang="en-US" altLang="fr-FR" sz="28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72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EC6C7A-B22D-794E-B11F-2509892BF1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2E45DD-2E9D-D144-853E-4AD0676954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89665C-5D6B-364F-A152-D5BE684675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4236D55-8D43-6D41-9BD7-802E232F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weak suspend imm</a:t>
            </a:r>
            <a:r>
              <a:rPr lang="en-US"/>
              <a:t>é</a:t>
            </a:r>
            <a:r>
              <a:rPr lang="fr-FR"/>
              <a:t>diat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19D1E2-E0E0-C040-B8C5-8B488984EF39}"/>
              </a:ext>
            </a:extLst>
          </p:cNvPr>
          <p:cNvSpPr txBox="1"/>
          <p:nvPr/>
        </p:nvSpPr>
        <p:spPr>
          <a:xfrm>
            <a:off x="611560" y="816320"/>
            <a:ext cx="4863832" cy="574772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weak suspend 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when immediate </a:t>
            </a:r>
            <a:r>
              <a:rPr kumimoji="0" lang="fr-FR" sz="2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</a:t>
            </a:r>
            <a:endParaRPr lang="fr-FR" sz="2200"/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fr-FR" sz="2200"/>
              <a:t>trap </a:t>
            </a:r>
            <a:r>
              <a:rPr lang="fr-FR" sz="2200">
                <a:solidFill>
                  <a:schemeClr val="accent3"/>
                </a:solidFill>
              </a:rPr>
              <a:t>Done</a:t>
            </a:r>
            <a:r>
              <a:rPr lang="fr-FR" sz="2200"/>
              <a:t> in</a:t>
            </a:r>
          </a:p>
          <a:p>
            <a:pPr>
              <a:lnSpc>
                <a:spcPct val="95000"/>
              </a:lnSpc>
            </a:pPr>
            <a:r>
              <a:rPr lang="fr-FR" sz="2200"/>
              <a:t>    loop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trap </a:t>
            </a:r>
            <a:r>
              <a:rPr lang="fr-FR" sz="2200">
                <a:solidFill>
                  <a:schemeClr val="accent3"/>
                </a:solidFill>
              </a:rPr>
              <a:t>Immediate</a:t>
            </a:r>
            <a:r>
              <a:rPr lang="fr-FR" sz="2200"/>
              <a:t>  in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   {</a:t>
            </a:r>
          </a:p>
          <a:p>
            <a:pPr>
              <a:lnSpc>
                <a:spcPct val="95000"/>
              </a:lnSpc>
            </a:pPr>
            <a:r>
              <a:rPr lang="fr-FR" sz="2200"/>
              <a:t>               weak suspend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           </a:t>
            </a:r>
            <a:r>
              <a:rPr lang="fr-FR" sz="2200">
                <a:solidFill>
                  <a:schemeClr val="accent4"/>
                </a:solidFill>
              </a:rPr>
              <a:t>p</a:t>
            </a:r>
          </a:p>
          <a:p>
            <a:pPr>
              <a:lnSpc>
                <a:spcPct val="95000"/>
              </a:lnSpc>
            </a:pPr>
            <a:r>
              <a:rPr lang="fr-FR" sz="2200"/>
              <a:t>               when </a:t>
            </a:r>
            <a:r>
              <a:rPr lang="fr-FR" sz="2200">
                <a:solidFill>
                  <a:schemeClr val="tx2"/>
                </a:solidFill>
              </a:rPr>
              <a:t>S</a:t>
            </a:r>
            <a:r>
              <a:rPr lang="fr-FR" sz="1100"/>
              <a:t> </a:t>
            </a:r>
            <a:r>
              <a:rPr lang="fr-FR" sz="2200"/>
              <a:t>;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    ||</a:t>
            </a:r>
          </a:p>
          <a:p>
            <a:pPr>
              <a:lnSpc>
                <a:spcPct val="95000"/>
              </a:lnSpc>
            </a:pPr>
            <a:r>
              <a:rPr lang="fr-FR" sz="2200"/>
              <a:t>               if </a:t>
            </a:r>
            <a:r>
              <a:rPr lang="fr-FR" sz="2200">
                <a:solidFill>
                  <a:schemeClr val="tx2"/>
                </a:solidFill>
              </a:rPr>
              <a:t>S</a:t>
            </a:r>
            <a:r>
              <a:rPr lang="fr-FR" sz="2200"/>
              <a:t> then exit </a:t>
            </a:r>
            <a:r>
              <a:rPr lang="fr-FR" sz="2200">
                <a:solidFill>
                  <a:schemeClr val="accent3"/>
                </a:solidFill>
              </a:rPr>
              <a:t>Immediate</a:t>
            </a:r>
            <a:r>
              <a:rPr lang="fr-FR" sz="2200"/>
              <a:t> end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    };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    exit </a:t>
            </a:r>
            <a:r>
              <a:rPr lang="fr-FR" sz="2200">
                <a:solidFill>
                  <a:schemeClr val="accent3"/>
                </a:solidFill>
              </a:rPr>
              <a:t>Done</a:t>
            </a:r>
            <a:r>
              <a:rPr lang="fr-FR" sz="1100"/>
              <a:t> </a:t>
            </a:r>
            <a:r>
              <a:rPr lang="fr-FR" sz="2200"/>
              <a:t>;</a:t>
            </a:r>
          </a:p>
          <a:p>
            <a:pPr>
              <a:lnSpc>
                <a:spcPct val="95000"/>
              </a:lnSpc>
            </a:pPr>
            <a:r>
              <a:rPr lang="fr-FR" sz="2200"/>
              <a:t>        end trap</a:t>
            </a:r>
            <a:r>
              <a:rPr lang="fr-FR" sz="1100"/>
              <a:t> </a:t>
            </a:r>
            <a:r>
              <a:rPr lang="fr-FR" sz="2200"/>
              <a:t>;</a:t>
            </a:r>
          </a:p>
          <a:p>
            <a:pPr>
              <a:lnSpc>
                <a:spcPct val="95000"/>
              </a:lnSpc>
            </a:pPr>
            <a:r>
              <a:rPr lang="fr-FR" sz="2200"/>
              <a:t>        pause</a:t>
            </a:r>
          </a:p>
          <a:p>
            <a:pPr>
              <a:lnSpc>
                <a:spcPct val="95000"/>
              </a:lnSpc>
            </a:pPr>
            <a:r>
              <a:rPr lang="fr-FR" sz="2200"/>
              <a:t>    end loop</a:t>
            </a:r>
          </a:p>
          <a:p>
            <a:pPr>
              <a:lnSpc>
                <a:spcPct val="95000"/>
              </a:lnSpc>
            </a:pPr>
            <a:r>
              <a:rPr lang="fr-FR" sz="2200"/>
              <a:t>end trap</a:t>
            </a:r>
            <a:endParaRPr kumimoji="0" lang="fr-FR" sz="22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algn="l" fontAlgn="base">
              <a:spcAft>
                <a:spcPct val="0"/>
              </a:spcAft>
            </a:pPr>
            <a:endParaRPr kumimoji="0" lang="fr-FR" sz="22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7543ED-4F40-7444-BFE2-05FCF9180F35}"/>
              </a:ext>
            </a:extLst>
          </p:cNvPr>
          <p:cNvSpPr txBox="1"/>
          <p:nvPr/>
        </p:nvSpPr>
        <p:spPr>
          <a:xfrm>
            <a:off x="20782" y="1234123"/>
            <a:ext cx="543739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→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9975BC-2403-F243-AEAB-EAC084D4F748}"/>
              </a:ext>
            </a:extLst>
          </p:cNvPr>
          <p:cNvSpPr txBox="1"/>
          <p:nvPr/>
        </p:nvSpPr>
        <p:spPr>
          <a:xfrm>
            <a:off x="4787598" y="2492896"/>
            <a:ext cx="3881191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Tordu, bien plus simple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à axiomatiser directement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2" descr="http://tun-tirage.e-monsite.com/medias/album/smiley-question.jpg">
            <a:extLst>
              <a:ext uri="{FF2B5EF4-FFF2-40B4-BE49-F238E27FC236}">
                <a16:creationId xmlns:a16="http://schemas.microsoft.com/office/drawing/2014/main" id="{96797EEE-940D-F249-A3B3-9A045122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29" y="1010551"/>
            <a:ext cx="1152128" cy="12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C96B2A-8F21-1E45-999B-BE7A85B8D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71AD14-66FD-E24B-8AF7-E2A4504E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6AED8C-526F-2442-8E26-864221531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416E49B-71B7-1D4E-A365-07E145EB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7178733" cy="53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971069-3C1D-9449-A559-F4AA7AA061BA}"/>
              </a:ext>
            </a:extLst>
          </p:cNvPr>
          <p:cNvSpPr txBox="1"/>
          <p:nvPr/>
        </p:nvSpPr>
        <p:spPr>
          <a:xfrm>
            <a:off x="0" y="0"/>
            <a:ext cx="934582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Protocole de communication entre deux zones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’horloges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3C01E2-98E4-B445-8971-4EF1AE391181}"/>
              </a:ext>
            </a:extLst>
          </p:cNvPr>
          <p:cNvSpPr txBox="1"/>
          <p:nvPr/>
        </p:nvSpPr>
        <p:spPr>
          <a:xfrm>
            <a:off x="7700118" y="2492896"/>
            <a:ext cx="1367682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horloges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B387FC6-5206-F447-BBDF-E4CA51BD9BC4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6785070" y="2723728"/>
            <a:ext cx="915048" cy="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22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34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875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0" y="1268760"/>
            <a:ext cx="8795320" cy="15265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Réencodage et optimisation des circuits acycliques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03973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8807D0-7E2C-9C46-83FC-7553590510C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9DAFFC-C800-EB40-B672-FC2C91235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91F625-79FA-0B46-850C-B4A43E57A5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E988188-6A4C-E04A-9FEF-44F0604E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Rappel : ABRO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18DE93-4172-AD40-8584-1E69A00501F2}"/>
              </a:ext>
            </a:extLst>
          </p:cNvPr>
          <p:cNvSpPr txBox="1"/>
          <p:nvPr/>
        </p:nvSpPr>
        <p:spPr>
          <a:xfrm>
            <a:off x="4926158" y="1495916"/>
            <a:ext cx="4259500" cy="3108543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marL="201168" indent="-201168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loop</a:t>
            </a:r>
            <a:endParaRPr lang="en-US" sz="2800" kern="0" dirty="0"/>
          </a:p>
          <a:p>
            <a:pPr marL="201168" indent="-201168" fontAlgn="base">
              <a:spcAft>
                <a:spcPct val="0"/>
              </a:spcAft>
            </a:pPr>
            <a:r>
              <a:rPr lang="en-US" sz="2800" kern="0" dirty="0"/>
              <a:t>   abort</a:t>
            </a:r>
          </a:p>
          <a:p>
            <a:pPr marL="201168" indent="-201168" fontAlgn="base">
              <a:spcAft>
                <a:spcPct val="0"/>
              </a:spcAft>
            </a:pPr>
            <a:r>
              <a:rPr lang="en-US" sz="2800" kern="0" dirty="0"/>
              <a:t>        {</a:t>
            </a:r>
            <a:r>
              <a:rPr lang="en-US" sz="1200" kern="0" dirty="0"/>
              <a:t> </a:t>
            </a:r>
            <a:r>
              <a:rPr lang="en-US" sz="2800" kern="0" dirty="0"/>
              <a:t>await </a:t>
            </a:r>
            <a:r>
              <a:rPr lang="en-US" sz="2800" kern="0" dirty="0">
                <a:solidFill>
                  <a:schemeClr val="tx2"/>
                </a:solidFill>
              </a:rPr>
              <a:t>A</a:t>
            </a:r>
            <a:r>
              <a:rPr lang="en-US" sz="2800" kern="0" dirty="0"/>
              <a:t> || await </a:t>
            </a:r>
            <a:r>
              <a:rPr lang="en-US" sz="2800" kern="0" dirty="0">
                <a:solidFill>
                  <a:schemeClr val="tx2"/>
                </a:solidFill>
              </a:rPr>
              <a:t>B</a:t>
            </a:r>
            <a:r>
              <a:rPr lang="en-US" sz="1200" kern="0" dirty="0"/>
              <a:t> </a:t>
            </a:r>
            <a:r>
              <a:rPr lang="en-US" sz="2800" kern="0" dirty="0"/>
              <a:t>}</a:t>
            </a:r>
            <a:r>
              <a:rPr lang="en-US" sz="1200" kern="0" dirty="0"/>
              <a:t> </a:t>
            </a:r>
            <a:r>
              <a:rPr lang="en-US" sz="2800" kern="0" dirty="0"/>
              <a:t>;</a:t>
            </a:r>
          </a:p>
          <a:p>
            <a:pPr marL="201168" indent="-201168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emit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01168" indent="-201168" fontAlgn="base">
              <a:spcAft>
                <a:spcPct val="0"/>
              </a:spcAft>
            </a:pPr>
            <a:r>
              <a:rPr lang="en-US" sz="2800" kern="0" dirty="0">
                <a:solidFill>
                  <a:schemeClr val="tx2"/>
                </a:solidFill>
              </a:rPr>
              <a:t>        </a:t>
            </a:r>
            <a:r>
              <a:rPr lang="en-US" sz="2800" kern="0" dirty="0"/>
              <a:t>halt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1168" indent="-201168" fontAlgn="base">
              <a:spcAft>
                <a:spcPct val="0"/>
              </a:spcAft>
            </a:pPr>
            <a:r>
              <a:rPr lang="en-US" sz="2800" kern="0" dirty="0"/>
              <a:t>   when </a:t>
            </a:r>
            <a:r>
              <a:rPr lang="en-US" sz="2800" kern="0" dirty="0">
                <a:solidFill>
                  <a:schemeClr val="tx2"/>
                </a:solidFill>
              </a:rPr>
              <a:t>R</a:t>
            </a:r>
            <a:endParaRPr lang="en-US" sz="2800" kern="0" dirty="0"/>
          </a:p>
          <a:p>
            <a:pPr marL="201168" indent="-201168" fontAlgn="base">
              <a:spcAft>
                <a:spcPct val="0"/>
              </a:spcAft>
            </a:pPr>
            <a:r>
              <a:rPr lang="en-US" sz="2800" kern="0" noProof="0" dirty="0"/>
              <a:t>end loop</a:t>
            </a:r>
            <a:endParaRPr kumimoji="0" lang="fr-FR" sz="2800" b="0" i="0" u="none" strike="noStrike" kern="0" cap="none" spc="0" normalizeH="0" noProof="0" dirty="0" err="1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444945-6461-3A4C-AC70-56A66924EB28}"/>
              </a:ext>
            </a:extLst>
          </p:cNvPr>
          <p:cNvGrpSpPr/>
          <p:nvPr/>
        </p:nvGrpSpPr>
        <p:grpSpPr>
          <a:xfrm>
            <a:off x="325909" y="908720"/>
            <a:ext cx="4390107" cy="4269330"/>
            <a:chOff x="786274" y="2048920"/>
            <a:chExt cx="4390107" cy="42693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02284DD0-325B-0444-97ED-F11BA771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629" y="60261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368853D2-6A22-EF45-B695-FDA3E66C5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629" y="4654550"/>
              <a:ext cx="292100" cy="2921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658E1639-0E29-9640-B3B3-1B9DD5DAB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144" y="3501262"/>
              <a:ext cx="1287353" cy="1182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A4F65D16-966D-2E4B-B2C9-7AA82AA3A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671" y="3482321"/>
              <a:ext cx="1288885" cy="1201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B5B785D2-C491-0B42-94DD-F430576D6A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503" y="4894654"/>
              <a:ext cx="1313051" cy="115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4ECB544-E5C8-5847-BD76-5AE669A82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144" y="4883150"/>
              <a:ext cx="1325247" cy="117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C63048E4-4D18-0B4B-A7DA-49FC81AFD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5904" y="3575049"/>
              <a:ext cx="775" cy="2444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5D7835C5-AEA1-9740-A2E9-13BFC763C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192" y="3719513"/>
              <a:ext cx="51616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A</a:t>
              </a:r>
              <a:r>
                <a:rPr lang="fr-FR" sz="1200">
                  <a:solidFill>
                    <a:schemeClr val="tx2"/>
                  </a:solidFill>
                </a:rPr>
                <a:t> </a:t>
              </a:r>
              <a:r>
                <a:rPr lang="fr-FR" sz="2400"/>
                <a:t>/</a:t>
              </a:r>
              <a:endParaRPr lang="fr-FR" sz="2400" dirty="0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FF1F9FCE-46F3-284D-AE2A-DA0690326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392" y="3719513"/>
              <a:ext cx="51616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tx2"/>
                  </a:solidFill>
                </a:rPr>
                <a:t>B</a:t>
              </a:r>
              <a:r>
                <a:rPr lang="fr-FR" sz="1200" dirty="0"/>
                <a:t> </a:t>
              </a:r>
              <a:r>
                <a:rPr lang="fr-FR" sz="2400" dirty="0"/>
                <a:t>/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A74E41D-91E9-D54D-B3E8-768129444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005" y="5395913"/>
              <a:ext cx="79829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A</a:t>
              </a:r>
              <a:r>
                <a:rPr lang="fr-FR" sz="1200">
                  <a:solidFill>
                    <a:schemeClr val="tx2"/>
                  </a:solidFill>
                </a:rPr>
                <a:t> </a:t>
              </a:r>
              <a:r>
                <a:rPr lang="fr-FR" sz="2400"/>
                <a:t>/</a:t>
              </a:r>
              <a:r>
                <a:rPr lang="fr-FR" sz="1200">
                  <a:solidFill>
                    <a:schemeClr val="accent2"/>
                  </a:solidFill>
                </a:rPr>
                <a:t> </a:t>
              </a:r>
              <a:r>
                <a:rPr lang="fr-FR" sz="240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3A147470-6AC6-4243-8C0E-DA757646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572" y="5337124"/>
              <a:ext cx="812724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B</a:t>
              </a:r>
              <a:r>
                <a:rPr lang="fr-FR" sz="1200">
                  <a:solidFill>
                    <a:schemeClr val="tx2"/>
                  </a:solidFill>
                </a:rPr>
                <a:t> </a:t>
              </a:r>
              <a:r>
                <a:rPr lang="fr-FR" sz="2400"/>
                <a:t>/</a:t>
              </a:r>
              <a:r>
                <a:rPr lang="fr-FR" sz="1200">
                  <a:solidFill>
                    <a:schemeClr val="accent2"/>
                  </a:solidFill>
                </a:rPr>
                <a:t> </a:t>
              </a:r>
              <a:r>
                <a:rPr lang="fr-FR" sz="2400">
                  <a:solidFill>
                    <a:schemeClr val="accent1"/>
                  </a:solidFill>
                </a:rPr>
                <a:t>O</a:t>
              </a:r>
              <a:endParaRPr lang="fr-FR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616B29A-B6EA-2A4B-B504-15E21CAC0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388" y="4553583"/>
              <a:ext cx="115640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tx2"/>
                  </a:solidFill>
                </a:rPr>
                <a:t>A B</a:t>
              </a:r>
              <a:r>
                <a:rPr lang="fr-FR" sz="12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/</a:t>
              </a:r>
              <a:r>
                <a:rPr lang="fr-FR" sz="1200" dirty="0">
                  <a:solidFill>
                    <a:schemeClr val="tx2"/>
                  </a:solidFill>
                </a:rPr>
                <a:t> </a:t>
              </a:r>
              <a:r>
                <a:rPr lang="fr-FR" sz="2400" dirty="0">
                  <a:solidFill>
                    <a:schemeClr val="accent1"/>
                  </a:solidFill>
                </a:rPr>
                <a:t>O </a:t>
              </a:r>
            </a:p>
          </p:txBody>
        </p:sp>
        <p:sp>
          <p:nvSpPr>
            <p:cNvPr id="20" name="Arc 16">
              <a:extLst>
                <a:ext uri="{FF2B5EF4-FFF2-40B4-BE49-F238E27FC236}">
                  <a16:creationId xmlns:a16="http://schemas.microsoft.com/office/drawing/2014/main" id="{2CB383A5-5E59-244E-9CE6-EE1554FD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098" y="2452468"/>
              <a:ext cx="522287" cy="481012"/>
            </a:xfrm>
            <a:custGeom>
              <a:avLst/>
              <a:gdLst>
                <a:gd name="T0" fmla="*/ 0 w 21600"/>
                <a:gd name="T1" fmla="*/ 0 h 21600"/>
                <a:gd name="T2" fmla="*/ 522287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rc 17">
              <a:extLst>
                <a:ext uri="{FF2B5EF4-FFF2-40B4-BE49-F238E27FC236}">
                  <a16:creationId xmlns:a16="http://schemas.microsoft.com/office/drawing/2014/main" id="{25D5476F-3DFA-8842-ACD2-E0174F9C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279" y="2452468"/>
              <a:ext cx="530225" cy="488475"/>
            </a:xfrm>
            <a:custGeom>
              <a:avLst/>
              <a:gdLst>
                <a:gd name="T0" fmla="*/ 0 w 21600"/>
                <a:gd name="T1" fmla="*/ 481012 h 21600"/>
                <a:gd name="T2" fmla="*/ 520691 w 21600"/>
                <a:gd name="T3" fmla="*/ 0 h 21600"/>
                <a:gd name="T4" fmla="*/ 522287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Arc 18">
              <a:extLst>
                <a:ext uri="{FF2B5EF4-FFF2-40B4-BE49-F238E27FC236}">
                  <a16:creationId xmlns:a16="http://schemas.microsoft.com/office/drawing/2014/main" id="{E0E346F9-7247-394C-95B1-F6BD324168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35685" y="2935046"/>
              <a:ext cx="520700" cy="481012"/>
            </a:xfrm>
            <a:custGeom>
              <a:avLst/>
              <a:gdLst>
                <a:gd name="T0" fmla="*/ 0 w 21600"/>
                <a:gd name="T1" fmla="*/ 481012 h 21600"/>
                <a:gd name="T2" fmla="*/ 519109 w 21600"/>
                <a:gd name="T3" fmla="*/ 0 h 21600"/>
                <a:gd name="T4" fmla="*/ 52070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6"/>
                    <a:pt x="9630" y="36"/>
                    <a:pt x="2153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Arc 19">
              <a:extLst>
                <a:ext uri="{FF2B5EF4-FFF2-40B4-BE49-F238E27FC236}">
                  <a16:creationId xmlns:a16="http://schemas.microsoft.com/office/drawing/2014/main" id="{010BFA02-395B-4147-923E-A8259EFADB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23279" y="2947988"/>
              <a:ext cx="520700" cy="481012"/>
            </a:xfrm>
            <a:custGeom>
              <a:avLst/>
              <a:gdLst>
                <a:gd name="T0" fmla="*/ 0 w 21600"/>
                <a:gd name="T1" fmla="*/ 0 h 21600"/>
                <a:gd name="T2" fmla="*/ 520700 w 21600"/>
                <a:gd name="T3" fmla="*/ 481012 h 21600"/>
                <a:gd name="T4" fmla="*/ 0 w 21600"/>
                <a:gd name="T5" fmla="*/ 48101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8B21DD89-19C4-C648-8264-2789B6B07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414" y="2048920"/>
              <a:ext cx="53380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R</a:t>
              </a:r>
              <a:r>
                <a:rPr lang="fr-FR" sz="1200"/>
                <a:t> </a:t>
              </a:r>
              <a:r>
                <a:rPr lang="fr-FR" sz="2400"/>
                <a:t>/</a:t>
              </a:r>
              <a:endParaRPr lang="fr-FR" sz="2400" dirty="0"/>
            </a:p>
          </p:txBody>
        </p:sp>
        <p:sp>
          <p:nvSpPr>
            <p:cNvPr id="25" name="Arc 22">
              <a:extLst>
                <a:ext uri="{FF2B5EF4-FFF2-40B4-BE49-F238E27FC236}">
                  <a16:creationId xmlns:a16="http://schemas.microsoft.com/office/drawing/2014/main" id="{25B75349-3AD4-CB4D-AFD5-1E035C4F7661}"/>
                </a:ext>
              </a:extLst>
            </p:cNvPr>
            <p:cNvSpPr>
              <a:spLocks/>
            </p:cNvSpPr>
            <p:nvPr/>
          </p:nvSpPr>
          <p:spPr bwMode="auto">
            <a:xfrm rot="13740000">
              <a:off x="1010725" y="3574955"/>
              <a:ext cx="611301" cy="1060203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rc 23">
              <a:extLst>
                <a:ext uri="{FF2B5EF4-FFF2-40B4-BE49-F238E27FC236}">
                  <a16:creationId xmlns:a16="http://schemas.microsoft.com/office/drawing/2014/main" id="{4DA6B2DD-493A-C641-BC58-12E4B69333A0}"/>
                </a:ext>
              </a:extLst>
            </p:cNvPr>
            <p:cNvSpPr>
              <a:spLocks/>
            </p:cNvSpPr>
            <p:nvPr/>
          </p:nvSpPr>
          <p:spPr bwMode="auto">
            <a:xfrm rot="2940000">
              <a:off x="1766079" y="2921000"/>
              <a:ext cx="603250" cy="1060450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" name="Arc 24">
              <a:extLst>
                <a:ext uri="{FF2B5EF4-FFF2-40B4-BE49-F238E27FC236}">
                  <a16:creationId xmlns:a16="http://schemas.microsoft.com/office/drawing/2014/main" id="{FC8F35AC-6980-4547-B681-FEA8BFE0DD21}"/>
                </a:ext>
              </a:extLst>
            </p:cNvPr>
            <p:cNvSpPr>
              <a:spLocks/>
            </p:cNvSpPr>
            <p:nvPr/>
          </p:nvSpPr>
          <p:spPr bwMode="auto">
            <a:xfrm rot="7860000">
              <a:off x="3870634" y="3585111"/>
              <a:ext cx="632907" cy="1048558"/>
            </a:xfrm>
            <a:custGeom>
              <a:avLst/>
              <a:gdLst>
                <a:gd name="T0" fmla="*/ 0 w 21600"/>
                <a:gd name="T1" fmla="*/ 1060450 h 21600"/>
                <a:gd name="T2" fmla="*/ 601658 w 21600"/>
                <a:gd name="T3" fmla="*/ 0 h 21600"/>
                <a:gd name="T4" fmla="*/ 60325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Arc 25">
              <a:extLst>
                <a:ext uri="{FF2B5EF4-FFF2-40B4-BE49-F238E27FC236}">
                  <a16:creationId xmlns:a16="http://schemas.microsoft.com/office/drawing/2014/main" id="{C78B1B26-EB79-AF45-9742-0B191F8A3FF8}"/>
                </a:ext>
              </a:extLst>
            </p:cNvPr>
            <p:cNvSpPr>
              <a:spLocks/>
            </p:cNvSpPr>
            <p:nvPr/>
          </p:nvSpPr>
          <p:spPr bwMode="auto">
            <a:xfrm rot="18660000">
              <a:off x="3145617" y="2921000"/>
              <a:ext cx="603250" cy="1060450"/>
            </a:xfrm>
            <a:custGeom>
              <a:avLst/>
              <a:gdLst>
                <a:gd name="T0" fmla="*/ 0 w 21600"/>
                <a:gd name="T1" fmla="*/ 0 h 21600"/>
                <a:gd name="T2" fmla="*/ 603250 w 21600"/>
                <a:gd name="T3" fmla="*/ 1060450 h 21600"/>
                <a:gd name="T4" fmla="*/ 0 w 21600"/>
                <a:gd name="T5" fmla="*/ 106045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5875AA33-64C0-8444-AB82-C36731C96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068" y="2919391"/>
              <a:ext cx="53380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R</a:t>
              </a:r>
              <a:r>
                <a:rPr lang="fr-FR" sz="1200">
                  <a:solidFill>
                    <a:schemeClr val="tx2"/>
                  </a:solidFill>
                </a:rPr>
                <a:t> </a:t>
              </a:r>
              <a:r>
                <a:rPr lang="fr-FR" sz="2400"/>
                <a:t>/</a:t>
              </a:r>
              <a:endParaRPr lang="fr-FR" sz="2400" dirty="0"/>
            </a:p>
          </p:txBody>
        </p:sp>
        <p:sp>
          <p:nvSpPr>
            <p:cNvPr id="30" name="Arc 27">
              <a:extLst>
                <a:ext uri="{FF2B5EF4-FFF2-40B4-BE49-F238E27FC236}">
                  <a16:creationId xmlns:a16="http://schemas.microsoft.com/office/drawing/2014/main" id="{0B6643B0-9964-FC4C-BD52-AABC6253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079" y="4786322"/>
              <a:ext cx="2234425" cy="1379528"/>
            </a:xfrm>
            <a:custGeom>
              <a:avLst/>
              <a:gdLst>
                <a:gd name="T0" fmla="*/ 2660650 w 21600"/>
                <a:gd name="T1" fmla="*/ 0 h 21600"/>
                <a:gd name="T2" fmla="*/ 0 w 21600"/>
                <a:gd name="T3" fmla="*/ 136525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rc 28">
              <a:extLst>
                <a:ext uri="{FF2B5EF4-FFF2-40B4-BE49-F238E27FC236}">
                  <a16:creationId xmlns:a16="http://schemas.microsoft.com/office/drawing/2014/main" id="{D3E7373B-DD25-F347-B42A-DE9AF2301F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17017" y="3429000"/>
              <a:ext cx="2226487" cy="1357322"/>
            </a:xfrm>
            <a:custGeom>
              <a:avLst/>
              <a:gdLst>
                <a:gd name="T0" fmla="*/ 2660650 w 21600"/>
                <a:gd name="T1" fmla="*/ 1365250 h 21600"/>
                <a:gd name="T2" fmla="*/ 0 w 21600"/>
                <a:gd name="T3" fmla="*/ 0 h 21600"/>
                <a:gd name="T4" fmla="*/ 266065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3846B90-7E38-8140-B308-09EA6BBB3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028" y="2913821"/>
              <a:ext cx="53380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>
                  <a:solidFill>
                    <a:schemeClr val="tx2"/>
                  </a:solidFill>
                </a:rPr>
                <a:t>R</a:t>
              </a:r>
              <a:r>
                <a:rPr lang="fr-FR" sz="1200">
                  <a:solidFill>
                    <a:schemeClr val="tx2"/>
                  </a:solidFill>
                </a:rPr>
                <a:t> </a:t>
              </a:r>
              <a:r>
                <a:rPr lang="fr-FR" sz="2400"/>
                <a:t>/</a:t>
              </a:r>
              <a:endParaRPr lang="fr-FR" sz="2400" dirty="0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59ED852F-3686-AA4F-AFDC-38EB2B750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580" y="4567638"/>
              <a:ext cx="533801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2400" dirty="0">
                  <a:solidFill>
                    <a:schemeClr val="tx2"/>
                  </a:solidFill>
                </a:rPr>
                <a:t>R</a:t>
              </a:r>
              <a:r>
                <a:rPr lang="fr-FR" sz="1200" dirty="0">
                  <a:solidFill>
                    <a:schemeClr val="tx2"/>
                  </a:solidFill>
                </a:rPr>
                <a:t> </a:t>
              </a:r>
              <a:r>
                <a:rPr lang="fr-FR" sz="2400" dirty="0"/>
                <a:t>/</a:t>
              </a:r>
            </a:p>
          </p:txBody>
        </p:sp>
        <p:cxnSp>
          <p:nvCxnSpPr>
            <p:cNvPr id="34" name="Connecteur droit avec flèche 33">
              <a:extLst>
                <a:ext uri="{FF2B5EF4-FFF2-40B4-BE49-F238E27FC236}">
                  <a16:creationId xmlns:a16="http://schemas.microsoft.com/office/drawing/2014/main" id="{BCC239B0-E45E-2142-A6D3-36619F29B75D}"/>
                </a:ext>
              </a:extLst>
            </p:cNvPr>
            <p:cNvCxnSpPr/>
            <p:nvPr/>
          </p:nvCxnSpPr>
          <p:spPr bwMode="auto">
            <a:xfrm rot="16200000" flipH="1">
              <a:off x="2647335" y="3173606"/>
              <a:ext cx="216362" cy="232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5A61BEB-C3C1-8449-881B-DF9272714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629" y="3282950"/>
              <a:ext cx="292100" cy="292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A93A687A-39A2-A348-A614-206803D6E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29" y="4654550"/>
              <a:ext cx="292100" cy="292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2744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B3F4D59D-8346-414A-AB86-F65C645B7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15" y="4681380"/>
            <a:ext cx="1060440" cy="325580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7DFCEE18-BA30-1347-BCCA-860C05EAD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073"/>
            <a:ext cx="9144000" cy="2512199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8807D0-7E2C-9C46-83FC-7553590510C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9DAFFC-C800-EB40-B672-FC2C91235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91F625-79FA-0B46-850C-B4A43E57A5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E988188-6A4C-E04A-9FEF-44F0604E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circuit compil</a:t>
            </a:r>
            <a:r>
              <a:rPr lang="en-US"/>
              <a:t>é </a:t>
            </a:r>
            <a:r>
              <a:rPr lang="fr-FR"/>
              <a:t>d</a:t>
            </a:r>
            <a:r>
              <a:rPr lang="en-US"/>
              <a:t>’ABRO (simplifié)</a:t>
            </a:r>
            <a:endParaRPr lang="fr-FR"/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5CE908BE-485C-D04B-BFD4-859B86AF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24" y="3862253"/>
            <a:ext cx="35554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loop</a:t>
            </a:r>
          </a:p>
          <a:p>
            <a:r>
              <a:rPr lang="en-US" dirty="0"/>
              <a:t>   abort </a:t>
            </a:r>
          </a:p>
          <a:p>
            <a:r>
              <a:rPr lang="en-US" dirty="0"/>
              <a:t>      { await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/>
              <a:t> || await </a:t>
            </a: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/>
              <a:t> }</a:t>
            </a:r>
            <a:r>
              <a:rPr lang="en-US" sz="1200" dirty="0"/>
              <a:t> </a:t>
            </a:r>
            <a:r>
              <a:rPr lang="en-US" dirty="0"/>
              <a:t>;</a:t>
            </a:r>
          </a:p>
          <a:p>
            <a:r>
              <a:rPr lang="en-US" dirty="0"/>
              <a:t>      emit 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chemeClr val="tx2"/>
                </a:solidFill>
              </a:rPr>
              <a:t>      </a:t>
            </a:r>
            <a:r>
              <a:rPr lang="en-US" dirty="0"/>
              <a:t>halt</a:t>
            </a:r>
          </a:p>
          <a:p>
            <a:r>
              <a:rPr lang="en-US" dirty="0"/>
              <a:t>   when </a:t>
            </a:r>
            <a:r>
              <a:rPr lang="en-US" dirty="0">
                <a:solidFill>
                  <a:schemeClr val="tx2"/>
                </a:solidFill>
              </a:rPr>
              <a:t>R</a:t>
            </a:r>
          </a:p>
          <a:p>
            <a:r>
              <a:rPr lang="en-US" dirty="0"/>
              <a:t>end loop</a:t>
            </a:r>
            <a:endParaRPr lang="fr-FR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1322A1-B22D-EB44-BAD1-342FBC826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782" y="1878863"/>
            <a:ext cx="2625436" cy="865909"/>
          </a:xfrm>
          <a:prstGeom prst="rect">
            <a:avLst/>
          </a:prstGeom>
          <a:solidFill>
            <a:srgbClr val="FFFF99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A59FAE1-7B66-1F40-B2A7-B5A90372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640" y="2742169"/>
            <a:ext cx="2625577" cy="917003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B20294-FAE3-2241-B322-5C080120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216" y="1979121"/>
            <a:ext cx="1470071" cy="1262343"/>
          </a:xfrm>
          <a:prstGeom prst="rect">
            <a:avLst/>
          </a:prstGeom>
          <a:solidFill>
            <a:srgbClr val="98FD98">
              <a:alpha val="25882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C0DDB7-3B70-D641-8B6A-6B669360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2880" y="4685162"/>
            <a:ext cx="267191" cy="311245"/>
          </a:xfrm>
          <a:prstGeom prst="rect">
            <a:avLst/>
          </a:prstGeom>
          <a:solidFill>
            <a:srgbClr val="00FF00">
              <a:alpha val="25882"/>
            </a:srgbClr>
          </a:solidFill>
          <a:ln w="9525" algn="ctr">
            <a:solidFill>
              <a:srgbClr val="98FD9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545BFA-9ED1-814B-A82A-3CB0F616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4677670"/>
            <a:ext cx="1080119" cy="318738"/>
          </a:xfrm>
          <a:prstGeom prst="rect">
            <a:avLst/>
          </a:prstGeom>
          <a:solidFill>
            <a:srgbClr val="FFCCFF">
              <a:alpha val="3294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6B9549-201C-D54B-BECB-475AF6A3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1220772"/>
            <a:ext cx="1574141" cy="1223394"/>
          </a:xfrm>
          <a:prstGeom prst="rect">
            <a:avLst/>
          </a:prstGeom>
          <a:solidFill>
            <a:schemeClr val="accent5">
              <a:lumMod val="60000"/>
              <a:lumOff val="40000"/>
              <a:alpha val="25882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" name="Group 21">
            <a:extLst>
              <a:ext uri="{FF2B5EF4-FFF2-40B4-BE49-F238E27FC236}">
                <a16:creationId xmlns:a16="http://schemas.microsoft.com/office/drawing/2014/main" id="{D964F947-D72A-D843-B72C-DF2FCD754D59}"/>
              </a:ext>
            </a:extLst>
          </p:cNvPr>
          <p:cNvGrpSpPr>
            <a:grpSpLocks/>
          </p:cNvGrpSpPr>
          <p:nvPr/>
        </p:nvGrpSpPr>
        <p:grpSpPr bwMode="auto">
          <a:xfrm>
            <a:off x="3393366" y="4332886"/>
            <a:ext cx="1178634" cy="1760410"/>
            <a:chOff x="2902706" y="4928754"/>
            <a:chExt cx="1178634" cy="1760410"/>
          </a:xfrm>
        </p:grpSpPr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71779291-DD63-6448-A1D6-119212783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706" y="6384364"/>
              <a:ext cx="1178634" cy="30480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2588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Rectangle 20">
              <a:extLst>
                <a:ext uri="{FF2B5EF4-FFF2-40B4-BE49-F238E27FC236}">
                  <a16:creationId xmlns:a16="http://schemas.microsoft.com/office/drawing/2014/main" id="{82B2E74D-D5A3-E343-9E1E-8012A1C5F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706" y="4928754"/>
              <a:ext cx="1066056" cy="26670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2588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Rectangle 19">
            <a:extLst>
              <a:ext uri="{FF2B5EF4-FFF2-40B4-BE49-F238E27FC236}">
                <a16:creationId xmlns:a16="http://schemas.microsoft.com/office/drawing/2014/main" id="{2637F918-4192-8D4D-9419-107E7B00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212" y="5414335"/>
            <a:ext cx="673764" cy="304800"/>
          </a:xfrm>
          <a:prstGeom prst="rect">
            <a:avLst/>
          </a:prstGeom>
          <a:solidFill>
            <a:srgbClr val="3399FF">
              <a:alpha val="25882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FEA8C21-51C1-F34F-BAE4-FDB542AE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534" y="2993624"/>
            <a:ext cx="1798954" cy="817949"/>
          </a:xfrm>
          <a:prstGeom prst="rect">
            <a:avLst/>
          </a:prstGeom>
          <a:solidFill>
            <a:srgbClr val="3399FF">
              <a:alpha val="25882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5504D4D-E0A9-D84D-90A6-8F839B0ABFBF}"/>
              </a:ext>
            </a:extLst>
          </p:cNvPr>
          <p:cNvSpPr txBox="1"/>
          <p:nvPr/>
        </p:nvSpPr>
        <p:spPr>
          <a:xfrm>
            <a:off x="6228184" y="5661248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E294C11-2A1C-2A42-9B8A-CC28148F2E92}"/>
              </a:ext>
            </a:extLst>
          </p:cNvPr>
          <p:cNvSpPr txBox="1"/>
          <p:nvPr/>
        </p:nvSpPr>
        <p:spPr>
          <a:xfrm>
            <a:off x="2442268" y="2232985"/>
            <a:ext cx="864096" cy="230832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900" b="0" i="0" u="none" strike="noStrike" kern="0" cap="none" spc="0" normalizeH="0" noProof="0" dirty="0">
                <a:ln>
                  <a:noFill/>
                </a:ln>
                <a:solidFill>
                  <a:srgbClr val="F71876"/>
                </a:solidFill>
                <a:effectLst/>
                <a:uLnTx/>
                <a:uFillTx/>
              </a:rPr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19742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5" grpId="0" animBg="1"/>
      <p:bldP spid="46" grpId="0" animBg="1"/>
      <p:bldP spid="47" grpId="0" animBg="1"/>
      <p:bldP spid="49" grpId="0" animBg="1"/>
      <p:bldP spid="54" grpId="0" animBg="1"/>
      <p:bldP spid="48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B9BDB5-E733-4D4F-B9AF-61A44B364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62853"/>
            <a:ext cx="9289032" cy="903389"/>
          </a:xfrm>
        </p:spPr>
        <p:txBody>
          <a:bodyPr/>
          <a:lstStyle/>
          <a:p>
            <a:r>
              <a:rPr lang="fr-FR" sz="2600"/>
              <a:t>Trop de portes combinatoires et de niveaux de logique !</a:t>
            </a:r>
          </a:p>
          <a:p>
            <a:pPr lvl="1"/>
            <a:r>
              <a:rPr lang="fr-FR" sz="2600"/>
              <a:t>mais tous les syst</a:t>
            </a:r>
            <a:r>
              <a:rPr lang="en-US" sz="2600"/>
              <a:t>èmes de CAO savent les réduire</a:t>
            </a:r>
            <a:endParaRPr lang="fr-FR" sz="26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BE0EDE-9326-D740-9C89-C54379D522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905FB9-71D0-8746-876B-221449DBAE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9F3D03-C102-8345-98A9-F243D5F3B6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6AFD4E-EA50-A34F-A6F3-4FD4F5F4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Optimisation indispensable !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B8A3D84-EA23-C649-8737-B031C557D1AD}"/>
              </a:ext>
            </a:extLst>
          </p:cNvPr>
          <p:cNvSpPr txBox="1">
            <a:spLocks/>
          </p:cNvSpPr>
          <p:nvPr/>
        </p:nvSpPr>
        <p:spPr>
          <a:xfrm>
            <a:off x="107504" y="2138140"/>
            <a:ext cx="8960296" cy="13203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/>
              <a:t>Trop de registres</a:t>
            </a:r>
          </a:p>
          <a:p>
            <a:pPr lvl="1"/>
            <a:r>
              <a:rPr lang="en-US" kern="0"/>
              <a:t>les registres coûtent cher en place, en fils (horloge, </a:t>
            </a:r>
            <a:r>
              <a:rPr lang="en-US" i="1" kern="0"/>
              <a:t>reset</a:t>
            </a:r>
            <a:r>
              <a:rPr lang="en-US" kern="0"/>
              <a:t>),</a:t>
            </a:r>
          </a:p>
          <a:p>
            <a:pPr marL="288000" lvl="1" indent="0">
              <a:buNone/>
            </a:pPr>
            <a:r>
              <a:rPr lang="en-US" kern="0"/>
              <a:t>   et en énergie; les CAO classiques ne savent pas les réduire </a:t>
            </a:r>
            <a:endParaRPr lang="fr-FR" kern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7A9787-E42D-884D-9CA2-105D5C5CE48C}"/>
              </a:ext>
            </a:extLst>
          </p:cNvPr>
          <p:cNvSpPr txBox="1"/>
          <p:nvPr/>
        </p:nvSpPr>
        <p:spPr>
          <a:xfrm>
            <a:off x="129944" y="3573016"/>
            <a:ext cx="8834470" cy="2092881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6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Optimisation s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équentielle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algn="ctr" fontAlgn="base">
              <a:spcAft>
                <a:spcPct val="0"/>
              </a:spcAft>
            </a:pPr>
            <a:r>
              <a:rPr lang="en-US" sz="2600" kern="0" dirty="0"/>
              <a:t>réduire le nombre de registres, </a:t>
            </a:r>
            <a:r>
              <a:rPr lang="en-US" sz="2600" kern="0" dirty="0">
                <a:solidFill>
                  <a:schemeClr val="accent1"/>
                </a:solidFill>
              </a:rPr>
              <a:t>mais pas trop</a:t>
            </a:r>
            <a:r>
              <a:rPr lang="en-US" sz="2600" kern="0" dirty="0"/>
              <a:t>,</a:t>
            </a:r>
          </a:p>
          <a:p>
            <a:pPr algn="ctr" fontAlgn="base">
              <a:spcAft>
                <a:spcPct val="0"/>
              </a:spcAft>
            </a:pPr>
            <a:r>
              <a:rPr lang="en-US" sz="2600" kern="0" dirty="0"/>
              <a:t>en réduisant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la logique.</a:t>
            </a:r>
          </a:p>
          <a:p>
            <a:pPr algn="ctr" fontAlgn="base">
              <a:spcAft>
                <a:spcPct val="0"/>
              </a:spcAft>
            </a:pPr>
            <a:r>
              <a:rPr lang="en-US" sz="2600" kern="0" dirty="0"/>
              <a:t>Ce qui compte est </a:t>
            </a:r>
            <a:r>
              <a:rPr lang="en-US" sz="2600" kern="0" dirty="0">
                <a:solidFill>
                  <a:schemeClr val="accent3"/>
                </a:solidFill>
              </a:rPr>
              <a:t>l’équilibre registres / logique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log</a:t>
            </a:r>
            <a:r>
              <a:rPr kumimoji="0" lang="en-US" sz="2600" b="0" i="0" u="none" strike="noStrike" kern="0" cap="none" spc="0" normalizeH="0" baseline="-25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(n) registres pour n états est le plus souvent mauvais !</a:t>
            </a:r>
            <a:endParaRPr kumimoji="0" lang="fr-FR" sz="26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845E70-95FA-974A-9F48-5C3526B374B5}"/>
              </a:ext>
            </a:extLst>
          </p:cNvPr>
          <p:cNvSpPr txBox="1"/>
          <p:nvPr/>
        </p:nvSpPr>
        <p:spPr>
          <a:xfrm>
            <a:off x="577976" y="5780412"/>
            <a:ext cx="802014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les cours des 21 mai 201</a:t>
            </a:r>
            <a:r>
              <a:rPr lang="fr-FR" sz="2800" kern="0" dirty="0"/>
              <a:t>3 et 9 mars 2016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737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F173DC-357B-324A-A7E9-284905BC5DA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CAF67D-971F-B34A-B93F-99EE03BF91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02DC38-0A15-A74D-B8FE-27338EB404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06CF0C-975F-2B47-BE29-39F47708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BDDs (Binary Decision Diagrams)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51E593-ABAE-2C4A-8F94-D91EAE10A0DC}"/>
              </a:ext>
            </a:extLst>
          </p:cNvPr>
          <p:cNvSpPr txBox="1"/>
          <p:nvPr/>
        </p:nvSpPr>
        <p:spPr>
          <a:xfrm>
            <a:off x="4900421" y="5013176"/>
            <a:ext cx="2921894" cy="83099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Validité triviale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formule réduite à 1 !</a:t>
            </a:r>
          </a:p>
        </p:txBody>
      </p:sp>
      <p:cxnSp>
        <p:nvCxnSpPr>
          <p:cNvPr id="7" name="AutoShape 11">
            <a:extLst>
              <a:ext uri="{FF2B5EF4-FFF2-40B4-BE49-F238E27FC236}">
                <a16:creationId xmlns:a16="http://schemas.microsoft.com/office/drawing/2014/main" id="{F4A1A27C-603D-D744-BB8A-B84E1FCEA553}"/>
              </a:ext>
            </a:extLst>
          </p:cNvPr>
          <p:cNvCxnSpPr>
            <a:cxnSpLocks noChangeShapeType="1"/>
            <a:stCxn id="28" idx="4"/>
            <a:endCxn id="37" idx="0"/>
          </p:cNvCxnSpPr>
          <p:nvPr/>
        </p:nvCxnSpPr>
        <p:spPr bwMode="auto">
          <a:xfrm>
            <a:off x="1535088" y="5040709"/>
            <a:ext cx="660648" cy="95542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2">
            <a:extLst>
              <a:ext uri="{FF2B5EF4-FFF2-40B4-BE49-F238E27FC236}">
                <a16:creationId xmlns:a16="http://schemas.microsoft.com/office/drawing/2014/main" id="{246466F0-0A1D-3A42-A77C-73CE5EF1823A}"/>
              </a:ext>
            </a:extLst>
          </p:cNvPr>
          <p:cNvCxnSpPr>
            <a:cxnSpLocks noChangeShapeType="1"/>
            <a:stCxn id="28" idx="4"/>
            <a:endCxn id="35" idx="0"/>
          </p:cNvCxnSpPr>
          <p:nvPr/>
        </p:nvCxnSpPr>
        <p:spPr bwMode="auto">
          <a:xfrm>
            <a:off x="1535088" y="5040709"/>
            <a:ext cx="688301" cy="2168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AutoShape 25">
            <a:extLst>
              <a:ext uri="{FF2B5EF4-FFF2-40B4-BE49-F238E27FC236}">
                <a16:creationId xmlns:a16="http://schemas.microsoft.com/office/drawing/2014/main" id="{5F816D61-1D7B-B347-ACBE-F9215EA46881}"/>
              </a:ext>
            </a:extLst>
          </p:cNvPr>
          <p:cNvCxnSpPr>
            <a:cxnSpLocks noChangeShapeType="1"/>
            <a:stCxn id="25" idx="4"/>
            <a:endCxn id="28" idx="0"/>
          </p:cNvCxnSpPr>
          <p:nvPr/>
        </p:nvCxnSpPr>
        <p:spPr bwMode="auto">
          <a:xfrm flipH="1">
            <a:off x="1535088" y="4290714"/>
            <a:ext cx="660648" cy="292795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51">
            <a:extLst>
              <a:ext uri="{FF2B5EF4-FFF2-40B4-BE49-F238E27FC236}">
                <a16:creationId xmlns:a16="http://schemas.microsoft.com/office/drawing/2014/main" id="{B981C555-3AD4-F149-8CB3-E4F23DA323A1}"/>
              </a:ext>
            </a:extLst>
          </p:cNvPr>
          <p:cNvCxnSpPr>
            <a:cxnSpLocks noChangeShapeType="1"/>
            <a:stCxn id="19" idx="4"/>
            <a:endCxn id="25" idx="0"/>
          </p:cNvCxnSpPr>
          <p:nvPr/>
        </p:nvCxnSpPr>
        <p:spPr bwMode="auto">
          <a:xfrm>
            <a:off x="1463080" y="2753122"/>
            <a:ext cx="732656" cy="1080392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87">
            <a:extLst>
              <a:ext uri="{FF2B5EF4-FFF2-40B4-BE49-F238E27FC236}">
                <a16:creationId xmlns:a16="http://schemas.microsoft.com/office/drawing/2014/main" id="{CF10973B-C06A-A743-9A2F-443D8E316660}"/>
              </a:ext>
            </a:extLst>
          </p:cNvPr>
          <p:cNvCxnSpPr>
            <a:cxnSpLocks noChangeShapeType="1"/>
            <a:stCxn id="31" idx="4"/>
            <a:endCxn id="34" idx="0"/>
          </p:cNvCxnSpPr>
          <p:nvPr/>
        </p:nvCxnSpPr>
        <p:spPr bwMode="auto">
          <a:xfrm flipH="1">
            <a:off x="2208312" y="5040709"/>
            <a:ext cx="648072" cy="23534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88">
            <a:extLst>
              <a:ext uri="{FF2B5EF4-FFF2-40B4-BE49-F238E27FC236}">
                <a16:creationId xmlns:a16="http://schemas.microsoft.com/office/drawing/2014/main" id="{1C3E7321-4720-FF42-979E-5944286DAB7E}"/>
              </a:ext>
            </a:extLst>
          </p:cNvPr>
          <p:cNvCxnSpPr>
            <a:cxnSpLocks noChangeShapeType="1"/>
            <a:stCxn id="31" idx="4"/>
            <a:endCxn id="38" idx="0"/>
          </p:cNvCxnSpPr>
          <p:nvPr/>
        </p:nvCxnSpPr>
        <p:spPr bwMode="auto">
          <a:xfrm flipH="1">
            <a:off x="2210813" y="5040709"/>
            <a:ext cx="645571" cy="93692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AutoShape 100">
            <a:extLst>
              <a:ext uri="{FF2B5EF4-FFF2-40B4-BE49-F238E27FC236}">
                <a16:creationId xmlns:a16="http://schemas.microsoft.com/office/drawing/2014/main" id="{53CB226D-F2D4-AB42-B991-DDAF4DF59880}"/>
              </a:ext>
            </a:extLst>
          </p:cNvPr>
          <p:cNvCxnSpPr>
            <a:cxnSpLocks noChangeShapeType="1"/>
            <a:stCxn id="16" idx="4"/>
            <a:endCxn id="19" idx="0"/>
          </p:cNvCxnSpPr>
          <p:nvPr/>
        </p:nvCxnSpPr>
        <p:spPr bwMode="auto">
          <a:xfrm flipH="1">
            <a:off x="1463080" y="2052091"/>
            <a:ext cx="732656" cy="243831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AutoShape 101">
            <a:extLst>
              <a:ext uri="{FF2B5EF4-FFF2-40B4-BE49-F238E27FC236}">
                <a16:creationId xmlns:a16="http://schemas.microsoft.com/office/drawing/2014/main" id="{B9C0831D-8A5D-0443-89F5-52C3498CBEB3}"/>
              </a:ext>
            </a:extLst>
          </p:cNvPr>
          <p:cNvCxnSpPr>
            <a:cxnSpLocks noChangeShapeType="1"/>
            <a:stCxn id="16" idx="4"/>
            <a:endCxn id="22" idx="0"/>
          </p:cNvCxnSpPr>
          <p:nvPr/>
        </p:nvCxnSpPr>
        <p:spPr bwMode="auto">
          <a:xfrm>
            <a:off x="2195736" y="2052091"/>
            <a:ext cx="588640" cy="24383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FC47C41-02AC-9D42-B8EE-C70875C83A3A}"/>
              </a:ext>
            </a:extLst>
          </p:cNvPr>
          <p:cNvGrpSpPr/>
          <p:nvPr/>
        </p:nvGrpSpPr>
        <p:grpSpPr>
          <a:xfrm>
            <a:off x="1967136" y="1594891"/>
            <a:ext cx="457200" cy="463129"/>
            <a:chOff x="4276725" y="1594891"/>
            <a:chExt cx="457200" cy="463129"/>
          </a:xfrm>
        </p:grpSpPr>
        <p:sp>
          <p:nvSpPr>
            <p:cNvPr id="16" name="Oval 98">
              <a:extLst>
                <a:ext uri="{FF2B5EF4-FFF2-40B4-BE49-F238E27FC236}">
                  <a16:creationId xmlns:a16="http://schemas.microsoft.com/office/drawing/2014/main" id="{EF576310-839E-A24D-864A-94085324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725" y="1594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104">
              <a:extLst>
                <a:ext uri="{FF2B5EF4-FFF2-40B4-BE49-F238E27FC236}">
                  <a16:creationId xmlns:a16="http://schemas.microsoft.com/office/drawing/2014/main" id="{C0D6C00E-3DA0-ED4B-9B92-1FE470BC1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525" y="1596057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0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0B7D4D6-CC0C-A240-87EA-5CA52FC09AF5}"/>
              </a:ext>
            </a:extLst>
          </p:cNvPr>
          <p:cNvGrpSpPr/>
          <p:nvPr/>
        </p:nvGrpSpPr>
        <p:grpSpPr>
          <a:xfrm>
            <a:off x="1234480" y="2276872"/>
            <a:ext cx="457200" cy="476250"/>
            <a:chOff x="3394720" y="2455316"/>
            <a:chExt cx="457200" cy="476250"/>
          </a:xfrm>
        </p:grpSpPr>
        <p:sp>
          <p:nvSpPr>
            <p:cNvPr id="19" name="Oval 49">
              <a:extLst>
                <a:ext uri="{FF2B5EF4-FFF2-40B4-BE49-F238E27FC236}">
                  <a16:creationId xmlns:a16="http://schemas.microsoft.com/office/drawing/2014/main" id="{DF91296C-FA8D-1541-978C-360A974F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720" y="2474366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Text Box 106">
              <a:extLst>
                <a:ext uri="{FF2B5EF4-FFF2-40B4-BE49-F238E27FC236}">
                  <a16:creationId xmlns:a16="http://schemas.microsoft.com/office/drawing/2014/main" id="{0D1AC3F7-E778-8F49-9103-73D5B2B8C6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520" y="2455316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B211241-4F4B-2449-BBEF-96D24FE3F30D}"/>
              </a:ext>
            </a:extLst>
          </p:cNvPr>
          <p:cNvGrpSpPr/>
          <p:nvPr/>
        </p:nvGrpSpPr>
        <p:grpSpPr>
          <a:xfrm>
            <a:off x="2555776" y="2276872"/>
            <a:ext cx="457200" cy="476250"/>
            <a:chOff x="6613525" y="2464841"/>
            <a:chExt cx="457200" cy="476250"/>
          </a:xfrm>
        </p:grpSpPr>
        <p:sp>
          <p:nvSpPr>
            <p:cNvPr id="22" name="Oval 93">
              <a:extLst>
                <a:ext uri="{FF2B5EF4-FFF2-40B4-BE49-F238E27FC236}">
                  <a16:creationId xmlns:a16="http://schemas.microsoft.com/office/drawing/2014/main" id="{EA629152-CD2C-AA46-9267-69875E5B0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3525" y="2483891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107">
              <a:extLst>
                <a:ext uri="{FF2B5EF4-FFF2-40B4-BE49-F238E27FC236}">
                  <a16:creationId xmlns:a16="http://schemas.microsoft.com/office/drawing/2014/main" id="{DB6B3277-22DD-8E4C-9567-AE9A0C374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325" y="2464841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450C8EE-DB29-4547-A216-F48F445AA9FF}"/>
              </a:ext>
            </a:extLst>
          </p:cNvPr>
          <p:cNvGrpSpPr/>
          <p:nvPr/>
        </p:nvGrpSpPr>
        <p:grpSpPr>
          <a:xfrm>
            <a:off x="1967136" y="3831133"/>
            <a:ext cx="457200" cy="461963"/>
            <a:chOff x="898525" y="3649116"/>
            <a:chExt cx="457200" cy="461963"/>
          </a:xfrm>
        </p:grpSpPr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499D73E2-C6A7-994A-BBEE-FFB6733F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525" y="3651497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Text Box 108">
              <a:extLst>
                <a:ext uri="{FF2B5EF4-FFF2-40B4-BE49-F238E27FC236}">
                  <a16:creationId xmlns:a16="http://schemas.microsoft.com/office/drawing/2014/main" id="{F1539DFD-7AB7-0E43-98AE-06EA5613F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325" y="3649116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397C807-CF3C-0B4F-8EE9-77DB9E75183E}"/>
              </a:ext>
            </a:extLst>
          </p:cNvPr>
          <p:cNvGrpSpPr/>
          <p:nvPr/>
        </p:nvGrpSpPr>
        <p:grpSpPr>
          <a:xfrm>
            <a:off x="1306488" y="4581128"/>
            <a:ext cx="457200" cy="461963"/>
            <a:chOff x="327025" y="4762748"/>
            <a:chExt cx="457200" cy="461963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8DB4B67A-1A64-B346-9391-19D80AB37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25" y="476512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Text Box 115">
              <a:extLst>
                <a:ext uri="{FF2B5EF4-FFF2-40B4-BE49-F238E27FC236}">
                  <a16:creationId xmlns:a16="http://schemas.microsoft.com/office/drawing/2014/main" id="{B389C101-1D66-FB41-AC28-F46CA831B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25" y="4762748"/>
              <a:ext cx="3556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A8A0E1D-48D8-804B-AD29-1F99AE710DD4}"/>
              </a:ext>
            </a:extLst>
          </p:cNvPr>
          <p:cNvGrpSpPr/>
          <p:nvPr/>
        </p:nvGrpSpPr>
        <p:grpSpPr>
          <a:xfrm>
            <a:off x="2627784" y="4581128"/>
            <a:ext cx="457200" cy="461963"/>
            <a:chOff x="8328025" y="4762748"/>
            <a:chExt cx="457200" cy="461963"/>
          </a:xfrm>
        </p:grpSpPr>
        <p:sp>
          <p:nvSpPr>
            <p:cNvPr id="31" name="Oval 85">
              <a:extLst>
                <a:ext uri="{FF2B5EF4-FFF2-40B4-BE49-F238E27FC236}">
                  <a16:creationId xmlns:a16="http://schemas.microsoft.com/office/drawing/2014/main" id="{8353ADE2-DD09-DC4E-A70D-5DE6E080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025" y="4765129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Text Box 130">
              <a:extLst>
                <a:ext uri="{FF2B5EF4-FFF2-40B4-BE49-F238E27FC236}">
                  <a16:creationId xmlns:a16="http://schemas.microsoft.com/office/drawing/2014/main" id="{190F4783-832A-2F40-982D-4E027B9DC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8825" y="4762748"/>
              <a:ext cx="355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2400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3" name="Grouper 27">
            <a:extLst>
              <a:ext uri="{FF2B5EF4-FFF2-40B4-BE49-F238E27FC236}">
                <a16:creationId xmlns:a16="http://schemas.microsoft.com/office/drawing/2014/main" id="{98CCB8E0-A86D-024B-8A24-1CB81A5CAD99}"/>
              </a:ext>
            </a:extLst>
          </p:cNvPr>
          <p:cNvGrpSpPr/>
          <p:nvPr/>
        </p:nvGrpSpPr>
        <p:grpSpPr>
          <a:xfrm>
            <a:off x="1979712" y="5257553"/>
            <a:ext cx="457200" cy="475703"/>
            <a:chOff x="1691680" y="5689601"/>
            <a:chExt cx="457200" cy="475703"/>
          </a:xfrm>
        </p:grpSpPr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E4022B32-CDC2-C740-86A8-45B7846A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80" y="5708104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24A790-DB42-D94D-B406-A4930110DDF1}"/>
                </a:ext>
              </a:extLst>
            </p:cNvPr>
            <p:cNvSpPr/>
            <p:nvPr/>
          </p:nvSpPr>
          <p:spPr>
            <a:xfrm>
              <a:off x="1743789" y="5689601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0</a:t>
              </a:r>
              <a:endParaRPr lang="fr-FR" sz="2400" dirty="0"/>
            </a:p>
          </p:txBody>
        </p:sp>
      </p:grpSp>
      <p:grpSp>
        <p:nvGrpSpPr>
          <p:cNvPr id="36" name="Grouper 31">
            <a:extLst>
              <a:ext uri="{FF2B5EF4-FFF2-40B4-BE49-F238E27FC236}">
                <a16:creationId xmlns:a16="http://schemas.microsoft.com/office/drawing/2014/main" id="{2CD50D2B-6A52-EC49-A1F4-30362440889A}"/>
              </a:ext>
            </a:extLst>
          </p:cNvPr>
          <p:cNvGrpSpPr/>
          <p:nvPr/>
        </p:nvGrpSpPr>
        <p:grpSpPr>
          <a:xfrm>
            <a:off x="1967136" y="5977633"/>
            <a:ext cx="457200" cy="475703"/>
            <a:chOff x="2890664" y="5689601"/>
            <a:chExt cx="457200" cy="475703"/>
          </a:xfrm>
        </p:grpSpPr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8B83208F-53D6-B348-BC16-7A4F4CEFC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664" y="5708104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17A9F4-1CA2-A04E-A669-F3727A99E4D4}"/>
                </a:ext>
              </a:extLst>
            </p:cNvPr>
            <p:cNvSpPr/>
            <p:nvPr/>
          </p:nvSpPr>
          <p:spPr>
            <a:xfrm>
              <a:off x="2942773" y="5689601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1</a:t>
              </a:r>
              <a:endParaRPr lang="fr-FR" sz="2400" dirty="0"/>
            </a:p>
          </p:txBody>
        </p:sp>
      </p:grpSp>
      <p:cxnSp>
        <p:nvCxnSpPr>
          <p:cNvPr id="39" name="AutoShape 26">
            <a:extLst>
              <a:ext uri="{FF2B5EF4-FFF2-40B4-BE49-F238E27FC236}">
                <a16:creationId xmlns:a16="http://schemas.microsoft.com/office/drawing/2014/main" id="{FADACCC7-B455-104E-9884-9105D53434DB}"/>
              </a:ext>
            </a:extLst>
          </p:cNvPr>
          <p:cNvCxnSpPr>
            <a:cxnSpLocks noChangeShapeType="1"/>
            <a:stCxn id="25" idx="4"/>
            <a:endCxn id="31" idx="0"/>
          </p:cNvCxnSpPr>
          <p:nvPr/>
        </p:nvCxnSpPr>
        <p:spPr bwMode="auto">
          <a:xfrm>
            <a:off x="2195736" y="4290714"/>
            <a:ext cx="660648" cy="2927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26">
            <a:extLst>
              <a:ext uri="{FF2B5EF4-FFF2-40B4-BE49-F238E27FC236}">
                <a16:creationId xmlns:a16="http://schemas.microsoft.com/office/drawing/2014/main" id="{56B77ACE-698F-AA4F-B1D2-7CF1A8761E9B}"/>
              </a:ext>
            </a:extLst>
          </p:cNvPr>
          <p:cNvCxnSpPr>
            <a:cxnSpLocks noChangeShapeType="1"/>
            <a:stCxn id="22" idx="4"/>
            <a:endCxn id="25" idx="0"/>
          </p:cNvCxnSpPr>
          <p:nvPr/>
        </p:nvCxnSpPr>
        <p:spPr bwMode="auto">
          <a:xfrm flipH="1">
            <a:off x="2195736" y="2753122"/>
            <a:ext cx="588640" cy="108039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C37A8C11-E2E8-DB41-81A1-72EA314CA0CA}"/>
              </a:ext>
            </a:extLst>
          </p:cNvPr>
          <p:cNvSpPr txBox="1"/>
          <p:nvPr/>
        </p:nvSpPr>
        <p:spPr>
          <a:xfrm>
            <a:off x="4470462" y="1412776"/>
            <a:ext cx="3781805" cy="8409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F</a:t>
            </a: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orme canonique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pour un ordre de variables</a:t>
            </a:r>
            <a:endParaRPr kumimoji="0" lang="fr-FR" sz="24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189A497-B4C3-5341-A279-6C296F5B59C7}"/>
              </a:ext>
            </a:extLst>
          </p:cNvPr>
          <p:cNvSpPr txBox="1"/>
          <p:nvPr/>
        </p:nvSpPr>
        <p:spPr>
          <a:xfrm>
            <a:off x="4393518" y="2492896"/>
            <a:ext cx="3935693" cy="83099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tIns="28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Test d’égalité en temps 1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(comparaison de pointeurs)</a:t>
            </a:r>
            <a:endParaRPr kumimoji="0" lang="fr-FR" sz="24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7B80BC1-920C-4640-B195-C76D1D17C127}"/>
              </a:ext>
            </a:extLst>
          </p:cNvPr>
          <p:cNvSpPr txBox="1"/>
          <p:nvPr/>
        </p:nvSpPr>
        <p:spPr>
          <a:xfrm>
            <a:off x="4070568" y="3573016"/>
            <a:ext cx="4581603" cy="120032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none" tIns="28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Satisfiabilité triviale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comptage des solutions linéaire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(les chemins vers </a:t>
            </a:r>
            <a:r>
              <a:rPr lang="fr-FR" sz="2400" b="1" dirty="0">
                <a:solidFill>
                  <a:schemeClr val="accent3"/>
                </a:solidFill>
                <a:latin typeface="Arial Unicode MS"/>
                <a:ea typeface="Arial Unicode MS"/>
                <a:cs typeface="Arial Unicode MS"/>
                <a:sym typeface="Symbol"/>
              </a:rPr>
              <a:t>1 </a:t>
            </a:r>
            <a:r>
              <a:rPr lang="fr-FR" sz="2400" dirty="0">
                <a:latin typeface="Arial Unicode MS"/>
                <a:ea typeface="Arial Unicode MS"/>
                <a:cs typeface="Arial Unicode MS"/>
                <a:sym typeface="Symbol"/>
              </a:rPr>
              <a:t>)</a:t>
            </a:r>
            <a:endParaRPr kumimoji="0" lang="fr-FR" sz="2400" b="0" i="0" u="none" strike="noStrike" kern="0" cap="none" spc="0" normalizeH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4" name="AutoShape 52">
            <a:extLst>
              <a:ext uri="{FF2B5EF4-FFF2-40B4-BE49-F238E27FC236}">
                <a16:creationId xmlns:a16="http://schemas.microsoft.com/office/drawing/2014/main" id="{E8064A26-13E4-2146-A3E2-170093CAE850}"/>
              </a:ext>
            </a:extLst>
          </p:cNvPr>
          <p:cNvCxnSpPr>
            <a:cxnSpLocks noChangeShapeType="1"/>
            <a:stCxn id="19" idx="4"/>
            <a:endCxn id="46" idx="0"/>
          </p:cNvCxnSpPr>
          <p:nvPr/>
        </p:nvCxnSpPr>
        <p:spPr bwMode="auto">
          <a:xfrm>
            <a:off x="1463080" y="2753122"/>
            <a:ext cx="720080" cy="2906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er 32">
            <a:extLst>
              <a:ext uri="{FF2B5EF4-FFF2-40B4-BE49-F238E27FC236}">
                <a16:creationId xmlns:a16="http://schemas.microsoft.com/office/drawing/2014/main" id="{142A946D-F2EF-6046-809A-415C515085BB}"/>
              </a:ext>
            </a:extLst>
          </p:cNvPr>
          <p:cNvGrpSpPr/>
          <p:nvPr/>
        </p:nvGrpSpPr>
        <p:grpSpPr>
          <a:xfrm>
            <a:off x="1954560" y="3025305"/>
            <a:ext cx="457200" cy="475703"/>
            <a:chOff x="611560" y="3429000"/>
            <a:chExt cx="457200" cy="475703"/>
          </a:xfrm>
        </p:grpSpPr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68A32A04-5D96-E648-A3DD-D7A712E0B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60" y="3447503"/>
              <a:ext cx="4572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46356-A7FC-164B-9512-9F3649333188}"/>
                </a:ext>
              </a:extLst>
            </p:cNvPr>
            <p:cNvSpPr/>
            <p:nvPr/>
          </p:nvSpPr>
          <p:spPr>
            <a:xfrm>
              <a:off x="663669" y="3429000"/>
              <a:ext cx="3831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chemeClr val="accent3"/>
                  </a:solidFill>
                  <a:latin typeface="Arial Unicode MS"/>
                  <a:ea typeface="Arial Unicode MS"/>
                  <a:cs typeface="Arial Unicode MS"/>
                  <a:sym typeface="Symbol"/>
                </a:rPr>
                <a:t>0</a:t>
              </a:r>
              <a:endParaRPr lang="fr-FR" sz="2400" dirty="0"/>
            </a:p>
          </p:txBody>
        </p:sp>
      </p:grpSp>
      <p:cxnSp>
        <p:nvCxnSpPr>
          <p:cNvPr id="48" name="AutoShape 100">
            <a:extLst>
              <a:ext uri="{FF2B5EF4-FFF2-40B4-BE49-F238E27FC236}">
                <a16:creationId xmlns:a16="http://schemas.microsoft.com/office/drawing/2014/main" id="{D6E3E2C0-B652-1C4F-9A08-78796756C9D0}"/>
              </a:ext>
            </a:extLst>
          </p:cNvPr>
          <p:cNvCxnSpPr>
            <a:cxnSpLocks noChangeShapeType="1"/>
            <a:stCxn id="23" idx="2"/>
            <a:endCxn id="46" idx="0"/>
          </p:cNvCxnSpPr>
          <p:nvPr/>
        </p:nvCxnSpPr>
        <p:spPr bwMode="auto">
          <a:xfrm flipH="1">
            <a:off x="2183160" y="2738835"/>
            <a:ext cx="601216" cy="304973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9" name="Objet 48">
            <a:extLst>
              <a:ext uri="{FF2B5EF4-FFF2-40B4-BE49-F238E27FC236}">
                <a16:creationId xmlns:a16="http://schemas.microsoft.com/office/drawing/2014/main" id="{8B5B50C0-4AAE-364E-8E0F-AC57CC7FB7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395320"/>
              </p:ext>
            </p:extLst>
          </p:nvPr>
        </p:nvGraphicFramePr>
        <p:xfrm>
          <a:off x="179512" y="764704"/>
          <a:ext cx="50117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387600" imgH="241300" progId="Equation.DSMT4">
                  <p:embed/>
                </p:oleObj>
              </mc:Choice>
              <mc:Fallback>
                <p:oleObj name="Equation" r:id="rId3" imgW="2387600" imgH="241300" progId="Equation.DSMT4">
                  <p:embed/>
                  <p:pic>
                    <p:nvPicPr>
                      <p:cNvPr id="76" name="Objet 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764704"/>
                        <a:ext cx="501173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oneTexte 49">
            <a:extLst>
              <a:ext uri="{FF2B5EF4-FFF2-40B4-BE49-F238E27FC236}">
                <a16:creationId xmlns:a16="http://schemas.microsoft.com/office/drawing/2014/main" id="{83D61039-F07A-A04D-9FEC-9BB8DBA6F400}"/>
              </a:ext>
            </a:extLst>
          </p:cNvPr>
          <p:cNvSpPr txBox="1"/>
          <p:nvPr/>
        </p:nvSpPr>
        <p:spPr>
          <a:xfrm>
            <a:off x="3131840" y="6021288"/>
            <a:ext cx="5932634" cy="468329"/>
          </a:xfrm>
          <a:prstGeom prst="rect">
            <a:avLst/>
          </a:prstGeom>
          <a:ln w="28575" cmpd="sng">
            <a:noFill/>
          </a:ln>
        </p:spPr>
        <p:txBody>
          <a:bodyPr wrap="none" tIns="18000" bIns="64800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donc difficile à calculer dans le pire cas....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7929835-A5BC-294C-B413-7AA598DC93B2}"/>
              </a:ext>
            </a:extLst>
          </p:cNvPr>
          <p:cNvSpPr txBox="1"/>
          <p:nvPr/>
        </p:nvSpPr>
        <p:spPr>
          <a:xfrm>
            <a:off x="5409828" y="791421"/>
            <a:ext cx="3482652" cy="47140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 wrap="square" tIns="36000" bIns="46800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</a:rPr>
              <a:t>Ordre des variables fixé</a:t>
            </a:r>
          </a:p>
        </p:txBody>
      </p:sp>
    </p:spTree>
    <p:extLst>
      <p:ext uri="{BB962C8B-B14F-4D97-AF65-F5344CB8AC3E}">
        <p14:creationId xmlns:p14="http://schemas.microsoft.com/office/powerpoint/2010/main" val="8490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42" grpId="0" animBg="1"/>
      <p:bldP spid="43" grpId="0" animBg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308E72-8F7E-EF48-B76F-53BD26EA95E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E1492E-0C8B-2A40-89E9-BBEBF193E2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0DC23F-BBEF-D34F-B0D1-1D8126B58A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D5A436-A4BD-774A-8C7D-41B97DCA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Op</a:t>
            </a:r>
            <a:r>
              <a:rPr lang="en-US"/>
              <a:t>ération clef numéro 1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673D32-40C4-9A42-BCBD-FE90BC6BCE9A}"/>
              </a:ext>
            </a:extLst>
          </p:cNvPr>
          <p:cNvSpPr txBox="1"/>
          <p:nvPr/>
        </p:nvSpPr>
        <p:spPr>
          <a:xfrm>
            <a:off x="251520" y="980728"/>
            <a:ext cx="8773556" cy="189282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800" b="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→</a:t>
            </a:r>
            <a:r>
              <a:rPr lang="fr-FR" sz="2800" kern="0" dirty="0">
                <a:solidFill>
                  <a:schemeClr val="tx2"/>
                </a:solidFill>
              </a:rPr>
              <a:t> B</a:t>
            </a:r>
            <a:r>
              <a:rPr lang="fr-FR" sz="2800" kern="0" baseline="30000" dirty="0">
                <a:solidFill>
                  <a:schemeClr val="tx2"/>
                </a:solidFill>
              </a:rPr>
              <a:t>n</a:t>
            </a:r>
            <a:r>
              <a:rPr lang="fr-FR" sz="28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n</a:t>
            </a:r>
            <a:r>
              <a:rPr lang="en-US" sz="2800" kern="0" dirty="0"/>
              <a:t>’est appliquée qu’à un sous-ensemble</a:t>
            </a:r>
          </a:p>
          <a:p>
            <a:pPr fontAlgn="base">
              <a:spcAft>
                <a:spcPct val="0"/>
              </a:spcAft>
            </a:pPr>
            <a:r>
              <a:rPr lang="en-US" sz="2800" kern="0" dirty="0">
                <a:solidFill>
                  <a:schemeClr val="tx2"/>
                </a:solidFill>
              </a:rPr>
              <a:t>D</a:t>
            </a:r>
            <a:r>
              <a:rPr lang="en-US" sz="2800" kern="0" dirty="0"/>
              <a:t> de </a:t>
            </a:r>
            <a:r>
              <a:rPr lang="fr-FR" sz="2800" kern="0" dirty="0">
                <a:solidFill>
                  <a:schemeClr val="tx2"/>
                </a:solidFill>
              </a:rPr>
              <a:t>B</a:t>
            </a:r>
            <a:r>
              <a:rPr lang="fr-FR" sz="2800" kern="0" baseline="30000" dirty="0">
                <a:solidFill>
                  <a:schemeClr val="tx2"/>
                </a:solidFill>
              </a:rPr>
              <a:t>m</a:t>
            </a:r>
            <a:r>
              <a:rPr lang="fr-FR" sz="2800" kern="0" dirty="0"/>
              <a:t>, calculer une autre fonction</a:t>
            </a:r>
            <a:r>
              <a:rPr lang="fr-FR" sz="2800" kern="0" dirty="0">
                <a:solidFill>
                  <a:schemeClr val="tx2"/>
                </a:solidFill>
              </a:rPr>
              <a:t> f</a:t>
            </a:r>
            <a:r>
              <a:rPr lang="fr-FR" sz="2800" kern="0" baseline="-25000" dirty="0">
                <a:solidFill>
                  <a:schemeClr val="tx2"/>
                </a:solidFill>
              </a:rPr>
              <a:t>D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B</a:t>
            </a:r>
            <a:r>
              <a:rPr lang="fr-FR" sz="2800" kern="0" baseline="30000" dirty="0">
                <a:solidFill>
                  <a:schemeClr val="tx2"/>
                </a:solidFill>
              </a:rPr>
              <a:t>m </a:t>
            </a:r>
            <a:r>
              <a:rPr lang="fr-FR" sz="2800" kern="0" dirty="0"/>
              <a:t>→</a:t>
            </a:r>
            <a:r>
              <a:rPr lang="fr-FR" sz="2800" kern="0" dirty="0">
                <a:solidFill>
                  <a:schemeClr val="tx2"/>
                </a:solidFill>
              </a:rPr>
              <a:t> B</a:t>
            </a:r>
            <a:r>
              <a:rPr lang="fr-FR" sz="2800" kern="0" baseline="30000" dirty="0">
                <a:solidFill>
                  <a:schemeClr val="tx2"/>
                </a:solidFill>
              </a:rPr>
              <a:t>n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telle que ∀</a:t>
            </a:r>
            <a:r>
              <a:rPr lang="fr-FR" sz="2800" kern="0" dirty="0">
                <a:solidFill>
                  <a:schemeClr val="tx2"/>
                </a:solidFill>
              </a:rPr>
              <a:t>d∈D</a:t>
            </a:r>
            <a:r>
              <a:rPr lang="fr-FR" sz="2800" kern="0" dirty="0"/>
              <a:t>.</a:t>
            </a:r>
            <a:r>
              <a:rPr lang="fr-FR" sz="2800" kern="0" dirty="0">
                <a:solidFill>
                  <a:schemeClr val="tx2"/>
                </a:solidFill>
              </a:rPr>
              <a:t> f</a:t>
            </a:r>
            <a:r>
              <a:rPr lang="fr-FR" sz="2800" kern="0" baseline="-25000" dirty="0">
                <a:solidFill>
                  <a:schemeClr val="tx2"/>
                </a:solidFill>
              </a:rPr>
              <a:t>D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tx2"/>
                </a:solidFill>
              </a:rPr>
              <a:t>d</a:t>
            </a:r>
            <a:r>
              <a:rPr lang="fr-FR" sz="2800" kern="0" dirty="0"/>
              <a:t>) = </a:t>
            </a:r>
            <a:r>
              <a:rPr lang="fr-FR" sz="2800" kern="0" dirty="0">
                <a:solidFill>
                  <a:schemeClr val="tx2"/>
                </a:solidFill>
              </a:rPr>
              <a:t>f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tx2"/>
                </a:solidFill>
              </a:rPr>
              <a:t>d</a:t>
            </a:r>
            <a:r>
              <a:rPr lang="fr-FR" sz="2800" kern="0" dirty="0"/>
              <a:t>) mais « plus simple » que </a:t>
            </a:r>
            <a:r>
              <a:rPr lang="fr-FR" sz="2800" kern="0" dirty="0">
                <a:solidFill>
                  <a:schemeClr val="tx2"/>
                </a:solidFill>
              </a:rPr>
              <a:t>f</a:t>
            </a:r>
            <a:r>
              <a:rPr lang="fr-FR" sz="2800" kern="0" dirty="0"/>
              <a:t>,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2800" kern="0" dirty="0"/>
              <a:t>en choisissant d’autres </a:t>
            </a:r>
            <a:r>
              <a:rPr lang="fr-FR" sz="2800" kern="0" dirty="0">
                <a:solidFill>
                  <a:schemeClr val="tx2"/>
                </a:solidFill>
              </a:rPr>
              <a:t>f</a:t>
            </a:r>
            <a:r>
              <a:rPr lang="fr-FR" sz="2800" kern="0" baseline="-25000" dirty="0">
                <a:solidFill>
                  <a:schemeClr val="tx2"/>
                </a:solidFill>
              </a:rPr>
              <a:t>D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tx2"/>
                </a:solidFill>
              </a:rPr>
              <a:t>x</a:t>
            </a:r>
            <a:r>
              <a:rPr lang="fr-FR" sz="2800" kern="0" dirty="0"/>
              <a:t>) </a:t>
            </a:r>
            <a:r>
              <a:rPr lang="en-US" sz="2800" kern="0" dirty="0"/>
              <a:t>pour </a:t>
            </a:r>
            <a:r>
              <a:rPr lang="en-US" sz="2800" kern="0" dirty="0">
                <a:solidFill>
                  <a:schemeClr val="tx2"/>
                </a:solidFill>
              </a:rPr>
              <a:t>x</a:t>
            </a:r>
            <a:r>
              <a:rPr lang="en-US" sz="2800" kern="0" dirty="0"/>
              <a:t>∉</a:t>
            </a:r>
            <a:r>
              <a:rPr lang="en-US" sz="2800" kern="0" dirty="0">
                <a:solidFill>
                  <a:schemeClr val="tx2"/>
                </a:solidFill>
              </a:rPr>
              <a:t>D</a:t>
            </a:r>
            <a:endParaRPr lang="en-US" sz="2800" kern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553E18-74C0-2D4D-A056-C36F1B779207}"/>
              </a:ext>
            </a:extLst>
          </p:cNvPr>
          <p:cNvSpPr txBox="1"/>
          <p:nvPr/>
        </p:nvSpPr>
        <p:spPr>
          <a:xfrm>
            <a:off x="311858" y="4564285"/>
            <a:ext cx="8520281" cy="141153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 pratique : calculs BDDs malins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avec les op</a:t>
            </a:r>
            <a:r>
              <a:rPr lang="en-US" sz="2800" kern="0" dirty="0"/>
              <a:t>érateurs</a:t>
            </a:r>
            <a:r>
              <a:rPr lang="fr-FR" sz="2800" kern="0" dirty="0"/>
              <a:t> </a:t>
            </a:r>
            <a:r>
              <a:rPr lang="fr-FR" sz="2800" i="1" kern="0" dirty="0">
                <a:solidFill>
                  <a:schemeClr val="accent3"/>
                </a:solidFill>
              </a:rPr>
              <a:t>restrict</a:t>
            </a:r>
            <a:r>
              <a:rPr lang="fr-FR" sz="2800" kern="0" dirty="0"/>
              <a:t> et </a:t>
            </a:r>
            <a:r>
              <a:rPr lang="fr-FR" sz="2800" i="1" kern="0" dirty="0">
                <a:solidFill>
                  <a:schemeClr val="accent3"/>
                </a:solidFill>
              </a:rPr>
              <a:t>constrain</a:t>
            </a:r>
            <a:r>
              <a:rPr lang="fr-FR" sz="2800" i="1" kern="0" dirty="0">
                <a:solidFill>
                  <a:schemeClr val="tx2"/>
                </a:solidFill>
              </a:rPr>
              <a:t> </a:t>
            </a:r>
          </a:p>
          <a:p>
            <a:pPr algn="ctr" fontAlgn="base">
              <a:spcAft>
                <a:spcPct val="0"/>
              </a:spcAft>
            </a:pPr>
            <a:r>
              <a:rPr lang="fr-FR" sz="2800" i="1" kern="0" dirty="0"/>
              <a:t>(O. Coudert, J-C. Madre, voir cours du 9 mars 2016)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B463D5-1449-2C41-939C-61779FC79158}"/>
              </a:ext>
            </a:extLst>
          </p:cNvPr>
          <p:cNvSpPr txBox="1"/>
          <p:nvPr/>
        </p:nvSpPr>
        <p:spPr>
          <a:xfrm>
            <a:off x="104346" y="3212976"/>
            <a:ext cx="9039654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u="sng" kern="0" dirty="0"/>
              <a:t>E</a:t>
            </a: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xemple :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pour or(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), si on sait not(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and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y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), on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peut choisir le ou exclusif xor(</a:t>
            </a:r>
            <a:r>
              <a:rPr lang="fr-FR" sz="2800" kern="0" dirty="0">
                <a:solidFill>
                  <a:schemeClr val="tx2"/>
                </a:solidFill>
              </a:rPr>
              <a:t>x</a:t>
            </a:r>
            <a:r>
              <a:rPr lang="fr-FR" sz="2800" kern="0" dirty="0"/>
              <a:t>,</a:t>
            </a:r>
            <a:r>
              <a:rPr lang="fr-FR" sz="2800" kern="0" dirty="0">
                <a:solidFill>
                  <a:schemeClr val="tx2"/>
                </a:solidFill>
              </a:rPr>
              <a:t>y</a:t>
            </a:r>
            <a:r>
              <a:rPr lang="fr-FR" sz="2800" kern="0" dirty="0"/>
              <a:t>), de circuit plus simple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3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CFF037-6DDE-514D-B583-4AF97842FB0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D9310EA-2709-9B48-A53A-AC48854B2B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342651D-87B7-784F-A075-3D1B8180AD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82563A5-A531-F940-8F32-70760E6F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1. Invariant d</a:t>
            </a:r>
            <a:r>
              <a:rPr lang="en-US"/>
              <a:t>’incompatibilité des pauses</a:t>
            </a:r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E2C444-F39C-CE4A-8E0D-CF213DA2C5B3}"/>
              </a:ext>
            </a:extLst>
          </p:cNvPr>
          <p:cNvCxnSpPr>
            <a:cxnSpLocks/>
          </p:cNvCxnSpPr>
          <p:nvPr/>
        </p:nvCxnSpPr>
        <p:spPr bwMode="auto">
          <a:xfrm>
            <a:off x="2032654" y="3768771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DF1EBBE-EC69-594D-B064-3508F0D18608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61818" y="907178"/>
            <a:ext cx="0" cy="1454881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512A516-1E5A-874F-942C-82A5D4A0B15C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622391" y="198330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16A1EF9-0AA0-3846-A7FF-54B1040BEBE9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39170" y="191832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E635EA8-6CC5-A448-A13F-D1CE4D86CB07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35767" y="278395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4230DCC-FC24-2448-8727-1DDA000C9DCC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47578" y="2744236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0BCAF21-58B6-4E47-8F53-FADC88C509CA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84148" y="850203"/>
            <a:ext cx="0" cy="142090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AE53545-0381-E948-9B11-21A48801FAFC}"/>
              </a:ext>
            </a:extLst>
          </p:cNvPr>
          <p:cNvCxnSpPr>
            <a:cxnSpLocks/>
          </p:cNvCxnSpPr>
          <p:nvPr/>
        </p:nvCxnSpPr>
        <p:spPr bwMode="auto">
          <a:xfrm>
            <a:off x="3594993" y="2131887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789CC9-7E5B-3F4A-BF79-2A332BC6C548}"/>
              </a:ext>
            </a:extLst>
          </p:cNvPr>
          <p:cNvCxnSpPr>
            <a:cxnSpLocks/>
          </p:cNvCxnSpPr>
          <p:nvPr/>
        </p:nvCxnSpPr>
        <p:spPr bwMode="auto">
          <a:xfrm>
            <a:off x="3601569" y="294709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EADECDE-FEAF-BB41-82C0-BA42D690D670}"/>
              </a:ext>
            </a:extLst>
          </p:cNvPr>
          <p:cNvCxnSpPr>
            <a:cxnSpLocks/>
          </p:cNvCxnSpPr>
          <p:nvPr/>
        </p:nvCxnSpPr>
        <p:spPr bwMode="auto">
          <a:xfrm>
            <a:off x="3617379" y="3762298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35417D7-F8E3-664D-B239-E8E2AB4F150D}"/>
              </a:ext>
            </a:extLst>
          </p:cNvPr>
          <p:cNvCxnSpPr>
            <a:cxnSpLocks/>
          </p:cNvCxnSpPr>
          <p:nvPr/>
        </p:nvCxnSpPr>
        <p:spPr bwMode="auto">
          <a:xfrm>
            <a:off x="6065687" y="3771993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B667478-8574-DC49-99C1-4443D6A43F5D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230658" y="4529683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DE54345-B399-4741-BDE2-1B93A14BCF8F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70615" y="533784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F7A267A-1135-364C-BAAE-5050388D5E84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82426" y="529813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4AC610CA-2473-A946-88DF-884007CF2ED9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72141" y="4510412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058F78B-9B7C-D840-ABCC-BD63D0827483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83952" y="4470694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80377E2-6670-B84E-B56A-30A3483B21DE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831345" y="2818528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A9F0A73-483C-3146-8E5F-069F6544F839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43156" y="27788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272CF34-5114-FC4D-A596-94C1237F5C49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40915" y="4490805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162449A-3211-E641-A929-0F767006BCD8}"/>
              </a:ext>
            </a:extLst>
          </p:cNvPr>
          <p:cNvCxnSpPr>
            <a:cxnSpLocks/>
          </p:cNvCxnSpPr>
          <p:nvPr/>
        </p:nvCxnSpPr>
        <p:spPr bwMode="auto">
          <a:xfrm>
            <a:off x="3617379" y="1316682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AF4396E-3D24-9F4D-9602-53E1273172EB}"/>
              </a:ext>
            </a:extLst>
          </p:cNvPr>
          <p:cNvCxnSpPr>
            <a:cxnSpLocks/>
          </p:cNvCxnSpPr>
          <p:nvPr/>
        </p:nvCxnSpPr>
        <p:spPr bwMode="auto">
          <a:xfrm>
            <a:off x="5230196" y="2104719"/>
            <a:ext cx="0" cy="576064"/>
          </a:xfrm>
          <a:prstGeom prst="straightConnector1">
            <a:avLst/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med" len="sm"/>
            <a:tailEnd type="none"/>
          </a:ln>
          <a:effectLst/>
        </p:spPr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3C58E8FB-0B4C-744B-AA7E-1B98806CBC53}"/>
              </a:ext>
            </a:extLst>
          </p:cNvPr>
          <p:cNvSpPr txBox="1"/>
          <p:nvPr/>
        </p:nvSpPr>
        <p:spPr>
          <a:xfrm>
            <a:off x="1842492" y="1776856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97FE86E-AB10-594C-95FC-2F80ADB13AEA}"/>
              </a:ext>
            </a:extLst>
          </p:cNvPr>
          <p:cNvSpPr txBox="1"/>
          <p:nvPr/>
        </p:nvSpPr>
        <p:spPr>
          <a:xfrm>
            <a:off x="2997270" y="1776856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A9DC9E4-50A8-A746-867B-BD5887CC2F5A}"/>
              </a:ext>
            </a:extLst>
          </p:cNvPr>
          <p:cNvSpPr txBox="1"/>
          <p:nvPr/>
        </p:nvSpPr>
        <p:spPr>
          <a:xfrm>
            <a:off x="4815015" y="1776856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AC3DF65-3ED0-D845-B62E-4AC41751F6F4}"/>
              </a:ext>
            </a:extLst>
          </p:cNvPr>
          <p:cNvSpPr txBox="1"/>
          <p:nvPr/>
        </p:nvSpPr>
        <p:spPr>
          <a:xfrm>
            <a:off x="5046095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7329956-E406-BF4C-97F3-1E0434413260}"/>
              </a:ext>
            </a:extLst>
          </p:cNvPr>
          <p:cNvSpPr txBox="1"/>
          <p:nvPr/>
        </p:nvSpPr>
        <p:spPr>
          <a:xfrm>
            <a:off x="3261765" y="2611088"/>
            <a:ext cx="58221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trap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1CE3E5-8E35-2642-94E4-E13E6C37EC3F}"/>
              </a:ext>
            </a:extLst>
          </p:cNvPr>
          <p:cNvSpPr txBox="1"/>
          <p:nvPr/>
        </p:nvSpPr>
        <p:spPr>
          <a:xfrm>
            <a:off x="2202532" y="2611088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3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588CD87-0A0C-9247-8B7E-7EC131559EA9}"/>
              </a:ext>
            </a:extLst>
          </p:cNvPr>
          <p:cNvSpPr txBox="1"/>
          <p:nvPr/>
        </p:nvSpPr>
        <p:spPr>
          <a:xfrm>
            <a:off x="1189801" y="2611088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80E1ED5-78BE-2643-8629-83E7CBB49A18}"/>
              </a:ext>
            </a:extLst>
          </p:cNvPr>
          <p:cNvSpPr txBox="1"/>
          <p:nvPr/>
        </p:nvSpPr>
        <p:spPr>
          <a:xfrm>
            <a:off x="3180814" y="3445320"/>
            <a:ext cx="787395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344F687-ADEE-E345-BA59-8955B9320C9E}"/>
              </a:ext>
            </a:extLst>
          </p:cNvPr>
          <p:cNvSpPr txBox="1"/>
          <p:nvPr/>
        </p:nvSpPr>
        <p:spPr>
          <a:xfrm>
            <a:off x="5525180" y="3445320"/>
            <a:ext cx="1056700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suspend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66128B3-9FB9-0A44-A25A-0A1C315443A9}"/>
              </a:ext>
            </a:extLst>
          </p:cNvPr>
          <p:cNvSpPr txBox="1"/>
          <p:nvPr/>
        </p:nvSpPr>
        <p:spPr>
          <a:xfrm>
            <a:off x="114300" y="3445320"/>
            <a:ext cx="90762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AF3E2D5-0A0F-EE47-860F-AB8A92CE6127}"/>
              </a:ext>
            </a:extLst>
          </p:cNvPr>
          <p:cNvSpPr txBox="1"/>
          <p:nvPr/>
        </p:nvSpPr>
        <p:spPr>
          <a:xfrm>
            <a:off x="1636153" y="3445320"/>
            <a:ext cx="710451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abort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611322F-64CA-D54F-A6BA-E23C6FCD06C9}"/>
              </a:ext>
            </a:extLst>
          </p:cNvPr>
          <p:cNvSpPr txBox="1"/>
          <p:nvPr/>
        </p:nvSpPr>
        <p:spPr>
          <a:xfrm>
            <a:off x="4146748" y="3445320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08E930B-6F30-424D-9139-C5103D3583E6}"/>
              </a:ext>
            </a:extLst>
          </p:cNvPr>
          <p:cNvSpPr txBox="1"/>
          <p:nvPr/>
        </p:nvSpPr>
        <p:spPr>
          <a:xfrm>
            <a:off x="2914758" y="5948013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A99F4A3-E467-CC4E-9662-F892574AFAE8}"/>
              </a:ext>
            </a:extLst>
          </p:cNvPr>
          <p:cNvSpPr txBox="1"/>
          <p:nvPr/>
        </p:nvSpPr>
        <p:spPr>
          <a:xfrm>
            <a:off x="4650804" y="5948013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E9B2CDD-0FC9-D84D-A6C7-6FA581B7617B}"/>
              </a:ext>
            </a:extLst>
          </p:cNvPr>
          <p:cNvSpPr txBox="1"/>
          <p:nvPr/>
        </p:nvSpPr>
        <p:spPr>
          <a:xfrm>
            <a:off x="1603910" y="4279552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2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32B8AE4-64C4-8E4C-BCED-966EB4569E5B}"/>
              </a:ext>
            </a:extLst>
          </p:cNvPr>
          <p:cNvSpPr txBox="1"/>
          <p:nvPr/>
        </p:nvSpPr>
        <p:spPr>
          <a:xfrm>
            <a:off x="3418058" y="4279552"/>
            <a:ext cx="300082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if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79627C3-A542-EC4C-896D-2A9F200AB77F}"/>
              </a:ext>
            </a:extLst>
          </p:cNvPr>
          <p:cNvSpPr txBox="1"/>
          <p:nvPr/>
        </p:nvSpPr>
        <p:spPr>
          <a:xfrm>
            <a:off x="5915681" y="4279552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4D048E0-DFF2-214E-95A9-9FD6257FB046}"/>
              </a:ext>
            </a:extLst>
          </p:cNvPr>
          <p:cNvSpPr txBox="1"/>
          <p:nvPr/>
        </p:nvSpPr>
        <p:spPr>
          <a:xfrm>
            <a:off x="2511519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4177CE6-2572-C74D-A24D-199E6076A6C4}"/>
              </a:ext>
            </a:extLst>
          </p:cNvPr>
          <p:cNvSpPr txBox="1"/>
          <p:nvPr/>
        </p:nvSpPr>
        <p:spPr>
          <a:xfrm>
            <a:off x="4134941" y="5113784"/>
            <a:ext cx="248786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10E0487-A446-6545-B17D-CF13CB26E52E}"/>
              </a:ext>
            </a:extLst>
          </p:cNvPr>
          <p:cNvSpPr txBox="1"/>
          <p:nvPr/>
        </p:nvSpPr>
        <p:spPr>
          <a:xfrm>
            <a:off x="4850470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kumimoji="0" lang="fr-FR" b="0" i="0" u="none" strike="noStrike" kern="0" cap="none" spc="0" normalizeH="0" baseline="30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8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C4FCC5-ED73-E341-B513-056D97BE8D29}"/>
              </a:ext>
            </a:extLst>
          </p:cNvPr>
          <p:cNvSpPr txBox="1"/>
          <p:nvPr/>
        </p:nvSpPr>
        <p:spPr>
          <a:xfrm>
            <a:off x="6372323" y="5113784"/>
            <a:ext cx="898003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pause</a:t>
            </a:r>
            <a:r>
              <a:rPr lang="fr-FR" kern="0" baseline="30000" dirty="0">
                <a:solidFill>
                  <a:schemeClr val="accent4"/>
                </a:solidFill>
              </a:rPr>
              <a:t>9</a:t>
            </a:r>
            <a:endParaRPr kumimoji="0" lang="fr-FR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B3BDB64-7C7C-D64F-ADCC-1EC0E147E6E6}"/>
              </a:ext>
            </a:extLst>
          </p:cNvPr>
          <p:cNvSpPr txBox="1"/>
          <p:nvPr/>
        </p:nvSpPr>
        <p:spPr>
          <a:xfrm>
            <a:off x="3430255" y="948735"/>
            <a:ext cx="303288" cy="36933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kern="0" dirty="0"/>
              <a:t>||</a:t>
            </a: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7BFF14C-4FF4-3D48-874A-EABF82DCF3B2}"/>
              </a:ext>
            </a:extLst>
          </p:cNvPr>
          <p:cNvCxnSpPr>
            <a:cxnSpLocks/>
          </p:cNvCxnSpPr>
          <p:nvPr/>
        </p:nvCxnSpPr>
        <p:spPr bwMode="auto">
          <a:xfrm>
            <a:off x="1981427" y="3768771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055FD693-D61B-704C-A4DA-A0B607ABE3B4}"/>
              </a:ext>
            </a:extLst>
          </p:cNvPr>
          <p:cNvCxnSpPr>
            <a:cxnSpLocks/>
          </p:cNvCxnSpPr>
          <p:nvPr/>
        </p:nvCxnSpPr>
        <p:spPr bwMode="auto">
          <a:xfrm rot="3813041">
            <a:off x="2741455" y="866244"/>
            <a:ext cx="0" cy="1454881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754F517-79B8-C143-9C0B-7552B7993B18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1588983" y="194834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4200731F-0AC1-2246-9B8A-FDAFCC462C41}"/>
              </a:ext>
            </a:extLst>
          </p:cNvPr>
          <p:cNvCxnSpPr>
            <a:cxnSpLocks/>
          </p:cNvCxnSpPr>
          <p:nvPr/>
        </p:nvCxnSpPr>
        <p:spPr bwMode="auto">
          <a:xfrm rot="18874237">
            <a:off x="2307085" y="195089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CA43E547-6233-9243-9167-6933878E12D3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902359" y="274899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4AA01773-2A9F-A54F-87DB-0ACD5C53500B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1715225" y="2776540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1DA6A096-7C7F-DD47-B220-64A87D2097BE}"/>
              </a:ext>
            </a:extLst>
          </p:cNvPr>
          <p:cNvCxnSpPr>
            <a:cxnSpLocks/>
          </p:cNvCxnSpPr>
          <p:nvPr/>
        </p:nvCxnSpPr>
        <p:spPr bwMode="auto">
          <a:xfrm rot="17662294">
            <a:off x="4365281" y="891847"/>
            <a:ext cx="0" cy="142090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B71D860-8FF2-0D4A-98B4-44E2C122792C}"/>
              </a:ext>
            </a:extLst>
          </p:cNvPr>
          <p:cNvCxnSpPr>
            <a:cxnSpLocks/>
          </p:cNvCxnSpPr>
          <p:nvPr/>
        </p:nvCxnSpPr>
        <p:spPr bwMode="auto">
          <a:xfrm>
            <a:off x="3543766" y="2131887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16FF60E0-38B0-0743-B5CD-24B532CBE2C2}"/>
              </a:ext>
            </a:extLst>
          </p:cNvPr>
          <p:cNvCxnSpPr>
            <a:cxnSpLocks/>
          </p:cNvCxnSpPr>
          <p:nvPr/>
        </p:nvCxnSpPr>
        <p:spPr bwMode="auto">
          <a:xfrm>
            <a:off x="3550342" y="294709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BA2955D9-F217-1F4C-844A-45AC2EBD01A0}"/>
              </a:ext>
            </a:extLst>
          </p:cNvPr>
          <p:cNvCxnSpPr>
            <a:cxnSpLocks/>
          </p:cNvCxnSpPr>
          <p:nvPr/>
        </p:nvCxnSpPr>
        <p:spPr bwMode="auto">
          <a:xfrm>
            <a:off x="3566152" y="3762298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8749C15-784F-E44F-B37F-49072F786AA6}"/>
              </a:ext>
            </a:extLst>
          </p:cNvPr>
          <p:cNvCxnSpPr>
            <a:cxnSpLocks/>
          </p:cNvCxnSpPr>
          <p:nvPr/>
        </p:nvCxnSpPr>
        <p:spPr bwMode="auto">
          <a:xfrm>
            <a:off x="6014460" y="3771993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970925D-A44B-3447-B288-2945A599A2EE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97250" y="4494723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34A37F2D-CDB9-9241-A8DB-CD426D2D3FC3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837207" y="530288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A4EF02EE-A831-F848-978F-E5D5D318ED9C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4650073" y="533043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46BB9F6F-FA41-C546-89E4-06459BA99A10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5638733" y="4475452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AA3164E1-036A-AB4E-B4BA-D0F3ADC17CE8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6451599" y="450299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C84C2221-7F11-C14A-99FF-4B53DC6175A4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4797937" y="2783568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87FBEE1A-D0F2-B641-BC0D-2789F5B62157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5610803" y="2811114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F883194-8B4D-F54A-8C5F-A4E72F95894B}"/>
              </a:ext>
            </a:extLst>
          </p:cNvPr>
          <p:cNvCxnSpPr>
            <a:cxnSpLocks/>
          </p:cNvCxnSpPr>
          <p:nvPr/>
        </p:nvCxnSpPr>
        <p:spPr bwMode="auto">
          <a:xfrm rot="18902548">
            <a:off x="3908562" y="4523109"/>
            <a:ext cx="0" cy="785592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E45A0DD6-0C08-EC4E-81BD-3E6CCA4A0F54}"/>
              </a:ext>
            </a:extLst>
          </p:cNvPr>
          <p:cNvCxnSpPr>
            <a:cxnSpLocks/>
          </p:cNvCxnSpPr>
          <p:nvPr/>
        </p:nvCxnSpPr>
        <p:spPr bwMode="auto">
          <a:xfrm>
            <a:off x="3566152" y="1316682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6AAFACA-C6E8-5740-8B59-2DD3E07EA84D}"/>
              </a:ext>
            </a:extLst>
          </p:cNvPr>
          <p:cNvCxnSpPr>
            <a:cxnSpLocks/>
          </p:cNvCxnSpPr>
          <p:nvPr/>
        </p:nvCxnSpPr>
        <p:spPr bwMode="auto">
          <a:xfrm>
            <a:off x="5178969" y="2104719"/>
            <a:ext cx="0" cy="576064"/>
          </a:xfrm>
          <a:prstGeom prst="straightConnector1">
            <a:avLst/>
          </a:prstGeom>
          <a:noFill/>
          <a:ln w="38100" cap="flat" cmpd="dbl" algn="ctr">
            <a:solidFill>
              <a:srgbClr val="DD0806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F932C276-EB07-F44A-8F21-D14303900E7E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138940" y="444850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F3A71376-0F22-E547-8683-F1A2CBCE7327}"/>
              </a:ext>
            </a:extLst>
          </p:cNvPr>
          <p:cNvCxnSpPr>
            <a:cxnSpLocks/>
          </p:cNvCxnSpPr>
          <p:nvPr/>
        </p:nvCxnSpPr>
        <p:spPr bwMode="auto">
          <a:xfrm>
            <a:off x="3481225" y="3768771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6538899D-DA2C-E043-97E6-DB589D0DE5A9}"/>
              </a:ext>
            </a:extLst>
          </p:cNvPr>
          <p:cNvCxnSpPr>
            <a:cxnSpLocks/>
          </p:cNvCxnSpPr>
          <p:nvPr/>
        </p:nvCxnSpPr>
        <p:spPr bwMode="auto">
          <a:xfrm>
            <a:off x="3481225" y="2947092"/>
            <a:ext cx="0" cy="56959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9E99232-0B55-3D45-A8A0-0BD0122BE0A0}"/>
              </a:ext>
            </a:extLst>
          </p:cNvPr>
          <p:cNvCxnSpPr>
            <a:cxnSpLocks/>
          </p:cNvCxnSpPr>
          <p:nvPr/>
        </p:nvCxnSpPr>
        <p:spPr bwMode="auto">
          <a:xfrm>
            <a:off x="3591087" y="4696296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EB3D9EC5-7F54-F642-88ED-F1FD1A9C965A}"/>
              </a:ext>
            </a:extLst>
          </p:cNvPr>
          <p:cNvCxnSpPr>
            <a:cxnSpLocks/>
          </p:cNvCxnSpPr>
          <p:nvPr/>
        </p:nvCxnSpPr>
        <p:spPr bwMode="auto">
          <a:xfrm rot="2777946">
            <a:off x="3786606" y="5257510"/>
            <a:ext cx="0" cy="78559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41A9C454-5116-6349-9981-FFF5CC467774}"/>
              </a:ext>
            </a:extLst>
          </p:cNvPr>
          <p:cNvCxnSpPr>
            <a:cxnSpLocks/>
          </p:cNvCxnSpPr>
          <p:nvPr/>
        </p:nvCxnSpPr>
        <p:spPr bwMode="auto">
          <a:xfrm>
            <a:off x="4322297" y="5488629"/>
            <a:ext cx="530095" cy="54531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sm"/>
            <a:tailEnd type="triangle"/>
          </a:ln>
          <a:effectLst/>
        </p:spPr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0D822706-903E-4940-A464-2403491EE4D9}"/>
              </a:ext>
            </a:extLst>
          </p:cNvPr>
          <p:cNvSpPr txBox="1"/>
          <p:nvPr/>
        </p:nvSpPr>
        <p:spPr>
          <a:xfrm>
            <a:off x="1791189" y="2119634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123D33E-525C-7A4D-8C49-317260A95355}"/>
              </a:ext>
            </a:extLst>
          </p:cNvPr>
          <p:cNvSpPr txBox="1"/>
          <p:nvPr/>
        </p:nvSpPr>
        <p:spPr>
          <a:xfrm>
            <a:off x="4014046" y="5512915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0EE0B50-0D9A-9D4F-B76E-A87E3057EA42}"/>
              </a:ext>
            </a:extLst>
          </p:cNvPr>
          <p:cNvSpPr txBox="1"/>
          <p:nvPr/>
        </p:nvSpPr>
        <p:spPr>
          <a:xfrm>
            <a:off x="3342382" y="4681058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2D8915B-9130-9240-B8BB-88176E1E0285}"/>
              </a:ext>
            </a:extLst>
          </p:cNvPr>
          <p:cNvSpPr txBox="1"/>
          <p:nvPr/>
        </p:nvSpPr>
        <p:spPr>
          <a:xfrm>
            <a:off x="5841666" y="4696296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2FB212A-EB57-D04F-B8AB-3CFEBBE96833}"/>
              </a:ext>
            </a:extLst>
          </p:cNvPr>
          <p:cNvSpPr txBox="1"/>
          <p:nvPr/>
        </p:nvSpPr>
        <p:spPr>
          <a:xfrm>
            <a:off x="6792821" y="729525"/>
            <a:ext cx="1944763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1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2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 #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EF57A69-A41E-2F46-9B7B-D63E0EACEC14}"/>
              </a:ext>
            </a:extLst>
          </p:cNvPr>
          <p:cNvSpPr txBox="1"/>
          <p:nvPr/>
        </p:nvSpPr>
        <p:spPr>
          <a:xfrm>
            <a:off x="6803701" y="1190814"/>
            <a:ext cx="1944763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4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# (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5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or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6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5</a:t>
            </a:r>
            <a:r>
              <a:rPr lang="fr-FR" sz="2800" kern="0" dirty="0"/>
              <a:t> # </a:t>
            </a:r>
            <a:r>
              <a:rPr lang="fr-FR" sz="2800" kern="0" dirty="0">
                <a:solidFill>
                  <a:schemeClr val="accent4"/>
                </a:solidFill>
              </a:rPr>
              <a:t>6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FEB0EE3-6A72-2E43-BA27-3C75588D4740}"/>
              </a:ext>
            </a:extLst>
          </p:cNvPr>
          <p:cNvSpPr txBox="1"/>
          <p:nvPr/>
        </p:nvSpPr>
        <p:spPr>
          <a:xfrm>
            <a:off x="6811151" y="2069710"/>
            <a:ext cx="98456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8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#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 9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B6B3821-89DC-7D4A-A2E6-643F6EFC4825}"/>
              </a:ext>
            </a:extLst>
          </p:cNvPr>
          <p:cNvSpPr txBox="1"/>
          <p:nvPr/>
        </p:nvSpPr>
        <p:spPr>
          <a:xfrm>
            <a:off x="6609768" y="2732727"/>
            <a:ext cx="2409634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18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premier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d</a:t>
            </a:r>
            <a:r>
              <a:rPr lang="en-US" sz="2400" kern="0" dirty="0"/>
              <a:t>égrossissage,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souvent efficace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668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24FFB1-9677-1048-B0CD-DAD6EF68FF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C5B2AF-3803-A94A-8552-D85A3CCA13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BCAA13-6661-1C4A-A805-C69772BAA3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CB2571-5A47-1642-97C0-A61379A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1077218"/>
          </a:xfrm>
        </p:spPr>
        <p:txBody>
          <a:bodyPr/>
          <a:lstStyle/>
          <a:p>
            <a:r>
              <a:rPr lang="fr-FR" sz="3200"/>
              <a:t>2. Calcul des </a:t>
            </a:r>
            <a:r>
              <a:rPr lang="en-US" sz="3200"/>
              <a:t>états accessibles (RSS)</a:t>
            </a:r>
            <a:br>
              <a:rPr lang="en-US" sz="3200"/>
            </a:br>
            <a:r>
              <a:rPr lang="en-US" sz="3200"/>
              <a:t>(</a:t>
            </a:r>
            <a:r>
              <a:rPr lang="en-US" sz="2800"/>
              <a:t>voir cours du 21 mai 2013) </a:t>
            </a:r>
            <a:endParaRPr lang="fr-FR" sz="3200"/>
          </a:p>
        </p:txBody>
      </p:sp>
      <p:sp>
        <p:nvSpPr>
          <p:cNvPr id="8" name="Rectangle 1043">
            <a:extLst>
              <a:ext uri="{FF2B5EF4-FFF2-40B4-BE49-F238E27FC236}">
                <a16:creationId xmlns:a16="http://schemas.microsoft.com/office/drawing/2014/main" id="{1D9D4EBC-FD68-8547-87EF-BED48F9D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180" y="4331343"/>
            <a:ext cx="3155031" cy="1211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1000"/>
              </a:lnSpc>
            </a:pPr>
            <a:r>
              <a:rPr lang="fr-FR" sz="2400" dirty="0"/>
              <a:t>A chaque étape, </a:t>
            </a:r>
          </a:p>
          <a:p>
            <a:pPr algn="ctr">
              <a:lnSpc>
                <a:spcPct val="101000"/>
              </a:lnSpc>
            </a:pPr>
            <a:r>
              <a:rPr lang="fr-FR" sz="2400" dirty="0"/>
              <a:t>utiliser </a:t>
            </a:r>
            <a:r>
              <a:rPr lang="fr-FR" sz="2400" dirty="0">
                <a:solidFill>
                  <a:schemeClr val="accent4"/>
                </a:solidFill>
              </a:rPr>
              <a:t>R</a:t>
            </a:r>
            <a:r>
              <a:rPr lang="fr-FR" sz="2400" baseline="-25000" dirty="0">
                <a:solidFill>
                  <a:schemeClr val="accent4"/>
                </a:solidFill>
              </a:rPr>
              <a:t>i</a:t>
            </a:r>
            <a:r>
              <a:rPr lang="fr-FR" sz="2400" dirty="0"/>
              <a:t> et </a:t>
            </a:r>
            <a:r>
              <a:rPr lang="fr-FR" sz="2400" dirty="0">
                <a:solidFill>
                  <a:schemeClr val="tx2"/>
                </a:solidFill>
              </a:rPr>
              <a:t>V</a:t>
            </a:r>
            <a:r>
              <a:rPr lang="fr-FR" sz="2400" dirty="0"/>
              <a:t> comme</a:t>
            </a:r>
          </a:p>
          <a:p>
            <a:pPr algn="ctr">
              <a:lnSpc>
                <a:spcPct val="101000"/>
              </a:lnSpc>
            </a:pPr>
            <a:r>
              <a:rPr lang="fr-FR" sz="2400" dirty="0"/>
              <a:t>simplifieurs pour </a:t>
            </a:r>
            <a:r>
              <a:rPr lang="fr-FR" sz="2400" kern="0" dirty="0">
                <a:solidFill>
                  <a:schemeClr val="tx2"/>
                </a:solidFill>
              </a:rPr>
              <a:t>C</a:t>
            </a:r>
            <a:r>
              <a:rPr lang="fr-FR" sz="2400" kern="0" baseline="-25000" dirty="0">
                <a:solidFill>
                  <a:schemeClr val="accent4"/>
                </a:solidFill>
              </a:rPr>
              <a:t>R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B9F37E-A3D0-4E47-87F0-F477486A386A}"/>
              </a:ext>
            </a:extLst>
          </p:cNvPr>
          <p:cNvSpPr txBox="1"/>
          <p:nvPr/>
        </p:nvSpPr>
        <p:spPr>
          <a:xfrm>
            <a:off x="539552" y="3757700"/>
            <a:ext cx="3299301" cy="267765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 </a:t>
            </a:r>
            <a:r>
              <a:rPr lang="fr-FR" sz="2800" kern="0" dirty="0"/>
              <a:t>= 0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...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i+1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…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n+1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BCE3A05-490F-7542-ACD8-9F1F24D9BF6D}"/>
              </a:ext>
            </a:extLst>
          </p:cNvPr>
          <p:cNvSpPr txBox="1"/>
          <p:nvPr/>
        </p:nvSpPr>
        <p:spPr>
          <a:xfrm>
            <a:off x="3666430" y="5877272"/>
            <a:ext cx="95250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=</a:t>
            </a:r>
            <a:r>
              <a:rPr lang="fr-FR" sz="2800" kern="0" dirty="0">
                <a:solidFill>
                  <a:schemeClr val="accent4"/>
                </a:solidFill>
              </a:rPr>
              <a:t> R</a:t>
            </a:r>
            <a:r>
              <a:rPr lang="fr-FR" sz="2800" kern="0" baseline="-25000" dirty="0">
                <a:solidFill>
                  <a:schemeClr val="accent4"/>
                </a:solidFill>
              </a:rPr>
              <a:t>n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CD27E65-298F-CA49-979A-7B9F65891888}"/>
              </a:ext>
            </a:extLst>
          </p:cNvPr>
          <p:cNvSpPr txBox="1"/>
          <p:nvPr/>
        </p:nvSpPr>
        <p:spPr>
          <a:xfrm>
            <a:off x="4619284" y="5877272"/>
            <a:ext cx="211307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⟹</a:t>
            </a:r>
            <a:r>
              <a:rPr lang="fr-FR" sz="2800" kern="0" dirty="0">
                <a:solidFill>
                  <a:schemeClr val="accent4"/>
                </a:solidFill>
              </a:rPr>
              <a:t> RSS=R</a:t>
            </a:r>
            <a:r>
              <a:rPr lang="fr-FR" sz="2800" kern="0" baseline="-25000" dirty="0">
                <a:solidFill>
                  <a:schemeClr val="accent4"/>
                </a:solidFill>
              </a:rPr>
              <a:t>n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5069821-56EE-EB4F-B852-2C7363805534}"/>
              </a:ext>
            </a:extLst>
          </p:cNvPr>
          <p:cNvGrpSpPr/>
          <p:nvPr/>
        </p:nvGrpSpPr>
        <p:grpSpPr>
          <a:xfrm>
            <a:off x="1882774" y="1213324"/>
            <a:ext cx="5378452" cy="2719732"/>
            <a:chOff x="1907704" y="1213324"/>
            <a:chExt cx="5378452" cy="271973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B41A9BC-EC0E-A24C-937B-0B61F9AA2C83}"/>
                </a:ext>
              </a:extLst>
            </p:cNvPr>
            <p:cNvGrpSpPr/>
            <p:nvPr/>
          </p:nvGrpSpPr>
          <p:grpSpPr>
            <a:xfrm>
              <a:off x="4380870" y="3068960"/>
              <a:ext cx="216024" cy="864096"/>
              <a:chOff x="3347864" y="3429000"/>
              <a:chExt cx="216024" cy="8640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1369F4-1826-D44A-BCF7-764BC4724CA3}"/>
                  </a:ext>
                </a:extLst>
              </p:cNvPr>
              <p:cNvSpPr/>
              <p:nvPr/>
            </p:nvSpPr>
            <p:spPr bwMode="auto">
              <a:xfrm>
                <a:off x="3347864" y="3429000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C365CE-DDCC-524A-A03C-CEB4D14DA70D}"/>
                  </a:ext>
                </a:extLst>
              </p:cNvPr>
              <p:cNvSpPr/>
              <p:nvPr/>
            </p:nvSpPr>
            <p:spPr bwMode="auto">
              <a:xfrm>
                <a:off x="3347864" y="3645024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36549D-A8D8-824F-95F9-FF443A4773DF}"/>
                  </a:ext>
                </a:extLst>
              </p:cNvPr>
              <p:cNvSpPr/>
              <p:nvPr/>
            </p:nvSpPr>
            <p:spPr bwMode="auto">
              <a:xfrm>
                <a:off x="3347864" y="3861048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F15687-081F-714C-AB65-1C864480555C}"/>
                  </a:ext>
                </a:extLst>
              </p:cNvPr>
              <p:cNvSpPr/>
              <p:nvPr/>
            </p:nvSpPr>
            <p:spPr bwMode="auto">
              <a:xfrm>
                <a:off x="3347864" y="4077072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FFB5EFBC-264D-8D46-B1F5-3DF2D3A26013}"/>
                </a:ext>
              </a:extLst>
            </p:cNvPr>
            <p:cNvSpPr/>
            <p:nvPr/>
          </p:nvSpPr>
          <p:spPr bwMode="auto">
            <a:xfrm>
              <a:off x="3336754" y="1386085"/>
              <a:ext cx="2304256" cy="1296144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55F198C8-5072-4F4C-A763-9B17CED2B509}"/>
                </a:ext>
              </a:extLst>
            </p:cNvPr>
            <p:cNvCxnSpPr/>
            <p:nvPr/>
          </p:nvCxnSpPr>
          <p:spPr bwMode="auto">
            <a:xfrm flipH="1">
              <a:off x="2868702" y="3501008"/>
              <a:ext cx="1512168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DB1CD76-4B9D-954E-81F0-A5D4733F3899}"/>
                </a:ext>
              </a:extLst>
            </p:cNvPr>
            <p:cNvCxnSpPr/>
            <p:nvPr/>
          </p:nvCxnSpPr>
          <p:spPr bwMode="auto">
            <a:xfrm>
              <a:off x="2868702" y="2322189"/>
              <a:ext cx="0" cy="1180716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B553A9D-B335-B749-851B-17019FBFBDDD}"/>
                </a:ext>
              </a:extLst>
            </p:cNvPr>
            <p:cNvCxnSpPr/>
            <p:nvPr/>
          </p:nvCxnSpPr>
          <p:spPr bwMode="auto">
            <a:xfrm flipH="1">
              <a:off x="6100061" y="2322189"/>
              <a:ext cx="9001" cy="1180716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6445018-02BF-7749-8D4C-57B6EB681B9B}"/>
                </a:ext>
              </a:extLst>
            </p:cNvPr>
            <p:cNvCxnSpPr/>
            <p:nvPr/>
          </p:nvCxnSpPr>
          <p:spPr bwMode="auto">
            <a:xfrm>
              <a:off x="2868702" y="2322189"/>
              <a:ext cx="468052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A3A1B56-9D8F-1747-B9AC-95E0CEE1EA05}"/>
                </a:ext>
              </a:extLst>
            </p:cNvPr>
            <p:cNvCxnSpPr/>
            <p:nvPr/>
          </p:nvCxnSpPr>
          <p:spPr bwMode="auto">
            <a:xfrm flipH="1">
              <a:off x="5641010" y="2322189"/>
              <a:ext cx="468052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4D10C84-32EA-C144-A919-FA20C884D077}"/>
                </a:ext>
              </a:extLst>
            </p:cNvPr>
            <p:cNvCxnSpPr/>
            <p:nvPr/>
          </p:nvCxnSpPr>
          <p:spPr bwMode="auto">
            <a:xfrm>
              <a:off x="2220630" y="1674117"/>
              <a:ext cx="11161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8D65784-BEA8-5640-BDCB-EA784F7B17E6}"/>
                </a:ext>
              </a:extLst>
            </p:cNvPr>
            <p:cNvCxnSpPr/>
            <p:nvPr/>
          </p:nvCxnSpPr>
          <p:spPr bwMode="auto">
            <a:xfrm>
              <a:off x="5641010" y="1674117"/>
              <a:ext cx="11161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88B9C6E-757A-6B40-843C-27448C6AE50D}"/>
                </a:ext>
              </a:extLst>
            </p:cNvPr>
            <p:cNvCxnSpPr/>
            <p:nvPr/>
          </p:nvCxnSpPr>
          <p:spPr bwMode="auto">
            <a:xfrm flipH="1">
              <a:off x="4584431" y="3496440"/>
              <a:ext cx="1512168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5A33503-BDC3-B849-9946-C2F0B021AEDB}"/>
                </a:ext>
              </a:extLst>
            </p:cNvPr>
            <p:cNvSpPr txBox="1"/>
            <p:nvPr/>
          </p:nvSpPr>
          <p:spPr>
            <a:xfrm>
              <a:off x="4335151" y="1738793"/>
              <a:ext cx="45719" cy="513410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C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9DFC98B-14CA-034C-8483-E3C93202FC90}"/>
                </a:ext>
              </a:extLst>
            </p:cNvPr>
            <p:cNvSpPr txBox="1"/>
            <p:nvPr/>
          </p:nvSpPr>
          <p:spPr>
            <a:xfrm>
              <a:off x="1907704" y="1388980"/>
              <a:ext cx="28405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1E16F16-280C-D345-96AE-04B1FE33AE54}"/>
                </a:ext>
              </a:extLst>
            </p:cNvPr>
            <p:cNvSpPr txBox="1"/>
            <p:nvPr/>
          </p:nvSpPr>
          <p:spPr>
            <a:xfrm>
              <a:off x="6822568" y="1402532"/>
              <a:ext cx="463588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B44581-CB27-B44C-926F-C8E262B45216}"/>
                </a:ext>
              </a:extLst>
            </p:cNvPr>
            <p:cNvSpPr/>
            <p:nvPr/>
          </p:nvSpPr>
          <p:spPr>
            <a:xfrm>
              <a:off x="6227852" y="2603732"/>
              <a:ext cx="617477" cy="513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2800" kern="0" dirty="0">
                  <a:solidFill>
                    <a:schemeClr val="tx2"/>
                  </a:solidFill>
                </a:rPr>
                <a:t>C</a:t>
              </a:r>
              <a:r>
                <a:rPr lang="en-US" sz="2800" kern="0" baseline="-25000" dirty="0">
                  <a:solidFill>
                    <a:schemeClr val="accent4"/>
                  </a:solidFill>
                </a:rPr>
                <a:t>R</a:t>
              </a:r>
              <a:endParaRPr lang="fr-FR" sz="2800" kern="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E246A2-81F1-3D46-9C79-B4C7E88A1AD8}"/>
                </a:ext>
              </a:extLst>
            </p:cNvPr>
            <p:cNvSpPr txBox="1"/>
            <p:nvPr/>
          </p:nvSpPr>
          <p:spPr>
            <a:xfrm>
              <a:off x="3858680" y="3023374"/>
              <a:ext cx="44435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36F1F9E-BCC8-9A4F-8098-1FEDEE109D6B}"/>
                </a:ext>
              </a:extLst>
            </p:cNvPr>
            <p:cNvSpPr txBox="1"/>
            <p:nvPr/>
          </p:nvSpPr>
          <p:spPr>
            <a:xfrm>
              <a:off x="2511972" y="1213324"/>
              <a:ext cx="423514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V</a:t>
              </a:r>
            </a:p>
          </p:txBody>
        </p:sp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id="{ECA579FE-A71E-7548-993A-86D81A3B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96" y="5582072"/>
            <a:ext cx="108942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6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4EAEBD-59FE-324A-A1F8-0D05A61653D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093D582-917A-D442-925A-9179F3BD6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A2A3BA-9301-FE4C-98DC-4A4A6D7FC0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F40C03C-A79B-E047-83C9-2A6874C6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Registres → logique (21 mai 2013) 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1BA38137-5549-7F4A-8B1C-754B197610F2}"/>
              </a:ext>
            </a:extLst>
          </p:cNvPr>
          <p:cNvSpPr txBox="1">
            <a:spLocks/>
          </p:cNvSpPr>
          <p:nvPr/>
        </p:nvSpPr>
        <p:spPr>
          <a:xfrm>
            <a:off x="196962" y="1052736"/>
            <a:ext cx="8695518" cy="1016496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u="sng" kern="0" dirty="0"/>
              <a:t>Définition</a:t>
            </a:r>
            <a:r>
              <a:rPr lang="fr-FR" sz="8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 redondant s’il peut être remplacé par une fonction des autres registres, donc pas de la logique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D232C9-5B72-2444-91E6-EB1BCA67A3ED}"/>
              </a:ext>
            </a:extLst>
          </p:cNvPr>
          <p:cNvSpPr txBox="1"/>
          <p:nvPr/>
        </p:nvSpPr>
        <p:spPr>
          <a:xfrm>
            <a:off x="143726" y="4364020"/>
            <a:ext cx="8856549" cy="197900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Théorème</a:t>
            </a:r>
            <a:r>
              <a:rPr kumimoji="0" lang="fr-FR" sz="800" b="0" i="0" strike="noStrike" kern="0" cap="none" spc="0" normalizeH="0" noProof="0" dirty="0">
                <a:ln>
                  <a:noFill/>
                </a:ln>
                <a:uLnTx/>
                <a:uFillTx/>
              </a:rPr>
              <a:t> </a:t>
            </a:r>
            <a:r>
              <a:rPr lang="fr-FR" sz="2800" kern="0" dirty="0"/>
              <a:t>: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</a:t>
            </a:r>
            <a:r>
              <a:rPr kumimoji="0" lang="fr-FR" sz="2800" b="0" i="0" u="none" strike="noStrike" kern="0" cap="none" spc="0" normalizeH="0" baseline="-2500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0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redondant ssi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RSS</a:t>
            </a:r>
            <a:r>
              <a:rPr lang="fr-FR" sz="2800" kern="0" dirty="0"/>
              <a:t>[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1200" kern="0" baseline="-2500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ym typeface="Symbol"/>
              </a:rPr>
              <a:t></a:t>
            </a:r>
            <a:r>
              <a:rPr lang="fr-FR" sz="2400" kern="0" dirty="0">
                <a:sym typeface="Symbol"/>
              </a:rPr>
              <a:t>1</a:t>
            </a:r>
            <a:r>
              <a:rPr lang="fr-FR" sz="2800" kern="0" dirty="0">
                <a:sym typeface="Symbol"/>
              </a:rPr>
              <a:t>]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b="1" kern="0" dirty="0">
                <a:sym typeface="Symbol"/>
              </a:rPr>
              <a:t></a:t>
            </a:r>
            <a:r>
              <a:rPr lang="fr-FR" sz="1200" b="1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RSS</a:t>
            </a:r>
            <a:r>
              <a:rPr lang="fr-FR" sz="2800" kern="0" dirty="0"/>
              <a:t>[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1200" kern="0" baseline="-2500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ym typeface="Symbol"/>
              </a:rPr>
              <a:t></a:t>
            </a:r>
            <a:r>
              <a:rPr lang="fr-FR" sz="2400" kern="0" dirty="0">
                <a:sym typeface="Symbol"/>
              </a:rPr>
              <a:t>0</a:t>
            </a:r>
            <a:r>
              <a:rPr lang="fr-FR" sz="2800" kern="0" dirty="0">
                <a:sym typeface="Symbol"/>
              </a:rPr>
              <a:t>]</a:t>
            </a:r>
            <a:r>
              <a:rPr lang="fr-FR" sz="1200" kern="0" dirty="0">
                <a:solidFill>
                  <a:schemeClr val="accent2"/>
                </a:solidFill>
                <a:sym typeface="Symbol"/>
              </a:rPr>
              <a:t> </a:t>
            </a:r>
            <a:r>
              <a:rPr lang="fr-FR" sz="2800" kern="0" dirty="0">
                <a:sym typeface="Symbol"/>
              </a:rPr>
              <a:t>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>
                <a:sym typeface="Symbol"/>
              </a:rPr>
              <a:t>0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/>
              <a:t>Alors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on peut remplacer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/>
              <a:t>par</a:t>
            </a:r>
            <a:r>
              <a:rPr lang="fr-FR" sz="28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800" kern="0" dirty="0">
                <a:solidFill>
                  <a:schemeClr val="tx2"/>
                </a:solidFill>
                <a:sym typeface="Symbol"/>
              </a:rPr>
              <a:t>  </a:t>
            </a:r>
            <a:r>
              <a:rPr lang="fr-FR" sz="2800" kern="0" dirty="0">
                <a:sym typeface="Symbol"/>
              </a:rPr>
              <a:t> </a:t>
            </a:r>
            <a:r>
              <a:rPr lang="fr-FR" sz="2800" kern="0" dirty="0">
                <a:solidFill>
                  <a:schemeClr val="accent4"/>
                </a:solidFill>
              </a:rPr>
              <a:t>RSS</a:t>
            </a:r>
            <a:r>
              <a:rPr lang="fr-FR" sz="2800" kern="0" dirty="0"/>
              <a:t>[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1200" kern="0" baseline="-2500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ym typeface="Symbol"/>
              </a:rPr>
              <a:t></a:t>
            </a:r>
            <a:r>
              <a:rPr lang="fr-FR" sz="2400" kern="0" dirty="0">
                <a:sym typeface="Symbol"/>
              </a:rPr>
              <a:t>1</a:t>
            </a:r>
            <a:r>
              <a:rPr lang="fr-FR" sz="2800" kern="0" dirty="0">
                <a:sym typeface="Symbol"/>
              </a:rPr>
              <a:t>] </a:t>
            </a:r>
          </a:p>
          <a:p>
            <a:pPr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 dirty="0">
                <a:sym typeface="Symbol"/>
              </a:rPr>
              <a:t>                                      ou par </a:t>
            </a:r>
            <a:r>
              <a:rPr lang="fr-FR" sz="2800" kern="0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800" kern="0" dirty="0">
                <a:solidFill>
                  <a:schemeClr val="tx2"/>
                </a:solidFill>
                <a:sym typeface="Symbol"/>
              </a:rPr>
              <a:t>  </a:t>
            </a:r>
            <a:r>
              <a:rPr lang="fr-FR" sz="2800" kern="0" dirty="0">
                <a:sym typeface="Symbol"/>
              </a:rPr>
              <a:t> </a:t>
            </a:r>
            <a:r>
              <a:rPr lang="fr-FR" sz="2800" b="1" kern="0" dirty="0">
                <a:sym typeface="Symbol"/>
              </a:rPr>
              <a:t></a:t>
            </a:r>
            <a:r>
              <a:rPr lang="fr-FR" sz="2800" kern="0" dirty="0">
                <a:solidFill>
                  <a:schemeClr val="accent4"/>
                </a:solidFill>
              </a:rPr>
              <a:t>RSS</a:t>
            </a:r>
            <a:r>
              <a:rPr lang="fr-FR" sz="2800" kern="0" dirty="0"/>
              <a:t>[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1200" kern="0" baseline="-2500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ym typeface="Symbol"/>
              </a:rPr>
              <a:t></a:t>
            </a:r>
            <a:r>
              <a:rPr lang="fr-FR" sz="2400" kern="0" dirty="0">
                <a:sym typeface="Symbol"/>
              </a:rPr>
              <a:t>0</a:t>
            </a:r>
            <a:r>
              <a:rPr lang="fr-FR" sz="2800" kern="0" dirty="0">
                <a:sym typeface="Symbol"/>
              </a:rPr>
              <a:t>]</a:t>
            </a:r>
          </a:p>
          <a:p>
            <a:pPr fontAlgn="base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</a:pPr>
            <a:r>
              <a:rPr lang="fr-FR" sz="2800" kern="0" dirty="0">
                <a:solidFill>
                  <a:schemeClr val="accent3"/>
                </a:solidFill>
                <a:sym typeface="Symbol"/>
              </a:rPr>
              <a:t>Tr</a:t>
            </a:r>
            <a:r>
              <a:rPr lang="en-US" sz="2800" kern="0" dirty="0">
                <a:solidFill>
                  <a:schemeClr val="accent3"/>
                </a:solidFill>
                <a:sym typeface="Symbol"/>
              </a:rPr>
              <a:t>ès </a:t>
            </a:r>
            <a:r>
              <a:rPr lang="fr-FR" sz="2800" kern="0" dirty="0">
                <a:solidFill>
                  <a:schemeClr val="accent3"/>
                </a:solidFill>
                <a:sym typeface="Symbol"/>
              </a:rPr>
              <a:t>utile si on peut calculer</a:t>
            </a:r>
            <a:r>
              <a:rPr lang="fr-FR" sz="2800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2800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accent3"/>
                </a:solidFill>
                <a:sym typeface="Symbol"/>
              </a:rPr>
              <a:t>avec un circuit simple !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888B31D-3ECD-E844-93A5-D04218C08B3F}"/>
              </a:ext>
            </a:extLst>
          </p:cNvPr>
          <p:cNvSpPr txBox="1">
            <a:spLocks/>
          </p:cNvSpPr>
          <p:nvPr/>
        </p:nvSpPr>
        <p:spPr>
          <a:xfrm>
            <a:off x="196962" y="2420888"/>
            <a:ext cx="9091054" cy="1512168"/>
          </a:xfrm>
          <a:prstGeom prst="rect">
            <a:avLst/>
          </a:prstGeom>
        </p:spPr>
        <p:txBody>
          <a:bodyPr/>
          <a:lstStyle>
            <a:lvl1pPr marL="182880" indent="-27432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6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 </a:t>
            </a:r>
            <a:r>
              <a:rPr lang="fr-FR" sz="2800" kern="0" dirty="0"/>
              <a:t>redondant ssi </a:t>
            </a:r>
            <a:r>
              <a:rPr lang="fr-FR" sz="2800" b="1" kern="0" dirty="0">
                <a:sym typeface="Symbol"/>
              </a:rPr>
              <a:t>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800" kern="0" dirty="0">
                <a:solidFill>
                  <a:schemeClr val="tx2"/>
                </a:solidFill>
                <a:sym typeface="Symbol"/>
              </a:rPr>
              <a:t> </a:t>
            </a:r>
            <a:r>
              <a:rPr lang="fr-FR" sz="2800" kern="0" dirty="0">
                <a:sym typeface="Symbol"/>
              </a:rPr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1</a:t>
            </a:r>
            <a:r>
              <a:rPr lang="fr-FR" sz="2800" kern="0" dirty="0"/>
              <a:t>,</a:t>
            </a:r>
            <a:r>
              <a:rPr lang="fr-FR" sz="1200" kern="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2</a:t>
            </a:r>
            <a:r>
              <a:rPr lang="fr-FR" sz="2800" kern="0" dirty="0"/>
              <a:t>,</a:t>
            </a:r>
            <a:r>
              <a:rPr lang="fr-FR" sz="2800" kern="0" dirty="0">
                <a:sym typeface="Symbol"/>
              </a:rPr>
              <a:t>,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</a:t>
            </a:r>
            <a:r>
              <a:rPr lang="fr-FR" sz="2800" kern="0" dirty="0"/>
              <a:t>) </a:t>
            </a:r>
            <a:r>
              <a:rPr lang="fr-FR" sz="2800" kern="0" dirty="0" err="1"/>
              <a:t>t.q</a:t>
            </a:r>
            <a:r>
              <a:rPr lang="fr-FR" sz="2800" kern="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800" kern="0" dirty="0"/>
              <a:t>            </a:t>
            </a:r>
            <a:r>
              <a:rPr lang="fr-FR" sz="2800" b="1" kern="0" dirty="0">
                <a:sym typeface="Symbol"/>
              </a:rPr>
              <a:t></a:t>
            </a:r>
            <a:r>
              <a:rPr lang="fr-FR" sz="1200" b="1" kern="0" dirty="0">
                <a:sym typeface="Symbol"/>
              </a:rPr>
              <a:t> </a:t>
            </a:r>
            <a:r>
              <a:rPr lang="fr-FR" sz="2800" kern="0" dirty="0">
                <a:sym typeface="Symbol"/>
              </a:rPr>
              <a:t>(</a:t>
            </a:r>
            <a:r>
              <a:rPr lang="fr-FR" sz="2800" kern="0" dirty="0"/>
              <a:t>r</a:t>
            </a:r>
            <a:r>
              <a:rPr lang="fr-FR" sz="2800" kern="0" baseline="-25000" dirty="0"/>
              <a:t>0</a:t>
            </a:r>
            <a:r>
              <a:rPr lang="fr-FR" sz="2800" kern="0" dirty="0">
                <a:sym typeface="Symbol"/>
              </a:rPr>
              <a:t>,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/>
              <a:t>r</a:t>
            </a:r>
            <a:r>
              <a:rPr lang="fr-FR" sz="2800" kern="0" baseline="-25000" dirty="0"/>
              <a:t>1</a:t>
            </a:r>
            <a:r>
              <a:rPr lang="fr-FR" sz="2800" kern="0" dirty="0"/>
              <a:t>,</a:t>
            </a:r>
            <a:r>
              <a:rPr lang="fr-FR" sz="1200" kern="0" dirty="0"/>
              <a:t> </a:t>
            </a:r>
            <a:r>
              <a:rPr lang="fr-FR" sz="2800" kern="0" dirty="0"/>
              <a:t>r</a:t>
            </a:r>
            <a:r>
              <a:rPr lang="fr-FR" sz="2800" kern="0" baseline="-25000" dirty="0"/>
              <a:t>2</a:t>
            </a:r>
            <a:r>
              <a:rPr lang="fr-FR" sz="2800" kern="0" dirty="0"/>
              <a:t>,</a:t>
            </a:r>
            <a:r>
              <a:rPr lang="fr-FR" sz="2800" kern="0" dirty="0">
                <a:sym typeface="Symbol"/>
              </a:rPr>
              <a:t>,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/>
              <a:t>r</a:t>
            </a:r>
            <a:r>
              <a:rPr lang="fr-FR" sz="2800" kern="0" baseline="-25000" dirty="0"/>
              <a:t>n</a:t>
            </a:r>
            <a:r>
              <a:rPr lang="fr-FR" sz="2800" kern="0" dirty="0"/>
              <a:t>)</a:t>
            </a:r>
            <a:r>
              <a:rPr lang="fr-FR" sz="2800" kern="0" dirty="0">
                <a:sym typeface="Symbol"/>
              </a:rPr>
              <a:t></a:t>
            </a:r>
            <a:r>
              <a:rPr lang="fr-FR" sz="2800" kern="0" dirty="0">
                <a:solidFill>
                  <a:schemeClr val="accent4"/>
                </a:solidFill>
                <a:sym typeface="Symbol"/>
              </a:rPr>
              <a:t>RSS</a:t>
            </a:r>
            <a:r>
              <a:rPr lang="fr-FR" sz="2800" kern="0" dirty="0">
                <a:sym typeface="Symbol"/>
              </a:rPr>
              <a:t>. </a:t>
            </a:r>
            <a:r>
              <a:rPr lang="fr-FR" sz="2800" kern="0" dirty="0"/>
              <a:t>r</a:t>
            </a:r>
            <a:r>
              <a:rPr lang="fr-FR" sz="2800" kern="0" baseline="-25000" dirty="0"/>
              <a:t>0</a:t>
            </a:r>
            <a:r>
              <a:rPr lang="fr-FR" sz="2800" kern="0" baseline="-25000" dirty="0">
                <a:solidFill>
                  <a:schemeClr val="accent4"/>
                </a:solidFill>
              </a:rPr>
              <a:t> </a:t>
            </a:r>
            <a:r>
              <a:rPr lang="fr-FR" sz="2800" kern="0" dirty="0">
                <a:sym typeface="Symbol"/>
              </a:rPr>
              <a:t></a:t>
            </a:r>
            <a:r>
              <a:rPr lang="fr-FR" sz="2800" kern="0" dirty="0">
                <a:solidFill>
                  <a:schemeClr val="accent4"/>
                </a:solidFill>
                <a:sym typeface="Symbol"/>
              </a:rPr>
              <a:t> </a:t>
            </a:r>
            <a:r>
              <a:rPr lang="fr-FR" sz="2800" kern="0" dirty="0">
                <a:solidFill>
                  <a:schemeClr val="tx2"/>
                </a:solidFill>
                <a:sym typeface="Symbol"/>
              </a:rPr>
              <a:t>f</a:t>
            </a:r>
            <a:r>
              <a:rPr lang="fr-FR" sz="800" kern="0" dirty="0">
                <a:solidFill>
                  <a:schemeClr val="tx2"/>
                </a:solidFill>
                <a:sym typeface="Symbol"/>
              </a:rPr>
              <a:t> </a:t>
            </a:r>
            <a:r>
              <a:rPr lang="fr-FR" sz="2800" kern="0" dirty="0">
                <a:sym typeface="Symbol"/>
              </a:rPr>
              <a:t>(</a:t>
            </a:r>
            <a:r>
              <a:rPr lang="fr-FR" sz="2800" kern="0" dirty="0"/>
              <a:t>r</a:t>
            </a:r>
            <a:r>
              <a:rPr lang="fr-FR" sz="2800" kern="0" baseline="-25000" dirty="0"/>
              <a:t>1</a:t>
            </a:r>
            <a:r>
              <a:rPr lang="fr-FR" sz="2800" kern="0" dirty="0"/>
              <a:t>,</a:t>
            </a:r>
            <a:r>
              <a:rPr lang="fr-FR" sz="1200" kern="0" dirty="0"/>
              <a:t> </a:t>
            </a:r>
            <a:r>
              <a:rPr lang="fr-FR" sz="2800" kern="0" dirty="0"/>
              <a:t>r</a:t>
            </a:r>
            <a:r>
              <a:rPr lang="fr-FR" sz="2800" kern="0" baseline="-25000" dirty="0"/>
              <a:t>2</a:t>
            </a:r>
            <a:r>
              <a:rPr lang="fr-FR" sz="2800" kern="0" dirty="0"/>
              <a:t>,</a:t>
            </a:r>
            <a:r>
              <a:rPr lang="fr-FR" sz="2800" kern="0" dirty="0">
                <a:sym typeface="Symbol"/>
              </a:rPr>
              <a:t>,</a:t>
            </a:r>
            <a:r>
              <a:rPr lang="fr-FR" sz="1200" kern="0" dirty="0">
                <a:sym typeface="Symbol"/>
              </a:rPr>
              <a:t> </a:t>
            </a:r>
            <a:r>
              <a:rPr lang="fr-FR" sz="2800" kern="0" dirty="0"/>
              <a:t>r</a:t>
            </a:r>
            <a:r>
              <a:rPr lang="fr-FR" sz="2800" kern="0" baseline="-25000" dirty="0"/>
              <a:t>n</a:t>
            </a:r>
            <a:r>
              <a:rPr lang="fr-FR" sz="2800" kern="0" dirty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800" b="1" kern="0" dirty="0">
                <a:sym typeface="Symbol"/>
              </a:rPr>
              <a:t></a:t>
            </a:r>
            <a:r>
              <a:rPr lang="fr-FR" sz="2800" kern="0" dirty="0">
                <a:sym typeface="Symbol"/>
              </a:rPr>
              <a:t>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baseline="-25000" dirty="0"/>
              <a:t> </a:t>
            </a:r>
            <a:r>
              <a:rPr lang="fr-FR" sz="2800" kern="0" dirty="0"/>
              <a:t>peut être remplacé par toute logique calculant </a:t>
            </a:r>
            <a:r>
              <a:rPr lang="fr-FR" sz="2800" kern="0" dirty="0">
                <a:solidFill>
                  <a:schemeClr val="tx2"/>
                </a:solidFill>
              </a:rPr>
              <a:t>f</a:t>
            </a:r>
            <a:endParaRPr lang="fr-FR" sz="2800" kern="0" baseline="-25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14771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A9B215-5894-FD43-9350-675BD744FA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E4C113-EA6E-AB4D-82F5-385B944BB3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C7D51C-0CBB-7F47-8C4B-4F060390BD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DF32245-D8B3-234F-B071-5AF472CE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Multiplexage de registres (21 mai 2013)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ED6B06-AE15-4D4A-8086-9A6643A0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271044"/>
            <a:ext cx="381000" cy="381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A4AE0-29A6-3240-B98D-C71D48116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271044"/>
            <a:ext cx="381000" cy="381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E3D5B53C-2867-0B40-9AD5-53AC0D363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2356644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31490DCC-C872-F447-94ED-322A9FDDDB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300" y="2356644"/>
            <a:ext cx="80010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53AF4C2-33D2-5F46-9376-B07B1B9D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3271044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4C4085D-3956-674F-91A1-AB6FB2FCC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71044"/>
            <a:ext cx="381000" cy="381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A7CC1CE9-0C60-2746-8E64-552BEF36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271044"/>
            <a:ext cx="381000" cy="381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2CF98106-39EB-6541-A906-40604D254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2356644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777559A8-B489-3A4B-95D0-958AD2014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57500" y="2356644"/>
            <a:ext cx="80010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8614E-AD1A-3049-8669-771B888F9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1044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BA2B689D-E76B-774C-B657-25C7612089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8400" y="1137444"/>
            <a:ext cx="1219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CCB903F-A1C4-3D43-A6A9-6E9CB149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93" y="2031087"/>
            <a:ext cx="370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800" dirty="0"/>
              <a:t>||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9EDD1530-8EEF-0644-A768-F960AD813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154" y="660551"/>
            <a:ext cx="304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800" b="1" dirty="0"/>
              <a:t>;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F3DEED47-7318-3F4E-ADA9-1AE7BA1D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271044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2F460B-7FB3-B147-A9A9-614F4CE642FD}"/>
              </a:ext>
            </a:extLst>
          </p:cNvPr>
          <p:cNvGrpSpPr/>
          <p:nvPr/>
        </p:nvGrpSpPr>
        <p:grpSpPr>
          <a:xfrm>
            <a:off x="6324600" y="3271044"/>
            <a:ext cx="1981200" cy="381000"/>
            <a:chOff x="6324600" y="3271044"/>
            <a:chExt cx="1981200" cy="381000"/>
          </a:xfrm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B95C7CE5-A263-414E-B626-2EBDB5F3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1044"/>
              <a:ext cx="381000" cy="381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33D87503-B346-FA41-B2DB-FA14078C7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271044"/>
              <a:ext cx="381000" cy="381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16BC75F8-9531-7B44-A519-D1A01717F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271044"/>
              <a:ext cx="381000" cy="381000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2B66E60-550E-1F4F-A509-A339F8CF40A5}"/>
              </a:ext>
            </a:extLst>
          </p:cNvPr>
          <p:cNvGrpSpPr/>
          <p:nvPr/>
        </p:nvGrpSpPr>
        <p:grpSpPr>
          <a:xfrm>
            <a:off x="380206" y="3645024"/>
            <a:ext cx="6146800" cy="12701"/>
            <a:chOff x="380206" y="3645024"/>
            <a:chExt cx="6146800" cy="12701"/>
          </a:xfrm>
        </p:grpSpPr>
        <p:cxnSp>
          <p:nvCxnSpPr>
            <p:cNvPr id="25" name="AutoShape 34">
              <a:extLst>
                <a:ext uri="{FF2B5EF4-FFF2-40B4-BE49-F238E27FC236}">
                  <a16:creationId xmlns:a16="http://schemas.microsoft.com/office/drawing/2014/main" id="{52B04675-2ACB-C442-8032-034AED9B56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686300" y="1822575"/>
              <a:ext cx="12701" cy="3657600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5">
              <a:extLst>
                <a:ext uri="{FF2B5EF4-FFF2-40B4-BE49-F238E27FC236}">
                  <a16:creationId xmlns:a16="http://schemas.microsoft.com/office/drawing/2014/main" id="{5F5836A9-8EBE-EB4B-BCCD-DC1E94A73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452812" y="572419"/>
              <a:ext cx="1588" cy="6146800"/>
            </a:xfrm>
            <a:prstGeom prst="curvedConnector3">
              <a:avLst>
                <a:gd name="adj1" fmla="val 48099995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9FD98F7-8099-2A49-B3DF-F1CC0E91E82D}"/>
              </a:ext>
            </a:extLst>
          </p:cNvPr>
          <p:cNvGrpSpPr/>
          <p:nvPr/>
        </p:nvGrpSpPr>
        <p:grpSpPr>
          <a:xfrm>
            <a:off x="1205706" y="3649133"/>
            <a:ext cx="6153944" cy="13606"/>
            <a:chOff x="1205706" y="3649133"/>
            <a:chExt cx="6153944" cy="13606"/>
          </a:xfrm>
        </p:grpSpPr>
        <p:cxnSp>
          <p:nvCxnSpPr>
            <p:cNvPr id="28" name="AutoShape 37">
              <a:extLst>
                <a:ext uri="{FF2B5EF4-FFF2-40B4-BE49-F238E27FC236}">
                  <a16:creationId xmlns:a16="http://schemas.microsoft.com/office/drawing/2014/main" id="{8F8031DD-2E01-E342-9BD0-27D37A6629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278312" y="588545"/>
              <a:ext cx="1588" cy="6146800"/>
            </a:xfrm>
            <a:prstGeom prst="curvedConnector3">
              <a:avLst>
                <a:gd name="adj1" fmla="val 34499995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8">
              <a:extLst>
                <a:ext uri="{FF2B5EF4-FFF2-40B4-BE49-F238E27FC236}">
                  <a16:creationId xmlns:a16="http://schemas.microsoft.com/office/drawing/2014/main" id="{FA0E86DE-35AF-4548-8B2B-31985EAF4A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524498" y="1826685"/>
              <a:ext cx="12704" cy="3657600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BFB5A26D-79CF-5944-BA00-697DE433D69F}"/>
              </a:ext>
            </a:extLst>
          </p:cNvPr>
          <p:cNvGrpSpPr/>
          <p:nvPr/>
        </p:nvGrpSpPr>
        <p:grpSpPr>
          <a:xfrm>
            <a:off x="1980406" y="3645024"/>
            <a:ext cx="6146800" cy="12701"/>
            <a:chOff x="1980406" y="3645024"/>
            <a:chExt cx="6146800" cy="12701"/>
          </a:xfrm>
        </p:grpSpPr>
        <p:cxnSp>
          <p:nvCxnSpPr>
            <p:cNvPr id="31" name="AutoShape 40">
              <a:extLst>
                <a:ext uri="{FF2B5EF4-FFF2-40B4-BE49-F238E27FC236}">
                  <a16:creationId xmlns:a16="http://schemas.microsoft.com/office/drawing/2014/main" id="{3E9E5198-17B6-4343-B632-0673991959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053012" y="572419"/>
              <a:ext cx="1588" cy="6146800"/>
            </a:xfrm>
            <a:prstGeom prst="curvedConnector3">
              <a:avLst>
                <a:gd name="adj1" fmla="val 52099995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41">
              <a:extLst>
                <a:ext uri="{FF2B5EF4-FFF2-40B4-BE49-F238E27FC236}">
                  <a16:creationId xmlns:a16="http://schemas.microsoft.com/office/drawing/2014/main" id="{DFCE0C2E-908D-A94A-847E-D7ED9D37BE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286500" y="1822575"/>
              <a:ext cx="12701" cy="3657600"/>
            </a:xfrm>
            <a:prstGeom prst="curvedConnector3">
              <a:avLst>
                <a:gd name="adj1" fmla="val 180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Text Box 17">
            <a:extLst>
              <a:ext uri="{FF2B5EF4-FFF2-40B4-BE49-F238E27FC236}">
                <a16:creationId xmlns:a16="http://schemas.microsoft.com/office/drawing/2014/main" id="{4F8E6773-8461-E948-A274-2A6ACDD16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337" y="2031087"/>
            <a:ext cx="370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FR" sz="2800" dirty="0"/>
              <a:t>||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D363E98-6EA0-5844-8D71-92224F95F44F}"/>
              </a:ext>
            </a:extLst>
          </p:cNvPr>
          <p:cNvGrpSpPr/>
          <p:nvPr/>
        </p:nvGrpSpPr>
        <p:grpSpPr>
          <a:xfrm>
            <a:off x="5486400" y="3266412"/>
            <a:ext cx="393238" cy="385632"/>
            <a:chOff x="5486400" y="3266412"/>
            <a:chExt cx="393238" cy="3856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3799DA-5B99-364C-87E5-C7431356A7D3}"/>
                </a:ext>
              </a:extLst>
            </p:cNvPr>
            <p:cNvSpPr/>
            <p:nvPr/>
          </p:nvSpPr>
          <p:spPr bwMode="auto">
            <a:xfrm>
              <a:off x="5677593" y="3266412"/>
              <a:ext cx="202045" cy="381000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616010-9C43-B245-9C2F-E7309ECC1498}"/>
                </a:ext>
              </a:extLst>
            </p:cNvPr>
            <p:cNvSpPr/>
            <p:nvPr/>
          </p:nvSpPr>
          <p:spPr bwMode="auto">
            <a:xfrm>
              <a:off x="5486400" y="3271044"/>
              <a:ext cx="177800" cy="381000"/>
            </a:xfrm>
            <a:prstGeom prst="rect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F98DAF6-79FC-1341-8023-B0B10CC667F9}"/>
              </a:ext>
            </a:extLst>
          </p:cNvPr>
          <p:cNvGrpSpPr/>
          <p:nvPr/>
        </p:nvGrpSpPr>
        <p:grpSpPr>
          <a:xfrm>
            <a:off x="5410200" y="2274094"/>
            <a:ext cx="2971800" cy="1009650"/>
            <a:chOff x="5410200" y="2274094"/>
            <a:chExt cx="2971800" cy="1009650"/>
          </a:xfrm>
        </p:grpSpPr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1BB15415-96D8-7E4F-B1C4-AAE14CE07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4200" y="2953544"/>
              <a:ext cx="0" cy="304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39" name="Line 28">
              <a:extLst>
                <a:ext uri="{FF2B5EF4-FFF2-40B4-BE49-F238E27FC236}">
                  <a16:creationId xmlns:a16="http://schemas.microsoft.com/office/drawing/2014/main" id="{9005130E-BE85-6844-AA61-06F313B09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02400" y="2953544"/>
              <a:ext cx="0" cy="304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B5CD7C88-7364-D44D-B371-4F3301085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2585244"/>
              <a:ext cx="2971800" cy="381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1" name="Text Box 30">
              <a:extLst>
                <a:ext uri="{FF2B5EF4-FFF2-40B4-BE49-F238E27FC236}">
                  <a16:creationId xmlns:a16="http://schemas.microsoft.com/office/drawing/2014/main" id="{B8174C4B-6B00-2C46-8CA2-1C78BF84E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8850" y="2578894"/>
              <a:ext cx="16843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2"/>
                  </a:solidFill>
                </a:rPr>
                <a:t>démultiplexeur</a:t>
              </a:r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388929B5-34F8-1E41-A85C-BE236128A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3300" y="2978944"/>
              <a:ext cx="0" cy="304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DD88B8F0-1680-1A4F-A1C5-52A79316E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15300" y="2966244"/>
              <a:ext cx="0" cy="3048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4" name="Line 28">
              <a:extLst>
                <a:ext uri="{FF2B5EF4-FFF2-40B4-BE49-F238E27FC236}">
                  <a16:creationId xmlns:a16="http://schemas.microsoft.com/office/drawing/2014/main" id="{52A46961-9CD8-6042-A76A-E33D7496C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2200" y="2274094"/>
              <a:ext cx="0" cy="304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8C87D897-0BC8-A14D-9F6A-D66410EE7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224" y="2280444"/>
              <a:ext cx="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6" name="Line 28">
              <a:extLst>
                <a:ext uri="{FF2B5EF4-FFF2-40B4-BE49-F238E27FC236}">
                  <a16:creationId xmlns:a16="http://schemas.microsoft.com/office/drawing/2014/main" id="{A083D4A7-BEB5-E142-B9E4-F673E3FF49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6296" y="2286347"/>
              <a:ext cx="0" cy="304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7" name="Line 28">
              <a:extLst>
                <a:ext uri="{FF2B5EF4-FFF2-40B4-BE49-F238E27FC236}">
                  <a16:creationId xmlns:a16="http://schemas.microsoft.com/office/drawing/2014/main" id="{017443EF-DF4F-2443-B93E-F027A9F2A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2320" y="2292697"/>
              <a:ext cx="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8" name="Line 28">
              <a:extLst>
                <a:ext uri="{FF2B5EF4-FFF2-40B4-BE49-F238E27FC236}">
                  <a16:creationId xmlns:a16="http://schemas.microsoft.com/office/drawing/2014/main" id="{78978F8B-5FDC-BB4E-8EC7-F13B61D8D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3446" y="2286347"/>
              <a:ext cx="0" cy="3048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49" name="Line 28">
              <a:extLst>
                <a:ext uri="{FF2B5EF4-FFF2-40B4-BE49-F238E27FC236}">
                  <a16:creationId xmlns:a16="http://schemas.microsoft.com/office/drawing/2014/main" id="{06E6971B-1CEE-4B41-A530-A543FD599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9470" y="2292697"/>
              <a:ext cx="0" cy="3048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50" name="Line 7">
            <a:extLst>
              <a:ext uri="{FF2B5EF4-FFF2-40B4-BE49-F238E27FC236}">
                <a16:creationId xmlns:a16="http://schemas.microsoft.com/office/drawing/2014/main" id="{00C412BA-3B1F-AE44-84B1-C3BDD9A8D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2356644"/>
            <a:ext cx="736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51" name="Line 13">
            <a:extLst>
              <a:ext uri="{FF2B5EF4-FFF2-40B4-BE49-F238E27FC236}">
                <a16:creationId xmlns:a16="http://schemas.microsoft.com/office/drawing/2014/main" id="{19CF38E5-5FF7-124C-BFD0-B9AA168E70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2356644"/>
            <a:ext cx="736600" cy="901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52" name="Line 16">
            <a:extLst>
              <a:ext uri="{FF2B5EF4-FFF2-40B4-BE49-F238E27FC236}">
                <a16:creationId xmlns:a16="http://schemas.microsoft.com/office/drawing/2014/main" id="{6F0C64D0-DF65-E648-85D6-A6DEC5F60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78825" y="1149682"/>
            <a:ext cx="1320800" cy="1231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fr-FR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A2EE450-0EC9-624B-BFA1-542515E3B77F}"/>
              </a:ext>
            </a:extLst>
          </p:cNvPr>
          <p:cNvSpPr txBox="1"/>
          <p:nvPr/>
        </p:nvSpPr>
        <p:spPr>
          <a:xfrm>
            <a:off x="2195079" y="1275167"/>
            <a:ext cx="38504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#</a:t>
            </a:r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92C3472F-CE1C-E44A-81A5-B372BA3E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136" y="4941749"/>
            <a:ext cx="4865434" cy="90794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anchor="t" anchorCtr="0">
            <a:spAutoFit/>
          </a:bodyPr>
          <a:lstStyle/>
          <a:p>
            <a:pPr algn="ctr"/>
            <a:r>
              <a:rPr lang="fr-FR" sz="2800" dirty="0"/>
              <a:t>Pas toujours une bonne idée,</a:t>
            </a:r>
          </a:p>
          <a:p>
            <a:pPr algn="ctr"/>
            <a:r>
              <a:rPr lang="en-US" sz="2800" dirty="0"/>
              <a:t>à cause du </a:t>
            </a:r>
            <a:r>
              <a:rPr lang="en-US" sz="2800" dirty="0" err="1"/>
              <a:t>coût</a:t>
            </a:r>
            <a:r>
              <a:rPr lang="en-US" sz="2800" dirty="0"/>
              <a:t> en </a:t>
            </a:r>
            <a:r>
              <a:rPr lang="en-US" sz="2800" dirty="0" err="1"/>
              <a:t>logique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366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62CB09-32F9-6C47-9FE5-730417BF5C3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17A56A-220E-4549-BB9D-44D9549ECA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C2B1D8-0746-B245-9E9F-6AEB348976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2575FE2-1C89-6341-B000-F45EF0D5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915400" cy="630942"/>
          </a:xfrm>
        </p:spPr>
        <p:txBody>
          <a:bodyPr/>
          <a:lstStyle/>
          <a:p>
            <a:r>
              <a:rPr lang="fr-FR"/>
              <a:t>Clock gating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C31FFA-EA89-F047-8E64-C46027C9D711}"/>
              </a:ext>
            </a:extLst>
          </p:cNvPr>
          <p:cNvSpPr txBox="1"/>
          <p:nvPr/>
        </p:nvSpPr>
        <p:spPr>
          <a:xfrm>
            <a:off x="445224" y="836712"/>
            <a:ext cx="8024953" cy="158892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bIns="64800" rtlCol="0" anchor="ctr" anchorCtr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Un moyen majeur de 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éduire la consommation </a:t>
            </a:r>
            <a:r>
              <a:rPr lang="en-US" sz="2400" kern="0" dirty="0"/>
              <a:t>électrique 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en réduisant les basculement inutiles de registres,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qui consomment beaucoup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Aussi un moyen d’optimiser certains circuits (J. Vuillemin)</a:t>
            </a:r>
            <a:endParaRPr lang="fr-FR" sz="2400" kern="0" dirty="0"/>
          </a:p>
        </p:txBody>
      </p:sp>
      <p:cxnSp>
        <p:nvCxnSpPr>
          <p:cNvPr id="9" name="Connecteur en angle 8">
            <a:extLst>
              <a:ext uri="{FF2B5EF4-FFF2-40B4-BE49-F238E27FC236}">
                <a16:creationId xmlns:a16="http://schemas.microsoft.com/office/drawing/2014/main" id="{AF9639FB-24CA-3346-860D-14283E0E0C51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4030" y="3204947"/>
            <a:ext cx="666347" cy="567912"/>
          </a:xfrm>
          <a:prstGeom prst="bentConnector2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ine 19">
            <a:extLst>
              <a:ext uri="{FF2B5EF4-FFF2-40B4-BE49-F238E27FC236}">
                <a16:creationId xmlns:a16="http://schemas.microsoft.com/office/drawing/2014/main" id="{DAB0AC18-9217-B248-BBC4-0AD41FC61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471" y="2988412"/>
            <a:ext cx="322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DB1915D4-F484-F14A-B7E6-2CCCC5CE99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2564" y="2993650"/>
            <a:ext cx="300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2CB796A1-38F7-F840-A58D-E1AA9BAE6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714" y="2773623"/>
            <a:ext cx="448977" cy="4313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A0267D74-C3C8-CF4B-A59F-DFD236DB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742" y="2661989"/>
            <a:ext cx="1739579" cy="5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x</a:t>
            </a:r>
            <a:r>
              <a:rPr lang="fr-FR" sz="2800" baseline="-25000" dirty="0">
                <a:solidFill>
                  <a:schemeClr val="tx2"/>
                </a:solidFill>
              </a:rPr>
              <a:t>0</a:t>
            </a:r>
            <a:r>
              <a:rPr lang="fr-FR" sz="900" baseline="-250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x</a:t>
            </a:r>
            <a:r>
              <a:rPr lang="fr-FR" sz="2800" baseline="-25000" dirty="0">
                <a:solidFill>
                  <a:schemeClr val="tx2"/>
                </a:solidFill>
              </a:rPr>
              <a:t>1</a:t>
            </a:r>
            <a:r>
              <a:rPr lang="fr-FR" sz="2800" dirty="0">
                <a:solidFill>
                  <a:schemeClr val="tx2"/>
                </a:solidFill>
              </a:rPr>
              <a:t>...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n</a:t>
            </a:r>
            <a:r>
              <a:rPr lang="fr-FR" sz="2800" dirty="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12" name="Text Box 50">
            <a:extLst>
              <a:ext uri="{FF2B5EF4-FFF2-40B4-BE49-F238E27FC236}">
                <a16:creationId xmlns:a16="http://schemas.microsoft.com/office/drawing/2014/main" id="{70E57B14-5F39-4F4C-9D05-72721871F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642" y="2661991"/>
            <a:ext cx="3449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0</a:t>
            </a:r>
            <a:r>
              <a:rPr lang="fr-FR" sz="9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x</a:t>
            </a:r>
            <a:r>
              <a:rPr lang="fr-FR" sz="2800" baseline="-25000" dirty="0">
                <a:solidFill>
                  <a:schemeClr val="tx2"/>
                </a:solidFill>
              </a:rPr>
              <a:t>0</a:t>
            </a:r>
            <a:r>
              <a:rPr lang="fr-FR" sz="900" baseline="-250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x</a:t>
            </a:r>
            <a:r>
              <a:rPr lang="fr-FR" sz="2800" baseline="-25000" dirty="0">
                <a:solidFill>
                  <a:schemeClr val="tx2"/>
                </a:solidFill>
              </a:rPr>
              <a:t>1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1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3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3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3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6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6</a:t>
            </a:r>
            <a:r>
              <a:rPr lang="fr-FR" sz="2800" dirty="0" err="1">
                <a:solidFill>
                  <a:schemeClr val="tx2"/>
                </a:solidFill>
              </a:rPr>
              <a:t>x</a:t>
            </a:r>
            <a:r>
              <a:rPr lang="fr-FR" sz="2800" baseline="-25000" dirty="0" err="1">
                <a:solidFill>
                  <a:schemeClr val="tx2"/>
                </a:solidFill>
              </a:rPr>
              <a:t>8</a:t>
            </a:r>
            <a:r>
              <a:rPr lang="fr-FR" sz="2800" dirty="0">
                <a:solidFill>
                  <a:schemeClr val="tx2"/>
                </a:solidFill>
              </a:rPr>
              <a:t>..</a:t>
            </a:r>
          </a:p>
        </p:txBody>
      </p:sp>
      <p:pic>
        <p:nvPicPr>
          <p:cNvPr id="10" name="Picture 4" descr="Fichier:Horlogeengadine.png">
            <a:extLst>
              <a:ext uri="{FF2B5EF4-FFF2-40B4-BE49-F238E27FC236}">
                <a16:creationId xmlns:a16="http://schemas.microsoft.com/office/drawing/2014/main" id="{8C32D6C3-F747-4B45-B8E9-9D541CA9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32" y="3298858"/>
            <a:ext cx="692398" cy="17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377C3FC-4BA2-5347-81AA-B3E4D03F80F9}"/>
              </a:ext>
            </a:extLst>
          </p:cNvPr>
          <p:cNvSpPr txBox="1"/>
          <p:nvPr/>
        </p:nvSpPr>
        <p:spPr>
          <a:xfrm>
            <a:off x="4501808" y="3327528"/>
            <a:ext cx="56297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53526CF-4F12-304D-A82F-FD8630F60A60}"/>
              </a:ext>
            </a:extLst>
          </p:cNvPr>
          <p:cNvCxnSpPr>
            <a:cxnSpLocks/>
          </p:cNvCxnSpPr>
          <p:nvPr/>
        </p:nvCxnSpPr>
        <p:spPr bwMode="auto">
          <a:xfrm rot="-300000" flipV="1">
            <a:off x="4356000" y="3488904"/>
            <a:ext cx="12176" cy="10023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03598FD-4CD1-BE4C-A18A-A4C6E0909C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11960" y="3416243"/>
            <a:ext cx="321209" cy="172895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 Box 50">
            <a:extLst>
              <a:ext uri="{FF2B5EF4-FFF2-40B4-BE49-F238E27FC236}">
                <a16:creationId xmlns:a16="http://schemas.microsoft.com/office/drawing/2014/main" id="{BA0A2D39-9BB2-AE41-AE84-F085D0D31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42292"/>
            <a:ext cx="3433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4"/>
                </a:solidFill>
              </a:rPr>
              <a:t>= 1</a:t>
            </a:r>
            <a:r>
              <a:rPr lang="fr-FR" sz="9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accent4"/>
                </a:solidFill>
              </a:rPr>
              <a:t>1</a:t>
            </a:r>
            <a:r>
              <a:rPr lang="fr-FR" sz="2400" baseline="-25000" dirty="0">
                <a:solidFill>
                  <a:schemeClr val="bg1"/>
                </a:solidFill>
              </a:rPr>
              <a:t>0</a:t>
            </a:r>
            <a:r>
              <a:rPr lang="fr-FR" sz="900" baseline="-250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accent4"/>
                </a:solidFill>
              </a:rPr>
              <a:t>0</a:t>
            </a:r>
            <a:r>
              <a:rPr lang="fr-FR" sz="2400" baseline="-25000" dirty="0">
                <a:solidFill>
                  <a:schemeClr val="bg1"/>
                </a:solidFill>
              </a:rPr>
              <a:t>0</a:t>
            </a:r>
            <a:r>
              <a:rPr lang="fr-FR" sz="2800" dirty="0" err="1">
                <a:solidFill>
                  <a:schemeClr val="accent4"/>
                </a:solidFill>
              </a:rPr>
              <a:t>1</a:t>
            </a:r>
            <a:r>
              <a:rPr lang="fr-FR" sz="2800" baseline="-25000" dirty="0" err="1">
                <a:solidFill>
                  <a:schemeClr val="bg1"/>
                </a:solidFill>
              </a:rPr>
              <a:t>2</a:t>
            </a:r>
            <a:r>
              <a:rPr lang="fr-FR" sz="2800" dirty="0" err="1">
                <a:solidFill>
                  <a:schemeClr val="accent4"/>
                </a:solidFill>
              </a:rPr>
              <a:t>0</a:t>
            </a:r>
            <a:r>
              <a:rPr lang="fr-FR" sz="2400" baseline="-25000" dirty="0" err="1">
                <a:solidFill>
                  <a:schemeClr val="bg1"/>
                </a:solidFill>
              </a:rPr>
              <a:t>2</a:t>
            </a:r>
            <a:r>
              <a:rPr lang="fr-FR" sz="2800" dirty="0" err="1">
                <a:solidFill>
                  <a:schemeClr val="accent4"/>
                </a:solidFill>
              </a:rPr>
              <a:t>0</a:t>
            </a:r>
            <a:r>
              <a:rPr lang="fr-FR" sz="2400" baseline="-25000" dirty="0" err="1">
                <a:solidFill>
                  <a:schemeClr val="bg1"/>
                </a:solidFill>
              </a:rPr>
              <a:t>2</a:t>
            </a:r>
            <a:r>
              <a:rPr lang="fr-FR" sz="2800" dirty="0" err="1">
                <a:solidFill>
                  <a:schemeClr val="accent4"/>
                </a:solidFill>
              </a:rPr>
              <a:t>1</a:t>
            </a:r>
            <a:r>
              <a:rPr lang="fr-FR" sz="2800" baseline="-25000" dirty="0" err="1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0</a:t>
            </a:r>
            <a:r>
              <a:rPr lang="fr-FR" sz="2800" baseline="-25000" dirty="0" err="1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accent4"/>
                </a:solidFill>
              </a:rPr>
              <a:t>1</a:t>
            </a:r>
            <a:r>
              <a:rPr lang="fr-FR" sz="2800" baseline="-25000" dirty="0" err="1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accent4"/>
                </a:solidFill>
              </a:rPr>
              <a:t>...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E174F4F-9548-5B42-B6F2-62CB7F271B00}"/>
              </a:ext>
            </a:extLst>
          </p:cNvPr>
          <p:cNvSpPr txBox="1"/>
          <p:nvPr/>
        </p:nvSpPr>
        <p:spPr>
          <a:xfrm>
            <a:off x="1910855" y="5157192"/>
            <a:ext cx="532229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0→current (</a:t>
            </a:r>
            <a:r>
              <a:rPr lang="fr-FR" sz="2800" kern="0" dirty="0">
                <a:solidFill>
                  <a:schemeClr val="tx2"/>
                </a:solidFill>
              </a:rPr>
              <a:t>x</a:t>
            </a:r>
            <a:r>
              <a:rPr lang="fr-FR" sz="2800" kern="0" dirty="0"/>
              <a:t> when </a:t>
            </a:r>
            <a:r>
              <a:rPr lang="fr-FR" sz="2800" kern="0" dirty="0">
                <a:solidFill>
                  <a:schemeClr val="accent4"/>
                </a:solidFill>
              </a:rPr>
              <a:t>G</a:t>
            </a:r>
            <a:r>
              <a:rPr lang="fr-FR" sz="2800" kern="0" dirty="0"/>
              <a:t>) en Lustre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307D848-2CE9-864A-B3CD-5BE1EB73A8D3}"/>
              </a:ext>
            </a:extLst>
          </p:cNvPr>
          <p:cNvSpPr txBox="1"/>
          <p:nvPr/>
        </p:nvSpPr>
        <p:spPr>
          <a:xfrm>
            <a:off x="827584" y="5910850"/>
            <a:ext cx="7662675" cy="54248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36000" bIns="720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’agit que sur les registres, pas sur la logique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FF32CD-ED36-AB43-B81C-C40EDD4C13DF}"/>
              </a:ext>
            </a:extLst>
          </p:cNvPr>
          <p:cNvSpPr txBox="1"/>
          <p:nvPr/>
        </p:nvSpPr>
        <p:spPr>
          <a:xfrm>
            <a:off x="3995936" y="3988132"/>
            <a:ext cx="4899098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f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erm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 si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=1 et ouvert si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0FED0B-4294-CF47-AC35-A860929B8619}"/>
              </a:ext>
            </a:extLst>
          </p:cNvPr>
          <p:cNvSpPr txBox="1"/>
          <p:nvPr/>
        </p:nvSpPr>
        <p:spPr>
          <a:xfrm>
            <a:off x="4911865" y="4887589"/>
            <a:ext cx="18473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51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32" grpId="0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998A9D-8F2D-8D42-A99B-86A423BB00B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C6C494-B63C-0242-9764-6047399F6E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D3F4B5-D48B-D348-93CD-2305250B22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64B2775-F55C-BE43-899F-12FCE58C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 </a:t>
            </a:r>
            <a:r>
              <a:rPr lang="en-US"/>
              <a:t>à ABRO</a:t>
            </a: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4E1F1B-157A-224E-B75A-52DBB5C7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25121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833360-7657-6749-8FA0-F8E781A1C2D8}"/>
              </a:ext>
            </a:extLst>
          </p:cNvPr>
          <p:cNvSpPr txBox="1"/>
          <p:nvPr/>
        </p:nvSpPr>
        <p:spPr>
          <a:xfrm>
            <a:off x="0" y="908720"/>
            <a:ext cx="1103187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Avant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0E92EA-FE3A-EE45-BD85-EF233E54B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00" y="3429000"/>
            <a:ext cx="5467837" cy="283550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559302-5C89-6B4C-BAE6-AF50EDE9877C}"/>
              </a:ext>
            </a:extLst>
          </p:cNvPr>
          <p:cNvSpPr txBox="1"/>
          <p:nvPr/>
        </p:nvSpPr>
        <p:spPr>
          <a:xfrm>
            <a:off x="971600" y="4509120"/>
            <a:ext cx="1124026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Apr</a:t>
            </a:r>
            <a:r>
              <a:rPr lang="en-US" sz="2800" kern="0" dirty="0">
                <a:solidFill>
                  <a:schemeClr val="accent2"/>
                </a:solidFill>
              </a:rPr>
              <a:t>ès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9041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FF86A1-4E8C-D542-8925-B3B883F63C0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032B30-A40F-B348-A3D3-1FEF5ADB7D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DF0C06-A11C-3F4D-AB82-A2858A181E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1129EE4-7F5F-CD44-B5F7-4D9EB2EE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Circuit d</a:t>
            </a:r>
            <a:r>
              <a:rPr lang="en-US"/>
              <a:t>’ABRO optimisé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CB0B5E-84B8-8B4A-948E-21D360F8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908720"/>
            <a:ext cx="8604448" cy="44620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4123A3-90AF-FF44-9241-3372C56C8F78}"/>
              </a:ext>
            </a:extLst>
          </p:cNvPr>
          <p:cNvSpPr txBox="1"/>
          <p:nvPr/>
        </p:nvSpPr>
        <p:spPr>
          <a:xfrm>
            <a:off x="820528" y="5517232"/>
            <a:ext cx="7502944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Plus que 3</a:t>
            </a:r>
            <a:r>
              <a:rPr kumimoji="0" lang="fr-FR" sz="28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registres et 2 couches de logique !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halt</a:t>
            </a:r>
            <a:r>
              <a:rPr lang="fr-FR" sz="2800" kern="0" dirty="0"/>
              <a:t> = </a:t>
            </a:r>
            <a:r>
              <a:rPr lang="fr-FR" sz="2800" kern="0" dirty="0">
                <a:solidFill>
                  <a:schemeClr val="accent4"/>
                </a:solidFill>
              </a:rPr>
              <a:t>RES</a:t>
            </a:r>
            <a:r>
              <a:rPr lang="fr-FR" sz="2800" kern="0" dirty="0"/>
              <a:t> and not (</a:t>
            </a:r>
            <a:r>
              <a:rPr lang="fr-FR" sz="2800" kern="0" dirty="0">
                <a:solidFill>
                  <a:schemeClr val="accent4"/>
                </a:solidFill>
              </a:rPr>
              <a:t>awaitA</a:t>
            </a:r>
            <a:r>
              <a:rPr lang="fr-FR" sz="2800" kern="0" dirty="0"/>
              <a:t> or </a:t>
            </a:r>
            <a:r>
              <a:rPr lang="fr-FR" sz="2800" kern="0" dirty="0">
                <a:solidFill>
                  <a:schemeClr val="accent4"/>
                </a:solidFill>
              </a:rPr>
              <a:t>awaitB</a:t>
            </a:r>
            <a:r>
              <a:rPr lang="fr-FR" sz="2800" kern="0" dirty="0"/>
              <a:t>)</a:t>
            </a:r>
            <a:r>
              <a:rPr kumimoji="0" lang="fr-FR" sz="28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33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793656-16F7-4946-8F96-5F4D0966460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A8BE84-5C44-5F46-93F6-BCF762604F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631092-64A5-E54C-A2E1-9CA11F0164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8EC71F3-5AF8-3842-85DB-AF575D86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</p:spPr>
        <p:txBody>
          <a:bodyPr/>
          <a:lstStyle/>
          <a:p>
            <a:r>
              <a:rPr lang="fr-FR"/>
              <a:t>Application </a:t>
            </a:r>
            <a:r>
              <a:rPr lang="en-US"/>
              <a:t>à la montre</a:t>
            </a:r>
            <a:r>
              <a:rPr lang="fr-FR"/>
              <a:t> (21 mai 2013)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786778E-1C11-A647-A5E3-35BDE1FC4386}"/>
              </a:ext>
            </a:extLst>
          </p:cNvPr>
          <p:cNvGrpSpPr/>
          <p:nvPr/>
        </p:nvGrpSpPr>
        <p:grpSpPr>
          <a:xfrm>
            <a:off x="619878" y="908720"/>
            <a:ext cx="7335892" cy="822286"/>
            <a:chOff x="228600" y="990600"/>
            <a:chExt cx="7335892" cy="822286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928EFD4-3700-1445-9E83-382FDA93E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412776"/>
              <a:ext cx="703109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000" dirty="0">
                  <a:solidFill>
                    <a:schemeClr val="tx2"/>
                  </a:solidFill>
                </a:rPr>
                <a:t>WRISTWATCH 	</a:t>
              </a:r>
              <a:r>
                <a:rPr lang="fr-FR" sz="2000" dirty="0" err="1">
                  <a:solidFill>
                    <a:schemeClr val="tx2"/>
                  </a:solidFill>
                </a:rPr>
                <a:t>nodes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1"/>
                  </a:solidFill>
                </a:rPr>
                <a:t>462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latches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1"/>
                  </a:solidFill>
                </a:rPr>
                <a:t>35</a:t>
              </a:r>
              <a:r>
                <a:rPr lang="fr-FR" sz="2000" dirty="0">
                  <a:solidFill>
                    <a:schemeClr val="tx2"/>
                  </a:solidFill>
                </a:rPr>
                <a:t> lits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1"/>
                  </a:solidFill>
                </a:rPr>
                <a:t>990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levels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1"/>
                  </a:solidFill>
                </a:rPr>
                <a:t>29</a:t>
              </a: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9CD2E9A0-CC0D-8B4D-8D74-191ACABA3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990600"/>
              <a:ext cx="99695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fr-FR" sz="2800" dirty="0"/>
                <a:t>initial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0FC68A1C-0D6E-7943-AE7D-8E4155E83304}"/>
              </a:ext>
            </a:extLst>
          </p:cNvPr>
          <p:cNvGrpSpPr>
            <a:grpSpLocks/>
          </p:cNvGrpSpPr>
          <p:nvPr/>
        </p:nvGrpSpPr>
        <p:grpSpPr bwMode="auto">
          <a:xfrm>
            <a:off x="638929" y="1857127"/>
            <a:ext cx="7658102" cy="1139825"/>
            <a:chOff x="144" y="1775"/>
            <a:chExt cx="4824" cy="718"/>
          </a:xfrm>
        </p:grpSpPr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8374736-F9D3-F448-AAD9-057B24E8F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775"/>
              <a:ext cx="48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800" dirty="0"/>
                <a:t>optimisation en vitesse (circuit matériel, FPGA)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D7401B0-20C1-6C4C-A7FC-C4100EB59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047"/>
              <a:ext cx="433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000" dirty="0">
                  <a:solidFill>
                    <a:schemeClr val="tx2"/>
                  </a:solidFill>
                </a:rPr>
                <a:t>WRISTWATCH 	</a:t>
              </a:r>
              <a:r>
                <a:rPr lang="fr-FR" sz="2000" dirty="0" err="1">
                  <a:solidFill>
                    <a:schemeClr val="tx2"/>
                  </a:solidFill>
                </a:rPr>
                <a:t>nodes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97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latches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12</a:t>
              </a:r>
              <a:r>
                <a:rPr lang="fr-FR" sz="2000" dirty="0">
                  <a:solidFill>
                    <a:schemeClr val="tx2"/>
                  </a:solidFill>
                </a:rPr>
                <a:t> lits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rgbClr val="FF7C05"/>
                  </a:solidFill>
                </a:rPr>
                <a:t>366</a:t>
              </a:r>
              <a:r>
                <a:rPr lang="fr-FR" sz="2000" dirty="0">
                  <a:solidFill>
                    <a:schemeClr val="tx2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levels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3</a:t>
              </a:r>
            </a:p>
            <a:p>
              <a:endParaRPr lang="fr-FR" sz="2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E1E5B221-4703-A848-B947-BBCFDD97C1E4}"/>
              </a:ext>
            </a:extLst>
          </p:cNvPr>
          <p:cNvGrpSpPr>
            <a:grpSpLocks/>
          </p:cNvGrpSpPr>
          <p:nvPr/>
        </p:nvGrpSpPr>
        <p:grpSpPr bwMode="auto">
          <a:xfrm>
            <a:off x="638929" y="2852936"/>
            <a:ext cx="7288215" cy="831850"/>
            <a:chOff x="144" y="2975"/>
            <a:chExt cx="4591" cy="524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1FA10DD2-6DAC-FB43-B2D1-C1D194E06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3247"/>
              <a:ext cx="43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000" dirty="0">
                  <a:solidFill>
                    <a:schemeClr val="tx2"/>
                  </a:solidFill>
                </a:rPr>
                <a:t>WRISTWATCH </a:t>
              </a:r>
              <a:r>
                <a:rPr lang="fr-FR" sz="2000" dirty="0" err="1">
                  <a:solidFill>
                    <a:schemeClr val="tx2"/>
                  </a:solidFill>
                </a:rPr>
                <a:t>nodes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98 </a:t>
              </a:r>
              <a:r>
                <a:rPr lang="fr-FR" sz="2000" dirty="0" err="1">
                  <a:solidFill>
                    <a:schemeClr val="tx2"/>
                  </a:solidFill>
                </a:rPr>
                <a:t>latches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11 </a:t>
              </a:r>
              <a:r>
                <a:rPr lang="fr-FR" sz="2000" dirty="0">
                  <a:solidFill>
                    <a:schemeClr val="tx2"/>
                  </a:solidFill>
                </a:rPr>
                <a:t>lits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tx2"/>
                  </a:solidFill>
                </a:rPr>
                <a:t>=</a:t>
              </a:r>
              <a:r>
                <a:rPr lang="fr-FR" sz="1000" dirty="0">
                  <a:solidFill>
                    <a:schemeClr val="tx2"/>
                  </a:solidFill>
                </a:rPr>
                <a:t> </a:t>
              </a:r>
              <a:r>
                <a:rPr lang="fr-FR" sz="2000" dirty="0">
                  <a:solidFill>
                    <a:schemeClr val="accent2"/>
                  </a:solidFill>
                </a:rPr>
                <a:t>195</a:t>
              </a:r>
              <a:r>
                <a:rPr lang="fr-FR" sz="2000" dirty="0">
                  <a:solidFill>
                    <a:schemeClr val="hlink"/>
                  </a:solidFill>
                </a:rPr>
                <a:t> </a:t>
              </a:r>
              <a:r>
                <a:rPr lang="fr-FR" sz="2000" dirty="0" err="1">
                  <a:solidFill>
                    <a:schemeClr val="tx2"/>
                  </a:solidFill>
                </a:rPr>
                <a:t>levels</a:t>
              </a:r>
              <a:r>
                <a:rPr lang="fr-FR" sz="2000" dirty="0">
                  <a:solidFill>
                    <a:schemeClr val="tx2"/>
                  </a:solidFill>
                </a:rPr>
                <a:t> =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>
                  <a:solidFill>
                    <a:srgbClr val="FF7C05"/>
                  </a:solidFill>
                </a:rPr>
                <a:t>15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EB6C185C-C4CD-2845-BD0D-961F5126A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75"/>
              <a:ext cx="459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800" dirty="0"/>
                <a:t>optimisation en surface (logiciel équationnel)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5796E335-6B68-A841-BE48-827087AFA14F}"/>
              </a:ext>
            </a:extLst>
          </p:cNvPr>
          <p:cNvSpPr txBox="1"/>
          <p:nvPr/>
        </p:nvSpPr>
        <p:spPr>
          <a:xfrm>
            <a:off x="1058057" y="4653136"/>
            <a:ext cx="7027885" cy="14496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/>
              <a:t>G</a:t>
            </a:r>
            <a:r>
              <a:rPr kumimoji="0" lang="fr-FR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rosses applications : optimisation module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lang="fr-FR" sz="2800" kern="0"/>
              <a:t>par module (optimisation compositionnelle)</a:t>
            </a:r>
          </a:p>
          <a:p>
            <a:pPr algn="ctr" fontAlgn="base">
              <a:lnSpc>
                <a:spcPct val="105000"/>
              </a:lnSpc>
              <a:spcAft>
                <a:spcPct val="0"/>
              </a:spcAft>
            </a:pPr>
            <a:r>
              <a:rPr kumimoji="0" lang="fr-FR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OK en Esterel v7, </a:t>
            </a:r>
            <a:r>
              <a:rPr kumimoji="0" lang="en-US" sz="2800" b="0" i="0" u="none" strike="noStrike" kern="0" cap="none" spc="0" normalizeH="0" noProof="0">
                <a:ln>
                  <a:noFill/>
                </a:ln>
                <a:effectLst/>
                <a:uLnTx/>
                <a:uFillTx/>
              </a:rPr>
              <a:t>à faire en v5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2F03F259-097E-7B43-A77F-4F2F7533EF60}"/>
              </a:ext>
            </a:extLst>
          </p:cNvPr>
          <p:cNvGrpSpPr>
            <a:grpSpLocks/>
          </p:cNvGrpSpPr>
          <p:nvPr/>
        </p:nvGrpSpPr>
        <p:grpSpPr bwMode="auto">
          <a:xfrm>
            <a:off x="638929" y="3821286"/>
            <a:ext cx="8037527" cy="831850"/>
            <a:chOff x="144" y="2975"/>
            <a:chExt cx="5063" cy="524"/>
          </a:xfrm>
        </p:grpSpPr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854B570-C485-4A48-BB6A-40239D9B1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" y="3247"/>
              <a:ext cx="11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fr-FR" sz="2000" dirty="0">
                <a:solidFill>
                  <a:srgbClr val="FF7C05"/>
                </a:solidFill>
              </a:endParaRPr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769838E1-BFEA-694D-B500-BEA2A5B46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975"/>
              <a:ext cx="506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fr-FR" sz="2800" dirty="0"/>
                <a:t>BDDs → correction des optimisations (fsm-verify)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7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6" y="1268760"/>
            <a:ext cx="8790148" cy="16035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Réencodage et optimisation des circuits acycliques</a:t>
            </a:r>
            <a:endParaRPr lang="fr-FR"/>
          </a:p>
          <a:p>
            <a:pPr marL="514350" indent="-514350">
              <a:buFont typeface="+mj-lt"/>
              <a:buAutoNum type="arabicPeriod"/>
            </a:pPr>
            <a:r>
              <a:rPr lang="fr-FR"/>
              <a:t>Traitement des circuits cycliques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43430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76202C-AEA4-A542-ABC4-3DE6C6B53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2" y="871494"/>
            <a:ext cx="8939336" cy="3348609"/>
          </a:xfrm>
        </p:spPr>
        <p:txBody>
          <a:bodyPr/>
          <a:lstStyle/>
          <a:p>
            <a:r>
              <a:rPr lang="fr-FR"/>
              <a:t>Le circuit n</a:t>
            </a:r>
            <a:r>
              <a:rPr lang="en-US"/>
              <a:t>’est qu’une machine électronique à </a:t>
            </a:r>
            <a:r>
              <a:rPr lang="en-US">
                <a:solidFill>
                  <a:schemeClr val="accent3"/>
                </a:solidFill>
              </a:rPr>
              <a:t>calculer les preuves de la sémantique constructive</a:t>
            </a:r>
            <a:r>
              <a:rPr lang="en-US"/>
              <a:t>,    à la vitesse de la lumière (Curry-Howard électrique)</a:t>
            </a:r>
          </a:p>
          <a:p>
            <a:pPr lvl="1"/>
            <a:r>
              <a:rPr lang="en-US"/>
              <a:t>propagation des 1 (resp. 0) = calcul de </a:t>
            </a:r>
            <a:r>
              <a:rPr lang="en-US" i="1">
                <a:solidFill>
                  <a:schemeClr val="tx1"/>
                </a:solidFill>
              </a:rPr>
              <a:t>Must</a:t>
            </a:r>
            <a:r>
              <a:rPr lang="en-US"/>
              <a:t> (resp. </a:t>
            </a:r>
            <a:r>
              <a:rPr lang="en-US" i="1">
                <a:solidFill>
                  <a:schemeClr val="tx1"/>
                </a:solidFill>
              </a:rPr>
              <a:t>Cannot</a:t>
            </a:r>
            <a:r>
              <a:rPr lang="en-US"/>
              <a:t>)</a:t>
            </a:r>
          </a:p>
          <a:p>
            <a:pPr>
              <a:spcBef>
                <a:spcPts val="1200"/>
              </a:spcBef>
            </a:pPr>
            <a:r>
              <a:rPr lang="en-US"/>
              <a:t>La logique constructive est équivalente à la logique Booléenne de Scott : </a:t>
            </a:r>
            <a:r>
              <a:rPr lang="en-US">
                <a:solidFill>
                  <a:schemeClr val="accent3"/>
                </a:solidFill>
              </a:rPr>
              <a:t>⊥</a:t>
            </a:r>
            <a:r>
              <a:rPr lang="en-US"/>
              <a:t> (inconnu), </a:t>
            </a:r>
            <a:r>
              <a:rPr lang="en-US">
                <a:solidFill>
                  <a:schemeClr val="accent3"/>
                </a:solidFill>
              </a:rPr>
              <a:t>1 </a:t>
            </a:r>
            <a:r>
              <a:rPr lang="en-US"/>
              <a:t>(vrai), </a:t>
            </a:r>
            <a:r>
              <a:rPr lang="en-US">
                <a:solidFill>
                  <a:schemeClr val="accent3"/>
                </a:solidFill>
              </a:rPr>
              <a:t>0 </a:t>
            </a:r>
            <a:r>
              <a:rPr lang="en-US"/>
              <a:t>(faux), </a:t>
            </a:r>
            <a:r>
              <a:rPr lang="en-US">
                <a:solidFill>
                  <a:schemeClr val="accent3"/>
                </a:solidFill>
              </a:rPr>
              <a:t>⊥⊂0</a:t>
            </a:r>
            <a:r>
              <a:rPr lang="en-US"/>
              <a:t>,</a:t>
            </a:r>
            <a:r>
              <a:rPr lang="en-US">
                <a:solidFill>
                  <a:schemeClr val="accent3"/>
                </a:solidFill>
              </a:rPr>
              <a:t> ⊥⊂1 </a:t>
            </a:r>
            <a:r>
              <a:rPr lang="en-US"/>
              <a:t>et des fonctions croissantes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F885C7-4176-6C45-A202-B783F1F1D2F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51D86B-6808-CF46-9E4C-6622A27955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90B198-A5BE-8D47-BF0C-AD8F120AEF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32E46B4-D6C2-B448-B6CD-D380B84C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30942"/>
          </a:xfrm>
        </p:spPr>
        <p:txBody>
          <a:bodyPr/>
          <a:lstStyle/>
          <a:p>
            <a:r>
              <a:rPr lang="fr-FR" sz="3500"/>
              <a:t>Codage ternaire de la logique constructive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95F6A0-9C3D-E34C-9AAC-E407745B88E2}"/>
              </a:ext>
            </a:extLst>
          </p:cNvPr>
          <p:cNvSpPr txBox="1"/>
          <p:nvPr/>
        </p:nvSpPr>
        <p:spPr>
          <a:xfrm>
            <a:off x="914567" y="4338649"/>
            <a:ext cx="1800493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= 0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and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 =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2AB2D2-2B07-9440-9A74-382111ACE4EB}"/>
              </a:ext>
            </a:extLst>
          </p:cNvPr>
          <p:cNvSpPr txBox="1"/>
          <p:nvPr/>
        </p:nvSpPr>
        <p:spPr>
          <a:xfrm>
            <a:off x="2843808" y="4338649"/>
            <a:ext cx="1800494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 = 0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and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 = 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55AA8B-CB4E-7F4D-8D8A-CCCF7E46426F}"/>
              </a:ext>
            </a:extLst>
          </p:cNvPr>
          <p:cNvSpPr txBox="1"/>
          <p:nvPr/>
        </p:nvSpPr>
        <p:spPr>
          <a:xfrm>
            <a:off x="4860032" y="4338649"/>
            <a:ext cx="1891864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= 1  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 = 1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X</a:t>
            </a:r>
            <a:r>
              <a:rPr lang="fr-FR" sz="2400" kern="0" dirty="0"/>
              <a:t> and </a:t>
            </a:r>
            <a:r>
              <a:rPr lang="fr-FR" sz="2400" kern="0" dirty="0">
                <a:solidFill>
                  <a:schemeClr val="tx2"/>
                </a:solidFill>
              </a:rPr>
              <a:t>Y</a:t>
            </a:r>
            <a:r>
              <a:rPr lang="fr-FR" sz="2400" kern="0" dirty="0"/>
              <a:t> = 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D9AF233-A454-BF44-B8E1-4692E26354A4}"/>
              </a:ext>
            </a:extLst>
          </p:cNvPr>
          <p:cNvSpPr txBox="1"/>
          <p:nvPr/>
        </p:nvSpPr>
        <p:spPr>
          <a:xfrm>
            <a:off x="309272" y="5546699"/>
            <a:ext cx="38824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>
                <a:solidFill>
                  <a:schemeClr val="accent3"/>
                </a:solidFill>
              </a:rPr>
              <a:t>⊥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7DFACB-D2DE-B742-8AD5-77596B6456F8}"/>
              </a:ext>
            </a:extLst>
          </p:cNvPr>
          <p:cNvSpPr txBox="1"/>
          <p:nvPr/>
        </p:nvSpPr>
        <p:spPr>
          <a:xfrm>
            <a:off x="70328" y="5186659"/>
            <a:ext cx="867545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>
                <a:solidFill>
                  <a:schemeClr val="accent3"/>
                </a:solidFill>
              </a:rPr>
              <a:t>0    1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062FB54-A65F-8542-9BA7-27F9A856C29B}"/>
              </a:ext>
            </a:extLst>
          </p:cNvPr>
          <p:cNvCxnSpPr/>
          <p:nvPr/>
        </p:nvCxnSpPr>
        <p:spPr bwMode="auto">
          <a:xfrm>
            <a:off x="309334" y="5587930"/>
            <a:ext cx="144016" cy="9117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CF15C25-33D6-A04B-AE60-D57F772E8D89}"/>
              </a:ext>
            </a:extLst>
          </p:cNvPr>
          <p:cNvCxnSpPr>
            <a:cxnSpLocks/>
          </p:cNvCxnSpPr>
          <p:nvPr/>
        </p:nvCxnSpPr>
        <p:spPr bwMode="auto">
          <a:xfrm flipH="1">
            <a:off x="553504" y="5587930"/>
            <a:ext cx="144016" cy="9117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421793D-3033-FF4B-87F2-30ADC04CA010}"/>
              </a:ext>
            </a:extLst>
          </p:cNvPr>
          <p:cNvSpPr txBox="1"/>
          <p:nvPr/>
        </p:nvSpPr>
        <p:spPr>
          <a:xfrm>
            <a:off x="932199" y="5331255"/>
            <a:ext cx="176522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accent3"/>
                </a:solidFill>
              </a:rPr>
              <a:t>0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and </a:t>
            </a:r>
            <a:r>
              <a:rPr lang="en-US" sz="2400">
                <a:solidFill>
                  <a:schemeClr val="accent3"/>
                </a:solidFill>
              </a:rPr>
              <a:t>⊥</a:t>
            </a:r>
            <a:r>
              <a:rPr lang="fr-FR" sz="2400" kern="0" dirty="0"/>
              <a:t> = </a:t>
            </a:r>
            <a:r>
              <a:rPr lang="en-US" sz="2400">
                <a:solidFill>
                  <a:schemeClr val="accent3"/>
                </a:solidFill>
              </a:rPr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CF3D44-183A-6647-B4D5-B0F1DB02E67D}"/>
              </a:ext>
            </a:extLst>
          </p:cNvPr>
          <p:cNvSpPr txBox="1"/>
          <p:nvPr/>
        </p:nvSpPr>
        <p:spPr>
          <a:xfrm>
            <a:off x="2863044" y="5331255"/>
            <a:ext cx="176522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>
                <a:solidFill>
                  <a:schemeClr val="accent3"/>
                </a:solidFill>
              </a:rPr>
              <a:t>⊥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and</a:t>
            </a:r>
            <a:r>
              <a:rPr lang="fr-FR" sz="2400" kern="0" dirty="0"/>
              <a:t> </a:t>
            </a:r>
            <a:r>
              <a:rPr lang="en-US" sz="2400">
                <a:solidFill>
                  <a:schemeClr val="accent3"/>
                </a:solidFill>
              </a:rPr>
              <a:t>0</a:t>
            </a:r>
            <a:r>
              <a:rPr lang="fr-FR" sz="2400" kern="0" dirty="0"/>
              <a:t> = </a:t>
            </a:r>
            <a:r>
              <a:rPr lang="en-US" sz="2400">
                <a:solidFill>
                  <a:schemeClr val="accent3"/>
                </a:solidFill>
              </a:rPr>
              <a:t>0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5C01F34-2F73-2E40-A658-93792A030AE1}"/>
              </a:ext>
            </a:extLst>
          </p:cNvPr>
          <p:cNvSpPr txBox="1"/>
          <p:nvPr/>
        </p:nvSpPr>
        <p:spPr>
          <a:xfrm>
            <a:off x="4860032" y="5331255"/>
            <a:ext cx="173316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>
                <a:solidFill>
                  <a:schemeClr val="accent3"/>
                </a:solidFill>
              </a:rPr>
              <a:t>1 </a:t>
            </a:r>
            <a:r>
              <a:rPr lang="fr-FR" sz="2400" kern="0" dirty="0">
                <a:solidFill>
                  <a:schemeClr val="accent3"/>
                </a:solidFill>
              </a:rPr>
              <a:t>and</a:t>
            </a:r>
            <a:r>
              <a:rPr lang="fr-FR" sz="2400" kern="0" dirty="0"/>
              <a:t> </a:t>
            </a:r>
            <a:r>
              <a:rPr lang="en-US" sz="2400">
                <a:solidFill>
                  <a:schemeClr val="accent3"/>
                </a:solidFill>
              </a:rPr>
              <a:t>1</a:t>
            </a:r>
            <a:r>
              <a:rPr lang="fr-FR" sz="2400" kern="0" dirty="0"/>
              <a:t> = </a:t>
            </a:r>
            <a:r>
              <a:rPr lang="en-US" sz="2400">
                <a:solidFill>
                  <a:schemeClr val="accent3"/>
                </a:solidFill>
              </a:rPr>
              <a:t>1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E611472-1B42-1E4C-80D2-37FB242F08C6}"/>
              </a:ext>
            </a:extLst>
          </p:cNvPr>
          <p:cNvSpPr txBox="1"/>
          <p:nvPr/>
        </p:nvSpPr>
        <p:spPr>
          <a:xfrm>
            <a:off x="6588224" y="5331255"/>
            <a:ext cx="2276585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400"/>
              <a:t>⟹</a:t>
            </a:r>
            <a:r>
              <a:rPr lang="en-US" sz="2400">
                <a:solidFill>
                  <a:schemeClr val="accent3"/>
                </a:solidFill>
              </a:rPr>
              <a:t> ⊥</a:t>
            </a:r>
            <a:r>
              <a:rPr lang="fr-FR" sz="2400" kern="0" dirty="0"/>
              <a:t> </a:t>
            </a:r>
            <a:r>
              <a:rPr lang="fr-FR" sz="2400" kern="0" dirty="0">
                <a:solidFill>
                  <a:schemeClr val="accent3"/>
                </a:solidFill>
              </a:rPr>
              <a:t>and</a:t>
            </a:r>
            <a:r>
              <a:rPr lang="fr-FR" sz="2400" kern="0" dirty="0"/>
              <a:t> </a:t>
            </a:r>
            <a:r>
              <a:rPr lang="en-US" sz="2400">
                <a:solidFill>
                  <a:schemeClr val="accent3"/>
                </a:solidFill>
              </a:rPr>
              <a:t>⊥</a:t>
            </a:r>
            <a:r>
              <a:rPr lang="fr-FR" sz="2400" kern="0" dirty="0"/>
              <a:t> = </a:t>
            </a:r>
            <a:r>
              <a:rPr lang="en-US" sz="2400">
                <a:solidFill>
                  <a:schemeClr val="accent3"/>
                </a:solidFill>
              </a:rPr>
              <a:t>⊥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4CF59A8-792C-564C-8F3F-17704DCEB6D3}"/>
              </a:ext>
            </a:extLst>
          </p:cNvPr>
          <p:cNvCxnSpPr>
            <a:cxnSpLocks/>
          </p:cNvCxnSpPr>
          <p:nvPr/>
        </p:nvCxnSpPr>
        <p:spPr bwMode="auto">
          <a:xfrm>
            <a:off x="971600" y="4762811"/>
            <a:ext cx="158417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2E5B8F2-2B26-8C4F-8756-C50176858557}"/>
              </a:ext>
            </a:extLst>
          </p:cNvPr>
          <p:cNvCxnSpPr>
            <a:cxnSpLocks/>
          </p:cNvCxnSpPr>
          <p:nvPr/>
        </p:nvCxnSpPr>
        <p:spPr bwMode="auto">
          <a:xfrm>
            <a:off x="2972850" y="4762811"/>
            <a:ext cx="151216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E67C588-28F0-B245-86B4-61B77CEC682E}"/>
              </a:ext>
            </a:extLst>
          </p:cNvPr>
          <p:cNvCxnSpPr>
            <a:cxnSpLocks/>
          </p:cNvCxnSpPr>
          <p:nvPr/>
        </p:nvCxnSpPr>
        <p:spPr bwMode="auto">
          <a:xfrm>
            <a:off x="4932040" y="4754147"/>
            <a:ext cx="172819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065A9DA-7E26-9443-8256-CD72FE5BD4D3}"/>
              </a:ext>
            </a:extLst>
          </p:cNvPr>
          <p:cNvSpPr txBox="1"/>
          <p:nvPr/>
        </p:nvSpPr>
        <p:spPr>
          <a:xfrm>
            <a:off x="2245882" y="5991671"/>
            <a:ext cx="4498347" cy="44203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5200" bIns="468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Cf. cours du 09 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écembre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41394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9" grpId="0"/>
      <p:bldP spid="20" grpId="0"/>
      <p:bldP spid="21" grpId="0"/>
      <p:bldP spid="22" grpId="0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C8BE31-FF48-8240-9940-9CC7DF4A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3263"/>
            <a:ext cx="9067800" cy="4508927"/>
          </a:xfrm>
        </p:spPr>
        <p:txBody>
          <a:bodyPr/>
          <a:lstStyle/>
          <a:p>
            <a:r>
              <a:rPr lang="fr-FR" sz="2400"/>
              <a:t>Pour chaque variable </a:t>
            </a:r>
            <a:r>
              <a:rPr lang="fr-FR" sz="2400">
                <a:solidFill>
                  <a:schemeClr val="tx2"/>
                </a:solidFill>
              </a:rPr>
              <a:t>X</a:t>
            </a:r>
            <a:r>
              <a:rPr lang="fr-FR" sz="2400"/>
              <a:t> du circuit, </a:t>
            </a:r>
            <a:r>
              <a:rPr lang="en-US" sz="2400"/>
              <a:t>créer</a:t>
            </a:r>
            <a:r>
              <a:rPr lang="fr-FR" sz="2400"/>
              <a:t> deux variables </a:t>
            </a:r>
            <a:r>
              <a:rPr lang="fr-FR" sz="2400">
                <a:solidFill>
                  <a:schemeClr val="accent3"/>
                </a:solidFill>
              </a:rPr>
              <a:t>X</a:t>
            </a:r>
            <a:r>
              <a:rPr lang="fr-FR" sz="2400" baseline="30000">
                <a:solidFill>
                  <a:schemeClr val="accent3"/>
                </a:solidFill>
              </a:rPr>
              <a:t>+</a:t>
            </a:r>
            <a:r>
              <a:rPr lang="fr-FR" sz="2400"/>
              <a:t> et </a:t>
            </a:r>
            <a:r>
              <a:rPr lang="fr-FR" sz="2400">
                <a:solidFill>
                  <a:schemeClr val="accent3"/>
                </a:solidFill>
              </a:rPr>
              <a:t>X</a:t>
            </a:r>
            <a:r>
              <a:rPr lang="fr-FR" sz="2400" baseline="30000">
                <a:solidFill>
                  <a:schemeClr val="accent3"/>
                </a:solidFill>
              </a:rPr>
              <a:t>−</a:t>
            </a:r>
          </a:p>
          <a:p>
            <a:pPr lvl="1"/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 sz="11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1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0, </a:t>
            </a:r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 sz="11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1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0 ⟺ </a:t>
            </a:r>
            <a:r>
              <a:rPr lang="fr-FR"/>
              <a:t>X</a:t>
            </a:r>
            <a:r>
              <a:rPr lang="fr-FR">
                <a:solidFill>
                  <a:schemeClr val="tx1"/>
                </a:solidFill>
              </a:rPr>
              <a:t> est </a:t>
            </a:r>
            <a:r>
              <a:rPr lang="en-US">
                <a:solidFill>
                  <a:schemeClr val="tx1"/>
                </a:solidFill>
              </a:rPr>
              <a:t>inconnu (</a:t>
            </a:r>
            <a:r>
              <a:rPr lang="en-US">
                <a:solidFill>
                  <a:schemeClr val="accent3"/>
                </a:solidFill>
              </a:rPr>
              <a:t>⊥</a:t>
            </a:r>
            <a:r>
              <a:rPr lang="en-US">
                <a:solidFill>
                  <a:schemeClr val="tx1"/>
                </a:solidFill>
              </a:rPr>
              <a:t>)</a:t>
            </a:r>
            <a:endParaRPr lang="fr-FR">
              <a:solidFill>
                <a:schemeClr val="tx1"/>
              </a:solidFill>
            </a:endParaRPr>
          </a:p>
          <a:p>
            <a:pPr lvl="1"/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 sz="12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1, </a:t>
            </a:r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 sz="12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0 ⟺ </a:t>
            </a:r>
            <a:r>
              <a:rPr lang="fr-FR"/>
              <a:t>X</a:t>
            </a:r>
            <a:r>
              <a:rPr lang="fr-FR">
                <a:solidFill>
                  <a:schemeClr val="tx1"/>
                </a:solidFill>
              </a:rPr>
              <a:t> est constructivement d</a:t>
            </a:r>
            <a:r>
              <a:rPr lang="en-US">
                <a:solidFill>
                  <a:schemeClr val="tx1"/>
                </a:solidFill>
              </a:rPr>
              <a:t>é</a:t>
            </a:r>
            <a:r>
              <a:rPr lang="fr-FR">
                <a:solidFill>
                  <a:schemeClr val="tx1"/>
                </a:solidFill>
              </a:rPr>
              <a:t>montr</a:t>
            </a:r>
            <a:r>
              <a:rPr lang="en-US">
                <a:solidFill>
                  <a:schemeClr val="tx1"/>
                </a:solidFill>
              </a:rPr>
              <a:t>é vrai</a:t>
            </a:r>
          </a:p>
          <a:p>
            <a:pPr lvl="1"/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 sz="12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0, </a:t>
            </a:r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 sz="11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1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1</a:t>
            </a:r>
            <a:r>
              <a:rPr lang="fr-FR"/>
              <a:t> </a:t>
            </a:r>
            <a:r>
              <a:rPr lang="fr-FR">
                <a:solidFill>
                  <a:schemeClr val="tx1"/>
                </a:solidFill>
              </a:rPr>
              <a:t>⟺ </a:t>
            </a:r>
            <a:r>
              <a:rPr lang="fr-FR"/>
              <a:t>X</a:t>
            </a:r>
            <a:r>
              <a:rPr lang="fr-FR">
                <a:solidFill>
                  <a:schemeClr val="tx1"/>
                </a:solidFill>
              </a:rPr>
              <a:t> est constructivement d</a:t>
            </a:r>
            <a:r>
              <a:rPr lang="en-US">
                <a:solidFill>
                  <a:schemeClr val="tx1"/>
                </a:solidFill>
              </a:rPr>
              <a:t>é</a:t>
            </a:r>
            <a:r>
              <a:rPr lang="fr-FR">
                <a:solidFill>
                  <a:schemeClr val="tx1"/>
                </a:solidFill>
              </a:rPr>
              <a:t>montr</a:t>
            </a:r>
            <a:r>
              <a:rPr lang="en-US">
                <a:solidFill>
                  <a:schemeClr val="tx1"/>
                </a:solidFill>
              </a:rPr>
              <a:t>é faux</a:t>
            </a:r>
          </a:p>
          <a:p>
            <a:pPr lvl="1"/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 sz="110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10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1, </a:t>
            </a:r>
            <a:r>
              <a:rPr lang="fr-FR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 sz="1050"/>
              <a:t> </a:t>
            </a:r>
            <a:r>
              <a:rPr lang="fr-FR">
                <a:solidFill>
                  <a:schemeClr val="tx1"/>
                </a:solidFill>
              </a:rPr>
              <a:t>=</a:t>
            </a:r>
            <a:r>
              <a:rPr lang="fr-FR" sz="105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1 n</a:t>
            </a:r>
            <a:r>
              <a:rPr lang="en-US">
                <a:solidFill>
                  <a:schemeClr val="tx1"/>
                </a:solidFill>
              </a:rPr>
              <a:t>’arrivera jamais</a:t>
            </a:r>
          </a:p>
          <a:p>
            <a:pPr>
              <a:spcBef>
                <a:spcPts val="2000"/>
              </a:spcBef>
            </a:pPr>
            <a:r>
              <a:rPr lang="en-US" sz="2400"/>
              <a:t>Coder la logique constructive en logique booléenne par duplication des équations 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équation</a:t>
            </a:r>
            <a:r>
              <a:rPr lang="en-US">
                <a:solidFill>
                  <a:schemeClr val="tx2"/>
                </a:solidFill>
              </a:rPr>
              <a:t> X </a:t>
            </a:r>
            <a:r>
              <a:rPr lang="en-US">
                <a:solidFill>
                  <a:schemeClr val="tx1"/>
                </a:solidFill>
              </a:rPr>
              <a:t>=</a:t>
            </a:r>
            <a:r>
              <a:rPr lang="en-US">
                <a:solidFill>
                  <a:schemeClr val="tx2"/>
                </a:solidFill>
              </a:rPr>
              <a:t> Y </a:t>
            </a:r>
            <a:r>
              <a:rPr lang="en-US">
                <a:solidFill>
                  <a:schemeClr val="tx1"/>
                </a:solidFill>
              </a:rPr>
              <a:t>and</a:t>
            </a:r>
            <a:r>
              <a:rPr lang="en-US">
                <a:solidFill>
                  <a:schemeClr val="tx2"/>
                </a:solidFill>
              </a:rPr>
              <a:t> Z </a:t>
            </a:r>
            <a:r>
              <a:rPr lang="en-US">
                <a:solidFill>
                  <a:schemeClr val="tx1"/>
                </a:solidFill>
              </a:rPr>
              <a:t>→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=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Y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and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Z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équation X = Y and Z → 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=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Y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or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Z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</a:p>
          <a:p>
            <a:pPr lvl="1">
              <a:spcBef>
                <a:spcPts val="600"/>
              </a:spcBef>
            </a:pPr>
            <a:r>
              <a:rPr lang="fr-FR">
                <a:solidFill>
                  <a:schemeClr val="tx1"/>
                </a:solidFill>
              </a:rPr>
              <a:t>registres : </a:t>
            </a:r>
            <a:r>
              <a:rPr lang="fr-FR"/>
              <a:t>X</a:t>
            </a:r>
            <a:r>
              <a:rPr lang="fr-FR">
                <a:solidFill>
                  <a:schemeClr val="tx1"/>
                </a:solidFill>
              </a:rPr>
              <a:t> = reg(</a:t>
            </a:r>
            <a:r>
              <a:rPr lang="fr-FR"/>
              <a:t>Y</a:t>
            </a:r>
            <a:r>
              <a:rPr lang="fr-FR">
                <a:solidFill>
                  <a:schemeClr val="tx1"/>
                </a:solidFill>
              </a:rPr>
              <a:t>) </a:t>
            </a:r>
            <a:r>
              <a:rPr lang="en-US">
                <a:solidFill>
                  <a:schemeClr val="tx1"/>
                </a:solidFill>
              </a:rPr>
              <a:t>→ 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>
                <a:solidFill>
                  <a:schemeClr val="tx1"/>
                </a:solidFill>
              </a:rPr>
              <a:t> = reg(</a:t>
            </a:r>
            <a:r>
              <a:rPr lang="en-US">
                <a:solidFill>
                  <a:schemeClr val="accent3"/>
                </a:solidFill>
              </a:rPr>
              <a:t>Y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fr-FR">
                <a:solidFill>
                  <a:schemeClr val="tx1"/>
                </a:solidFill>
              </a:rPr>
              <a:t>) , 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>
                <a:solidFill>
                  <a:schemeClr val="tx1"/>
                </a:solidFill>
              </a:rPr>
              <a:t> = reg(</a:t>
            </a:r>
            <a:r>
              <a:rPr lang="en-US">
                <a:solidFill>
                  <a:schemeClr val="accent3"/>
                </a:solidFill>
              </a:rPr>
              <a:t>Y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207BD9-8221-7B45-9C94-404919A557F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AE4828-0C0A-F542-B037-FECDC60023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960BA-4708-224E-AEB9-76065F5E3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EC9BB9-DC32-334A-8F6D-A773650B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constructivit</a:t>
            </a:r>
            <a:r>
              <a:rPr lang="en-US"/>
              <a:t>é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C8BE31-FF48-8240-9940-9CC7DF4A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067800" cy="3527889"/>
          </a:xfrm>
        </p:spPr>
        <p:txBody>
          <a:bodyPr/>
          <a:lstStyle/>
          <a:p>
            <a:r>
              <a:rPr lang="fr-FR"/>
              <a:t>Calculer les BDDs des sorties et entr</a:t>
            </a:r>
            <a:r>
              <a:rPr lang="en-US"/>
              <a:t>ées de registres </a:t>
            </a:r>
            <a:r>
              <a:rPr lang="fr-FR"/>
              <a:t>avec les nouvelles variables : </a:t>
            </a:r>
          </a:p>
          <a:p>
            <a:pPr lvl="1">
              <a:spcBef>
                <a:spcPts val="600"/>
              </a:spcBef>
            </a:pPr>
            <a:r>
              <a:rPr lang="fr-FR">
                <a:solidFill>
                  <a:schemeClr val="tx1"/>
                </a:solidFill>
              </a:rPr>
              <a:t>en utilisant les pr</a:t>
            </a:r>
            <a:r>
              <a:rPr lang="en-US">
                <a:solidFill>
                  <a:schemeClr val="tx1"/>
                </a:solidFill>
              </a:rPr>
              <a:t>é</a:t>
            </a:r>
            <a:r>
              <a:rPr lang="fr-FR">
                <a:solidFill>
                  <a:schemeClr val="tx1"/>
                </a:solidFill>
              </a:rPr>
              <a:t>dicats « not(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+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and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X</a:t>
            </a:r>
            <a:r>
              <a:rPr lang="fr-FR" baseline="30000">
                <a:solidFill>
                  <a:schemeClr val="accent3"/>
                </a:solidFill>
              </a:rPr>
              <a:t>−</a:t>
            </a:r>
            <a:r>
              <a:rPr lang="fr-FR">
                <a:solidFill>
                  <a:schemeClr val="tx1"/>
                </a:solidFill>
              </a:rPr>
              <a:t>) » pour les entr</a:t>
            </a:r>
            <a:r>
              <a:rPr lang="en-US">
                <a:solidFill>
                  <a:schemeClr val="tx1"/>
                </a:solidFill>
              </a:rPr>
              <a:t>ées et les sorties de registres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en utilisant toutes les relations d’entrée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tx1"/>
                </a:solidFill>
              </a:rPr>
              <a:t>en calculant incrémentalement les états accessibles comme pour le cas acyclique, avec les résultats partiels comme prédicat d’entrée 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207BD9-8221-7B45-9C94-404919A557F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AE4828-0C0A-F542-B037-FECDC60023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960BA-4708-224E-AEB9-76065F5E3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EC9BB9-DC32-334A-8F6D-A773650B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constructivit</a:t>
            </a:r>
            <a:r>
              <a:rPr lang="en-US"/>
              <a:t>é</a:t>
            </a:r>
            <a:endParaRPr lang="fr-FR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27880314-AB29-D74B-9773-37D283EAC91C}"/>
              </a:ext>
            </a:extLst>
          </p:cNvPr>
          <p:cNvSpPr txBox="1">
            <a:spLocks/>
          </p:cNvSpPr>
          <p:nvPr/>
        </p:nvSpPr>
        <p:spPr>
          <a:xfrm>
            <a:off x="114935" y="3645024"/>
            <a:ext cx="8610600" cy="11264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kern="0">
              <a:solidFill>
                <a:schemeClr val="tx1"/>
              </a:solidFill>
            </a:endParaRPr>
          </a:p>
          <a:p>
            <a:pPr lvl="1"/>
            <a:endParaRPr lang="fr-FR" kern="0"/>
          </a:p>
          <a:p>
            <a:pPr marL="717732" lvl="1" indent="-342900"/>
            <a:endParaRPr lang="fr-FR" kern="0" baseline="30000"/>
          </a:p>
        </p:txBody>
      </p:sp>
    </p:spTree>
    <p:extLst>
      <p:ext uri="{BB962C8B-B14F-4D97-AF65-F5344CB8AC3E}">
        <p14:creationId xmlns:p14="http://schemas.microsoft.com/office/powerpoint/2010/main" val="3755785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B8CF1-9E38-ED46-8BA9-F6389902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5104"/>
            <a:ext cx="1300656" cy="117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C8BE31-FF48-8240-9940-9CC7DF4A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747693"/>
          </a:xfrm>
        </p:spPr>
        <p:txBody>
          <a:bodyPr/>
          <a:lstStyle/>
          <a:p>
            <a:r>
              <a:rPr lang="en-US" sz="2400"/>
              <a:t>Résultat</a:t>
            </a:r>
            <a:endParaRPr lang="fr-FR" sz="2400"/>
          </a:p>
          <a:p>
            <a:pPr lvl="1">
              <a:spcBef>
                <a:spcPts val="600"/>
              </a:spcBef>
            </a:pPr>
            <a:r>
              <a:rPr lang="en-US" sz="2000">
                <a:solidFill>
                  <a:schemeClr val="tx1"/>
                </a:solidFill>
              </a:rPr>
              <a:t>Chaque variable </a:t>
            </a:r>
            <a:r>
              <a:rPr lang="en-US" sz="2000"/>
              <a:t>X</a:t>
            </a:r>
            <a:r>
              <a:rPr lang="en-US" sz="2000">
                <a:solidFill>
                  <a:schemeClr val="tx1"/>
                </a:solidFill>
              </a:rPr>
              <a:t> possède alors 2 BDDs sur les entrées </a:t>
            </a:r>
            <a:r>
              <a:rPr lang="en-US" sz="2000">
                <a:solidFill>
                  <a:schemeClr val="accent3"/>
                </a:solidFill>
              </a:rPr>
              <a:t>I</a:t>
            </a:r>
            <a:r>
              <a:rPr lang="en-US" sz="2000" baseline="30000">
                <a:solidFill>
                  <a:schemeClr val="accent3"/>
                </a:solidFill>
              </a:rPr>
              <a:t>+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>
                <a:solidFill>
                  <a:schemeClr val="accent3"/>
                </a:solidFill>
              </a:rPr>
              <a:t>I</a:t>
            </a:r>
            <a:r>
              <a:rPr lang="en-US" sz="2000" baseline="30000">
                <a:solidFill>
                  <a:schemeClr val="accent3"/>
                </a:solidFill>
              </a:rPr>
              <a:t>−</a:t>
            </a:r>
            <a:r>
              <a:rPr lang="en-US" sz="2000">
                <a:solidFill>
                  <a:schemeClr val="tx1"/>
                </a:solidFill>
              </a:rPr>
              <a:t> et les sorties de registres </a:t>
            </a:r>
            <a:r>
              <a:rPr lang="en-US" sz="2000">
                <a:solidFill>
                  <a:schemeClr val="accent3"/>
                </a:solidFill>
              </a:rPr>
              <a:t>RO</a:t>
            </a:r>
            <a:r>
              <a:rPr lang="en-US" sz="2000" baseline="30000">
                <a:solidFill>
                  <a:schemeClr val="accent3"/>
                </a:solidFill>
              </a:rPr>
              <a:t>+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>
                <a:solidFill>
                  <a:schemeClr val="accent3"/>
                </a:solidFill>
              </a:rPr>
              <a:t>RO</a:t>
            </a:r>
            <a:r>
              <a:rPr lang="en-US" sz="2000" baseline="30000">
                <a:solidFill>
                  <a:schemeClr val="accent3"/>
                </a:solidFill>
              </a:rPr>
              <a:t>−</a:t>
            </a:r>
            <a:r>
              <a:rPr lang="en-US" sz="2000" baseline="30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: </a:t>
            </a:r>
          </a:p>
          <a:p>
            <a:pPr marL="288000" lvl="1" indent="0">
              <a:spcBef>
                <a:spcPts val="300"/>
              </a:spcBef>
              <a:buNone/>
            </a:pPr>
            <a:r>
              <a:rPr lang="en-US" sz="2000">
                <a:solidFill>
                  <a:schemeClr val="tx1"/>
                </a:solidFill>
              </a:rPr>
              <a:t>      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+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X</a:t>
            </a:r>
            <a:r>
              <a:rPr lang="en-US" sz="2000">
                <a:solidFill>
                  <a:schemeClr val="tx1"/>
                </a:solidFill>
              </a:rPr>
              <a:t>) pour </a:t>
            </a:r>
            <a:r>
              <a:rPr lang="en-US" sz="2000">
                <a:solidFill>
                  <a:schemeClr val="accent3"/>
                </a:solidFill>
              </a:rPr>
              <a:t>X</a:t>
            </a:r>
            <a:r>
              <a:rPr lang="en-US" sz="2000" baseline="30000">
                <a:solidFill>
                  <a:schemeClr val="accent3"/>
                </a:solidFill>
              </a:rPr>
              <a:t>+ </a:t>
            </a:r>
            <a:r>
              <a:rPr lang="en-US" sz="2000">
                <a:solidFill>
                  <a:schemeClr val="tx1"/>
                </a:solidFill>
              </a:rPr>
              <a:t>et 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 −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X</a:t>
            </a:r>
            <a:r>
              <a:rPr lang="en-US" sz="2000">
                <a:solidFill>
                  <a:schemeClr val="tx1"/>
                </a:solidFill>
              </a:rPr>
              <a:t>) pour</a:t>
            </a:r>
            <a:r>
              <a:rPr lang="en-US" sz="2000">
                <a:solidFill>
                  <a:schemeClr val="accent3"/>
                </a:solidFill>
              </a:rPr>
              <a:t>X</a:t>
            </a:r>
            <a:r>
              <a:rPr lang="en-US" sz="2000" baseline="30000">
                <a:solidFill>
                  <a:schemeClr val="accent3"/>
                </a:solidFill>
              </a:rPr>
              <a:t>−</a:t>
            </a:r>
            <a:r>
              <a:rPr lang="en-US" sz="2000">
                <a:solidFill>
                  <a:schemeClr val="tx1"/>
                </a:solidFill>
              </a:rPr>
              <a:t>, avec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+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X</a:t>
            </a:r>
            <a:r>
              <a:rPr lang="en-US" sz="2000">
                <a:solidFill>
                  <a:schemeClr val="tx1"/>
                </a:solidFill>
              </a:rPr>
              <a:t>) and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−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X</a:t>
            </a:r>
            <a:r>
              <a:rPr lang="en-US" sz="2000">
                <a:solidFill>
                  <a:schemeClr val="tx1"/>
                </a:solidFill>
              </a:rPr>
              <a:t>) = 0</a:t>
            </a:r>
          </a:p>
          <a:p>
            <a:pPr lvl="1">
              <a:spcBef>
                <a:spcPts val="800"/>
              </a:spcBef>
            </a:pPr>
            <a:r>
              <a:rPr lang="en-US" sz="2000">
                <a:solidFill>
                  <a:schemeClr val="tx1"/>
                </a:solidFill>
              </a:rPr>
              <a:t>Le circuit est</a:t>
            </a:r>
            <a:r>
              <a:rPr lang="en-US" sz="2000">
                <a:solidFill>
                  <a:schemeClr val="accent3"/>
                </a:solidFill>
              </a:rPr>
              <a:t> constructif</a:t>
            </a:r>
            <a:r>
              <a:rPr lang="en-US" sz="2000">
                <a:solidFill>
                  <a:schemeClr val="tx1"/>
                </a:solidFill>
              </a:rPr>
              <a:t>, i.e.</a:t>
            </a:r>
            <a:r>
              <a:rPr lang="en-US" sz="2000">
                <a:solidFill>
                  <a:schemeClr val="accent3"/>
                </a:solidFill>
              </a:rPr>
              <a:t> sémantiquement et électriquement correct</a:t>
            </a:r>
            <a:r>
              <a:rPr lang="en-US" sz="2000">
                <a:solidFill>
                  <a:schemeClr val="tx1"/>
                </a:solidFill>
              </a:rPr>
              <a:t> si et seulement si, pour chaque entrée valide + état accessible, chaque sortie combinatoire </a:t>
            </a:r>
            <a:r>
              <a:rPr lang="en-US" sz="2000"/>
              <a:t>Y</a:t>
            </a:r>
            <a:r>
              <a:rPr lang="en-US" sz="2000">
                <a:solidFill>
                  <a:schemeClr val="tx1"/>
                </a:solidFill>
              </a:rPr>
              <a:t> (sortie </a:t>
            </a:r>
            <a:r>
              <a:rPr lang="en-US" sz="2000"/>
              <a:t>O</a:t>
            </a:r>
            <a:r>
              <a:rPr lang="en-US" sz="2000">
                <a:solidFill>
                  <a:schemeClr val="tx1"/>
                </a:solidFill>
              </a:rPr>
              <a:t> ou entrée de registre </a:t>
            </a:r>
            <a:r>
              <a:rPr lang="en-US" sz="2000"/>
              <a:t>RI</a:t>
            </a:r>
            <a:r>
              <a:rPr lang="en-US" sz="2000">
                <a:solidFill>
                  <a:schemeClr val="tx1"/>
                </a:solidFill>
              </a:rPr>
              <a:t>)  est définie:</a:t>
            </a:r>
          </a:p>
          <a:p>
            <a:pPr lvl="1">
              <a:spcBef>
                <a:spcPts val="300"/>
              </a:spcBef>
            </a:pP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 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+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Y</a:t>
            </a:r>
            <a:r>
              <a:rPr lang="en-US" sz="2000">
                <a:solidFill>
                  <a:schemeClr val="tx1"/>
                </a:solidFill>
              </a:rPr>
              <a:t>) or </a:t>
            </a:r>
            <a:r>
              <a:rPr lang="en-US" sz="2000">
                <a:solidFill>
                  <a:schemeClr val="accent3"/>
                </a:solidFill>
              </a:rPr>
              <a:t>BDD</a:t>
            </a:r>
            <a:r>
              <a:rPr lang="en-US" sz="2000" baseline="30000">
                <a:solidFill>
                  <a:schemeClr val="accent3"/>
                </a:solidFill>
              </a:rPr>
              <a:t> −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/>
              <a:t>Y</a:t>
            </a:r>
            <a:r>
              <a:rPr lang="en-US" sz="2000">
                <a:solidFill>
                  <a:schemeClr val="tx1"/>
                </a:solidFill>
              </a:rPr>
              <a:t>)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= 1</a:t>
            </a:r>
          </a:p>
          <a:p>
            <a:pPr lvl="1">
              <a:spcBef>
                <a:spcPts val="800"/>
              </a:spcBef>
            </a:pPr>
            <a:r>
              <a:rPr lang="en-US" sz="2000">
                <a:solidFill>
                  <a:schemeClr val="tx1"/>
                </a:solidFill>
              </a:rPr>
              <a:t>Mais leurs BDDs sont aussi des circuits, avec beaucoup de partage. On peut donc engendrer un</a:t>
            </a:r>
            <a:r>
              <a:rPr lang="en-US" sz="2000"/>
              <a:t> </a:t>
            </a:r>
            <a:r>
              <a:rPr lang="en-US" sz="2000">
                <a:solidFill>
                  <a:schemeClr val="accent3"/>
                </a:solidFill>
              </a:rPr>
              <a:t>circuit acyclique équivalent, </a:t>
            </a:r>
            <a:r>
              <a:rPr lang="en-US" sz="2000">
                <a:solidFill>
                  <a:schemeClr val="tx1"/>
                </a:solidFill>
              </a:rPr>
              <a:t>puis</a:t>
            </a:r>
            <a:r>
              <a:rPr lang="en-US" sz="2000">
                <a:solidFill>
                  <a:schemeClr val="accent3"/>
                </a:solidFill>
              </a:rPr>
              <a:t> l’optimiser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207BD9-8221-7B45-9C94-404919A557F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AE4828-0C0A-F542-B037-FECDC60023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A960BA-4708-224E-AEB9-76065F5E3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EC9BB9-DC32-334A-8F6D-A773650BE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constructivit</a:t>
            </a:r>
            <a:r>
              <a:rPr lang="en-US"/>
              <a:t>é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737E94-88A6-7447-A012-533A2879208E}"/>
              </a:ext>
            </a:extLst>
          </p:cNvPr>
          <p:cNvSpPr txBox="1"/>
          <p:nvPr/>
        </p:nvSpPr>
        <p:spPr>
          <a:xfrm>
            <a:off x="883329" y="5667811"/>
            <a:ext cx="7377341" cy="85753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360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Calculs 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élicats, à conduire avec une grande finesse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Le résultat acyclique peut aller de bon à explosif…</a:t>
            </a:r>
          </a:p>
        </p:txBody>
      </p:sp>
    </p:spTree>
    <p:extLst>
      <p:ext uri="{BB962C8B-B14F-4D97-AF65-F5344CB8AC3E}">
        <p14:creationId xmlns:p14="http://schemas.microsoft.com/office/powerpoint/2010/main" val="28142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8EF9AB6-5B28-4B4B-A82E-C490F4118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50" y="953225"/>
            <a:ext cx="8843900" cy="3165995"/>
          </a:xfrm>
          <a:prstGeom prst="rect">
            <a:avLst/>
          </a:prstGeom>
        </p:spPr>
        <p:txBody>
          <a:bodyPr/>
          <a:lstStyle/>
          <a:p>
            <a:pPr marL="201600" indent="-201600">
              <a:spcBef>
                <a:spcPts val="1000"/>
              </a:spcBef>
            </a:pPr>
            <a:r>
              <a:rPr lang="fr-FR" sz="2400" dirty="0"/>
              <a:t>Optimisation des circuits acycliques impl</a:t>
            </a:r>
            <a:r>
              <a:rPr lang="en-US" sz="2400" dirty="0"/>
              <a:t>émentée dans le module </a:t>
            </a:r>
            <a:r>
              <a:rPr lang="en-US" sz="2400" dirty="0">
                <a:solidFill>
                  <a:schemeClr val="tx2"/>
                </a:solidFill>
              </a:rPr>
              <a:t>blifopt</a:t>
            </a:r>
            <a:r>
              <a:rPr lang="en-US" sz="2400" dirty="0"/>
              <a:t> du compilateur Esterel v5 </a:t>
            </a:r>
          </a:p>
          <a:p>
            <a:pPr marL="288000" lvl="1" indent="0">
              <a:spcBef>
                <a:spcPts val="800"/>
              </a:spcBef>
              <a:buNone/>
            </a:pPr>
            <a:r>
              <a:rPr lang="en-US" dirty="0">
                <a:latin typeface="American Typewriter" panose="02090604020004020304" pitchFamily="18" charset="77"/>
              </a:rPr>
              <a:t>   $ esterel -O foo.strl</a:t>
            </a:r>
          </a:p>
          <a:p>
            <a:pPr marL="201600" indent="-201600">
              <a:spcBef>
                <a:spcPts val="1200"/>
              </a:spcBef>
            </a:pPr>
            <a:r>
              <a:rPr lang="fr-FR" sz="2400" dirty="0"/>
              <a:t>Analyse de code cyclique et g</a:t>
            </a:r>
            <a:r>
              <a:rPr lang="en-US" sz="2400" dirty="0"/>
              <a:t>énération de code acyclique </a:t>
            </a:r>
            <a:r>
              <a:rPr lang="fr-FR" sz="2400" dirty="0"/>
              <a:t>impl</a:t>
            </a:r>
            <a:r>
              <a:rPr lang="en-US" sz="2400" dirty="0"/>
              <a:t>émentées dans le module </a:t>
            </a:r>
            <a:r>
              <a:rPr lang="en-US" sz="2400" dirty="0">
                <a:solidFill>
                  <a:schemeClr val="tx2"/>
                </a:solidFill>
              </a:rPr>
              <a:t>sccausal </a:t>
            </a:r>
            <a:r>
              <a:rPr lang="en-US" sz="2400" dirty="0"/>
              <a:t>d’esterel v5 (T. Shiple, H. Touati A. Bouali)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      $ esterel –causal </a:t>
            </a:r>
            <a:r>
              <a:rPr lang="en-US" sz="240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[</a:t>
            </a:r>
            <a:r>
              <a:rPr lang="en-US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–O</a:t>
            </a:r>
            <a:r>
              <a:rPr lang="en-US" sz="240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]</a:t>
            </a:r>
            <a:r>
              <a:rPr lang="en-US" sz="2400" dirty="0">
                <a:solidFill>
                  <a:schemeClr val="tx2"/>
                </a:solidFill>
                <a:latin typeface="American Typewriter" panose="02090604020004020304" pitchFamily="18" charset="77"/>
              </a:rPr>
              <a:t> foo.strl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1A2F9F-2AF0-0847-B400-30BA0ECF94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CA6933-47AD-9242-AB96-4A35718547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5F761-A92A-2345-9A85-A7882B86B5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471E689-FA5D-F746-91C2-448BA54B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Impl</a:t>
            </a:r>
            <a:r>
              <a:rPr lang="en-US"/>
              <a:t>émentation</a:t>
            </a:r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C22503-EE8C-5947-BC4D-955C326AF645}"/>
              </a:ext>
            </a:extLst>
          </p:cNvPr>
          <p:cNvSpPr txBox="1"/>
          <p:nvPr/>
        </p:nvSpPr>
        <p:spPr>
          <a:xfrm>
            <a:off x="287524" y="4509120"/>
            <a:ext cx="8568952" cy="127388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bIns="576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Beaux exemples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éjà discutés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</a:rPr>
              <a:t>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’ILD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Instruction Length Decoder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) du Pentium 26/03/2014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Les </a:t>
            </a:r>
            <a:r>
              <a:rPr lang="en-US" sz="2400" kern="0" dirty="0">
                <a:solidFill>
                  <a:schemeClr val="tx2"/>
                </a:solidFill>
              </a:rPr>
              <a:t>IHM d’avions</a:t>
            </a:r>
            <a:r>
              <a:rPr lang="en-US" sz="2400" kern="0" dirty="0"/>
              <a:t>, cf. E. Ledinot (Dassault av.), 16/04/2013)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0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0" y="1268760"/>
            <a:ext cx="8795320" cy="21328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Réencodage et optimisation des circuits acycliques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Traitement des circuits cycliques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Ajout </a:t>
            </a:r>
            <a:r>
              <a:rPr lang="en-US"/>
              <a:t>du traitement des données aux circuits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120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Line 25">
            <a:extLst>
              <a:ext uri="{FF2B5EF4-FFF2-40B4-BE49-F238E27FC236}">
                <a16:creationId xmlns:a16="http://schemas.microsoft.com/office/drawing/2014/main" id="{71C0708D-59F3-7746-856C-8AB4D48066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6280" y="1358593"/>
            <a:ext cx="445355" cy="0"/>
          </a:xfrm>
          <a:prstGeom prst="line">
            <a:avLst/>
          </a:prstGeom>
          <a:noFill/>
          <a:ln w="25400">
            <a:solidFill>
              <a:srgbClr val="DD08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1448C2-EDBF-E441-A63D-15D42CEC86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1DCE0D-02A2-8043-81E5-CC90B42D108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B4807-E0C7-F047-BB16-0C1EFA5815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3687359-5833-7543-B705-E171AD03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785"/>
            <a:ext cx="8915400" cy="584775"/>
          </a:xfrm>
        </p:spPr>
        <p:txBody>
          <a:bodyPr/>
          <a:lstStyle/>
          <a:p>
            <a:r>
              <a:rPr lang="fr-FR" sz="3200"/>
              <a:t>Faisable avec des portes (FPGA et simulation)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2049476-8440-634C-B9AE-A2D5AD5AE05D}"/>
              </a:ext>
            </a:extLst>
          </p:cNvPr>
          <p:cNvGrpSpPr/>
          <p:nvPr/>
        </p:nvGrpSpPr>
        <p:grpSpPr>
          <a:xfrm>
            <a:off x="402934" y="924904"/>
            <a:ext cx="8338133" cy="2422630"/>
            <a:chOff x="157040" y="924904"/>
            <a:chExt cx="8338133" cy="2422630"/>
          </a:xfrm>
        </p:grpSpPr>
        <p:cxnSp>
          <p:nvCxnSpPr>
            <p:cNvPr id="10" name="Connecteur en angle 9">
              <a:extLst>
                <a:ext uri="{FF2B5EF4-FFF2-40B4-BE49-F238E27FC236}">
                  <a16:creationId xmlns:a16="http://schemas.microsoft.com/office/drawing/2014/main" id="{189C2766-90B6-D441-BF5A-86E696A30E5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91205" y="2048338"/>
              <a:ext cx="666347" cy="567912"/>
            </a:xfrm>
            <a:prstGeom prst="bentConnector2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A32B0F4C-E99E-BD44-B9CE-E24FD79E8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9645" y="1831810"/>
              <a:ext cx="4555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81ED618C-A2D4-DF46-9580-BD0D93E22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9739" y="1837048"/>
              <a:ext cx="30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Rectangle 52">
              <a:extLst>
                <a:ext uri="{FF2B5EF4-FFF2-40B4-BE49-F238E27FC236}">
                  <a16:creationId xmlns:a16="http://schemas.microsoft.com/office/drawing/2014/main" id="{007755AB-A6BD-894C-98CC-EBAC2A8C6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889" y="1617020"/>
              <a:ext cx="448977" cy="4313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Text Box 50">
              <a:extLst>
                <a:ext uri="{FF2B5EF4-FFF2-40B4-BE49-F238E27FC236}">
                  <a16:creationId xmlns:a16="http://schemas.microsoft.com/office/drawing/2014/main" id="{BF47DC3E-93A1-FA4E-934A-CA7069487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2030571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x</a:t>
              </a:r>
            </a:p>
          </p:txBody>
        </p:sp>
        <p:pic>
          <p:nvPicPr>
            <p:cNvPr id="12" name="Picture 4" descr="Fichier:Horlogeengadine.png">
              <a:extLst>
                <a:ext uri="{FF2B5EF4-FFF2-40B4-BE49-F238E27FC236}">
                  <a16:creationId xmlns:a16="http://schemas.microsoft.com/office/drawing/2014/main" id="{29839E1D-EAB9-BA47-BB15-C8DC66A75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117" y="2142249"/>
              <a:ext cx="465587" cy="120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Arc 27">
              <a:extLst>
                <a:ext uri="{FF2B5EF4-FFF2-40B4-BE49-F238E27FC236}">
                  <a16:creationId xmlns:a16="http://schemas.microsoft.com/office/drawing/2014/main" id="{5CA19A20-64B8-7547-BAA0-036900C2B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20" y="1618126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rc 28">
              <a:extLst>
                <a:ext uri="{FF2B5EF4-FFF2-40B4-BE49-F238E27FC236}">
                  <a16:creationId xmlns:a16="http://schemas.microsoft.com/office/drawing/2014/main" id="{879D79AA-46D9-B74B-B94F-2EBC7A3E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07" y="1618126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Arc 29">
              <a:extLst>
                <a:ext uri="{FF2B5EF4-FFF2-40B4-BE49-F238E27FC236}">
                  <a16:creationId xmlns:a16="http://schemas.microsoft.com/office/drawing/2014/main" id="{1B39E7A7-4823-0248-8A17-C3BC145C5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707" y="1819738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" name="Arc 30">
              <a:extLst>
                <a:ext uri="{FF2B5EF4-FFF2-40B4-BE49-F238E27FC236}">
                  <a16:creationId xmlns:a16="http://schemas.microsoft.com/office/drawing/2014/main" id="{BEE4A4ED-1A7B-0546-9B90-F0714C64B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607" y="1819738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31">
              <a:extLst>
                <a:ext uri="{FF2B5EF4-FFF2-40B4-BE49-F238E27FC236}">
                  <a16:creationId xmlns:a16="http://schemas.microsoft.com/office/drawing/2014/main" id="{F07B9AB6-3F97-3643-8665-91C344B50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757" y="1743538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Line 32">
              <a:extLst>
                <a:ext uri="{FF2B5EF4-FFF2-40B4-BE49-F238E27FC236}">
                  <a16:creationId xmlns:a16="http://schemas.microsoft.com/office/drawing/2014/main" id="{8012A6B3-FF46-CE4E-98CE-C2BFB2CE1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757" y="1946738"/>
              <a:ext cx="25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Line 99">
              <a:extLst>
                <a:ext uri="{FF2B5EF4-FFF2-40B4-BE49-F238E27FC236}">
                  <a16:creationId xmlns:a16="http://schemas.microsoft.com/office/drawing/2014/main" id="{B8F4D72B-57A8-664D-8E65-CD799EFCD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283" y="1743538"/>
              <a:ext cx="22121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Line 51">
              <a:extLst>
                <a:ext uri="{FF2B5EF4-FFF2-40B4-BE49-F238E27FC236}">
                  <a16:creationId xmlns:a16="http://schemas.microsoft.com/office/drawing/2014/main" id="{83ABCCD9-71CF-364C-A4EC-8EF4C844D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283" y="1946738"/>
              <a:ext cx="2124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Line 74">
              <a:extLst>
                <a:ext uri="{FF2B5EF4-FFF2-40B4-BE49-F238E27FC236}">
                  <a16:creationId xmlns:a16="http://schemas.microsoft.com/office/drawing/2014/main" id="{A04A10AC-BE2B-A341-8410-276F7774D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257" y="1834497"/>
              <a:ext cx="12794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Arc 20">
              <a:extLst>
                <a:ext uri="{FF2B5EF4-FFF2-40B4-BE49-F238E27FC236}">
                  <a16:creationId xmlns:a16="http://schemas.microsoft.com/office/drawing/2014/main" id="{A998EB14-1575-614E-B604-B3434A5B9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054" y="2031216"/>
              <a:ext cx="230187" cy="247650"/>
            </a:xfrm>
            <a:custGeom>
              <a:avLst/>
              <a:gdLst>
                <a:gd name="T0" fmla="*/ 0 w 21750"/>
                <a:gd name="T1" fmla="*/ 0 h 21600"/>
                <a:gd name="T2" fmla="*/ 145 w 21750"/>
                <a:gd name="T3" fmla="*/ 156 h 21600"/>
                <a:gd name="T4" fmla="*/ 1 w 21750"/>
                <a:gd name="T5" fmla="*/ 156 h 21600"/>
                <a:gd name="T6" fmla="*/ 0 60000 65536"/>
                <a:gd name="T7" fmla="*/ 0 60000 65536"/>
                <a:gd name="T8" fmla="*/ 0 60000 65536"/>
                <a:gd name="T9" fmla="*/ 0 w 21750"/>
                <a:gd name="T10" fmla="*/ 0 h 21600"/>
                <a:gd name="T11" fmla="*/ 21750 w 217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50" h="21600" fill="none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</a:path>
                <a:path w="21750" h="21600" stroke="0" extrusionOk="0">
                  <a:moveTo>
                    <a:pt x="-1" y="0"/>
                  </a:moveTo>
                  <a:cubicBezTo>
                    <a:pt x="49" y="0"/>
                    <a:pt x="99" y="-1"/>
                    <a:pt x="150" y="0"/>
                  </a:cubicBezTo>
                  <a:cubicBezTo>
                    <a:pt x="12079" y="0"/>
                    <a:pt x="21750" y="9670"/>
                    <a:pt x="21750" y="21600"/>
                  </a:cubicBezTo>
                  <a:lnTo>
                    <a:pt x="150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D444AFBB-3615-3445-AD01-1A6D913ACC24}"/>
                </a:ext>
              </a:extLst>
            </p:cNvPr>
            <p:cNvGrpSpPr/>
            <p:nvPr/>
          </p:nvGrpSpPr>
          <p:grpSpPr>
            <a:xfrm>
              <a:off x="1439818" y="1196567"/>
              <a:ext cx="980270" cy="504826"/>
              <a:chOff x="2374094" y="3717032"/>
              <a:chExt cx="980270" cy="504826"/>
            </a:xfrm>
          </p:grpSpPr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9EECC42A-AB87-0C46-A497-303A874D4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277" y="3726086"/>
                <a:ext cx="469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176779C0-4026-6248-A47A-E14C7C50F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52" y="4221386"/>
                <a:ext cx="5048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541E6717-91BB-4040-B8D0-34EE1D677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277" y="3717032"/>
                <a:ext cx="0" cy="5048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" name="Arc 21">
                <a:extLst>
                  <a:ext uri="{FF2B5EF4-FFF2-40B4-BE49-F238E27FC236}">
                    <a16:creationId xmlns:a16="http://schemas.microsoft.com/office/drawing/2014/main" id="{C72EE0D5-BABF-6740-B014-319120EA8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177" y="3726086"/>
                <a:ext cx="230187" cy="247650"/>
              </a:xfrm>
              <a:custGeom>
                <a:avLst/>
                <a:gdLst>
                  <a:gd name="T0" fmla="*/ 0 w 21750"/>
                  <a:gd name="T1" fmla="*/ 0 h 21600"/>
                  <a:gd name="T2" fmla="*/ 145 w 21750"/>
                  <a:gd name="T3" fmla="*/ 156 h 21600"/>
                  <a:gd name="T4" fmla="*/ 1 w 21750"/>
                  <a:gd name="T5" fmla="*/ 156 h 21600"/>
                  <a:gd name="T6" fmla="*/ 0 60000 65536"/>
                  <a:gd name="T7" fmla="*/ 0 60000 65536"/>
                  <a:gd name="T8" fmla="*/ 0 60000 65536"/>
                  <a:gd name="T9" fmla="*/ 0 w 21750"/>
                  <a:gd name="T10" fmla="*/ 0 h 21600"/>
                  <a:gd name="T11" fmla="*/ 21750 w 2175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Arc 23">
                <a:extLst>
                  <a:ext uri="{FF2B5EF4-FFF2-40B4-BE49-F238E27FC236}">
                    <a16:creationId xmlns:a16="http://schemas.microsoft.com/office/drawing/2014/main" id="{3594C375-C428-BD4C-BEBC-D16140893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177" y="3973736"/>
                <a:ext cx="228600" cy="247650"/>
              </a:xfrm>
              <a:custGeom>
                <a:avLst/>
                <a:gdLst>
                  <a:gd name="T0" fmla="*/ 144 w 21600"/>
                  <a:gd name="T1" fmla="*/ 0 h 21600"/>
                  <a:gd name="T2" fmla="*/ 0 w 21600"/>
                  <a:gd name="T3" fmla="*/ 156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Line 25">
                <a:extLst>
                  <a:ext uri="{FF2B5EF4-FFF2-40B4-BE49-F238E27FC236}">
                    <a16:creationId xmlns:a16="http://schemas.microsoft.com/office/drawing/2014/main" id="{5DAD07D1-FE4A-754F-A47E-BFE405815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4094" y="4081686"/>
                <a:ext cx="2756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77F97B31-C894-524A-9C53-4D2A224D423F}"/>
                </a:ext>
              </a:extLst>
            </p:cNvPr>
            <p:cNvGrpSpPr/>
            <p:nvPr/>
          </p:nvGrpSpPr>
          <p:grpSpPr>
            <a:xfrm>
              <a:off x="1439877" y="1996454"/>
              <a:ext cx="973979" cy="504826"/>
              <a:chOff x="2380385" y="3717032"/>
              <a:chExt cx="973979" cy="504826"/>
            </a:xfrm>
          </p:grpSpPr>
          <p:sp>
            <p:nvSpPr>
              <p:cNvPr id="58" name="Line 17">
                <a:extLst>
                  <a:ext uri="{FF2B5EF4-FFF2-40B4-BE49-F238E27FC236}">
                    <a16:creationId xmlns:a16="http://schemas.microsoft.com/office/drawing/2014/main" id="{460EA554-7735-0D43-AA24-034769DCB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277" y="3726086"/>
                <a:ext cx="46990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Line 18">
                <a:extLst>
                  <a:ext uri="{FF2B5EF4-FFF2-40B4-BE49-F238E27FC236}">
                    <a16:creationId xmlns:a16="http://schemas.microsoft.com/office/drawing/2014/main" id="{CB16A7E0-FA32-4F40-84F4-8CEC4A50F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52" y="4221386"/>
                <a:ext cx="5048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" name="Line 19">
                <a:extLst>
                  <a:ext uri="{FF2B5EF4-FFF2-40B4-BE49-F238E27FC236}">
                    <a16:creationId xmlns:a16="http://schemas.microsoft.com/office/drawing/2014/main" id="{5C0DF70F-BA4C-4E41-A5C4-E7823FBAF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277" y="3717032"/>
                <a:ext cx="0" cy="5048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" name="Arc 21">
                <a:extLst>
                  <a:ext uri="{FF2B5EF4-FFF2-40B4-BE49-F238E27FC236}">
                    <a16:creationId xmlns:a16="http://schemas.microsoft.com/office/drawing/2014/main" id="{63021A9A-D1ED-BB4C-865D-E1D4DD1FA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177" y="3726086"/>
                <a:ext cx="230187" cy="247650"/>
              </a:xfrm>
              <a:custGeom>
                <a:avLst/>
                <a:gdLst>
                  <a:gd name="T0" fmla="*/ 0 w 21750"/>
                  <a:gd name="T1" fmla="*/ 0 h 21600"/>
                  <a:gd name="T2" fmla="*/ 145 w 21750"/>
                  <a:gd name="T3" fmla="*/ 156 h 21600"/>
                  <a:gd name="T4" fmla="*/ 1 w 21750"/>
                  <a:gd name="T5" fmla="*/ 156 h 21600"/>
                  <a:gd name="T6" fmla="*/ 0 60000 65536"/>
                  <a:gd name="T7" fmla="*/ 0 60000 65536"/>
                  <a:gd name="T8" fmla="*/ 0 60000 65536"/>
                  <a:gd name="T9" fmla="*/ 0 w 21750"/>
                  <a:gd name="T10" fmla="*/ 0 h 21600"/>
                  <a:gd name="T11" fmla="*/ 21750 w 2175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0" h="21600" fill="none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</a:path>
                  <a:path w="21750" h="21600" stroke="0" extrusionOk="0">
                    <a:moveTo>
                      <a:pt x="-1" y="0"/>
                    </a:moveTo>
                    <a:cubicBezTo>
                      <a:pt x="49" y="0"/>
                      <a:pt x="99" y="-1"/>
                      <a:pt x="150" y="0"/>
                    </a:cubicBezTo>
                    <a:cubicBezTo>
                      <a:pt x="12079" y="0"/>
                      <a:pt x="21750" y="9670"/>
                      <a:pt x="21750" y="21600"/>
                    </a:cubicBezTo>
                    <a:lnTo>
                      <a:pt x="15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2" name="Arc 23">
                <a:extLst>
                  <a:ext uri="{FF2B5EF4-FFF2-40B4-BE49-F238E27FC236}">
                    <a16:creationId xmlns:a16="http://schemas.microsoft.com/office/drawing/2014/main" id="{5D540EC1-10C6-6D4E-8A46-7FEC3E3AE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177" y="3973736"/>
                <a:ext cx="228600" cy="247650"/>
              </a:xfrm>
              <a:custGeom>
                <a:avLst/>
                <a:gdLst>
                  <a:gd name="T0" fmla="*/ 144 w 21600"/>
                  <a:gd name="T1" fmla="*/ 0 h 21600"/>
                  <a:gd name="T2" fmla="*/ 0 w 21600"/>
                  <a:gd name="T3" fmla="*/ 156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Line 25">
                <a:extLst>
                  <a:ext uri="{FF2B5EF4-FFF2-40B4-BE49-F238E27FC236}">
                    <a16:creationId xmlns:a16="http://schemas.microsoft.com/office/drawing/2014/main" id="{CEA732AA-70AE-594A-A9F8-75F5F8AB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0385" y="4081686"/>
                <a:ext cx="26935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Line 59">
                <a:extLst>
                  <a:ext uri="{FF2B5EF4-FFF2-40B4-BE49-F238E27FC236}">
                    <a16:creationId xmlns:a16="http://schemas.microsoft.com/office/drawing/2014/main" id="{3397D4FB-4E3D-4A48-9FB7-01DDAE4BE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0385" y="3878486"/>
                <a:ext cx="285673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5" name="Line 51">
              <a:extLst>
                <a:ext uri="{FF2B5EF4-FFF2-40B4-BE49-F238E27FC236}">
                  <a16:creationId xmlns:a16="http://schemas.microsoft.com/office/drawing/2014/main" id="{20DC9E93-B126-484D-9DB5-AFC67712D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5949" y="2253158"/>
              <a:ext cx="2156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55">
              <a:extLst>
                <a:ext uri="{FF2B5EF4-FFF2-40B4-BE49-F238E27FC236}">
                  <a16:creationId xmlns:a16="http://schemas.microsoft.com/office/drawing/2014/main" id="{8C13F363-03E5-8147-9763-D859C7D8B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760" y="1442393"/>
              <a:ext cx="2167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2" name="Connecteur en angle 71">
              <a:extLst>
                <a:ext uri="{FF2B5EF4-FFF2-40B4-BE49-F238E27FC236}">
                  <a16:creationId xmlns:a16="http://schemas.microsoft.com/office/drawing/2014/main" id="{55A56839-4EE8-0D4C-A823-504EB3F5914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78615" y="2012190"/>
              <a:ext cx="304618" cy="173714"/>
            </a:xfrm>
            <a:prstGeom prst="bentConnector3">
              <a:avLst>
                <a:gd name="adj1" fmla="val 100030"/>
              </a:avLst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Connecteur en angle 78">
              <a:extLst>
                <a:ext uri="{FF2B5EF4-FFF2-40B4-BE49-F238E27FC236}">
                  <a16:creationId xmlns:a16="http://schemas.microsoft.com/office/drawing/2014/main" id="{DBB7FADB-7B5E-B345-8DDD-D90F6DE3DE2F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1106568" y="1561217"/>
              <a:ext cx="350377" cy="302212"/>
            </a:xfrm>
            <a:prstGeom prst="bentConnector3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Connecteur en angle 80">
              <a:extLst>
                <a:ext uri="{FF2B5EF4-FFF2-40B4-BE49-F238E27FC236}">
                  <a16:creationId xmlns:a16="http://schemas.microsoft.com/office/drawing/2014/main" id="{48F25C78-6985-254F-B517-15D78E76CE00}"/>
                </a:ext>
              </a:extLst>
            </p:cNvPr>
            <p:cNvCxnSpPr>
              <a:cxnSpLocks/>
              <a:stCxn id="64" idx="0"/>
            </p:cNvCxnSpPr>
            <p:nvPr/>
          </p:nvCxnSpPr>
          <p:spPr bwMode="auto">
            <a:xfrm rot="5400000" flipH="1">
              <a:off x="1125985" y="1844016"/>
              <a:ext cx="294476" cy="333308"/>
            </a:xfrm>
            <a:prstGeom prst="bentConnector4">
              <a:avLst>
                <a:gd name="adj1" fmla="val -687"/>
                <a:gd name="adj2" fmla="val 47572"/>
              </a:avLst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Line 25">
              <a:extLst>
                <a:ext uri="{FF2B5EF4-FFF2-40B4-BE49-F238E27FC236}">
                  <a16:creationId xmlns:a16="http://schemas.microsoft.com/office/drawing/2014/main" id="{0F847136-9CAC-E041-87C0-9DD9869B00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9818" y="1361364"/>
              <a:ext cx="27564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2EECAB01-6BD4-104A-9135-11560AE624DA}"/>
                </a:ext>
              </a:extLst>
            </p:cNvPr>
            <p:cNvCxnSpPr/>
            <p:nvPr/>
          </p:nvCxnSpPr>
          <p:spPr bwMode="auto">
            <a:xfrm flipV="1">
              <a:off x="1267556" y="929316"/>
              <a:ext cx="0" cy="432048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1DD2B29A-3D2E-D341-B289-82480B7F3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54414" y="929316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C91C3D3C-B163-764C-B9BA-4E11800EE7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67556" y="929412"/>
              <a:ext cx="3336927" cy="0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A5D92DEF-5CFB-3D43-A284-0C9E92A50D6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04483" y="924904"/>
              <a:ext cx="0" cy="905287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65CB191-B52C-4147-957B-BC35CCF81894}"/>
                </a:ext>
              </a:extLst>
            </p:cNvPr>
            <p:cNvSpPr/>
            <p:nvPr/>
          </p:nvSpPr>
          <p:spPr>
            <a:xfrm>
              <a:off x="157040" y="2774073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sz="2800" dirty="0">
                <a:solidFill>
                  <a:schemeClr val="accent4"/>
                </a:solidFill>
              </a:endParaRPr>
            </a:p>
          </p:txBody>
        </p:sp>
        <p:cxnSp>
          <p:nvCxnSpPr>
            <p:cNvPr id="111" name="Connecteur en angle 110">
              <a:extLst>
                <a:ext uri="{FF2B5EF4-FFF2-40B4-BE49-F238E27FC236}">
                  <a16:creationId xmlns:a16="http://schemas.microsoft.com/office/drawing/2014/main" id="{EF4D98AD-E250-A847-8F61-60199B125843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2578615" y="1507844"/>
              <a:ext cx="304618" cy="173714"/>
            </a:xfrm>
            <a:prstGeom prst="bentConnector3">
              <a:avLst>
                <a:gd name="adj1" fmla="val 100030"/>
              </a:avLst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 Box 50">
              <a:extLst>
                <a:ext uri="{FF2B5EF4-FFF2-40B4-BE49-F238E27FC236}">
                  <a16:creationId xmlns:a16="http://schemas.microsoft.com/office/drawing/2014/main" id="{F4780ABB-45F8-0B42-9945-45D26D65A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217" y="1507350"/>
              <a:ext cx="385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accent4"/>
                  </a:solidFill>
                </a:rPr>
                <a:t>g</a:t>
              </a:r>
            </a:p>
          </p:txBody>
        </p:sp>
        <p:sp>
          <p:nvSpPr>
            <p:cNvPr id="69" name="Line 25">
              <a:extLst>
                <a:ext uri="{FF2B5EF4-FFF2-40B4-BE49-F238E27FC236}">
                  <a16:creationId xmlns:a16="http://schemas.microsoft.com/office/drawing/2014/main" id="{EE41E2EC-1F11-4D45-894C-56B6B213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6567" y="2361108"/>
              <a:ext cx="34710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Text Box 50">
              <a:extLst>
                <a:ext uri="{FF2B5EF4-FFF2-40B4-BE49-F238E27FC236}">
                  <a16:creationId xmlns:a16="http://schemas.microsoft.com/office/drawing/2014/main" id="{28C05A70-B3CC-CD41-A737-DCD606F76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1909" y="1526837"/>
              <a:ext cx="3493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800" dirty="0"/>
                <a:t>= current</a:t>
              </a:r>
              <a:r>
                <a:rPr lang="fr-FR" sz="1400" dirty="0"/>
                <a:t> </a:t>
              </a:r>
              <a:r>
                <a:rPr lang="fr-FR" sz="2800" dirty="0"/>
                <a:t>(</a:t>
              </a:r>
              <a:r>
                <a:rPr lang="fr-FR" sz="2800" dirty="0">
                  <a:solidFill>
                    <a:schemeClr val="tx2"/>
                  </a:solidFill>
                </a:rPr>
                <a:t>x </a:t>
              </a:r>
              <a:r>
                <a:rPr lang="fr-FR" sz="2800" dirty="0"/>
                <a:t>when</a:t>
              </a:r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800" dirty="0">
                  <a:solidFill>
                    <a:schemeClr val="accent4"/>
                  </a:solidFill>
                </a:rPr>
                <a:t>g</a:t>
              </a:r>
              <a:r>
                <a:rPr lang="fr-FR" sz="2800" dirty="0"/>
                <a:t>)</a:t>
              </a:r>
            </a:p>
          </p:txBody>
        </p:sp>
        <p:sp>
          <p:nvSpPr>
            <p:cNvPr id="68" name="Oval 24">
              <a:extLst>
                <a:ext uri="{FF2B5EF4-FFF2-40B4-BE49-F238E27FC236}">
                  <a16:creationId xmlns:a16="http://schemas.microsoft.com/office/drawing/2014/main" id="{3E45B2F1-64F7-FE4D-8474-F044CDD89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2589" y="1499226"/>
              <a:ext cx="116335" cy="11545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AD1CB6D-1EC3-974B-86AC-FEB7583BF715}"/>
              </a:ext>
            </a:extLst>
          </p:cNvPr>
          <p:cNvGrpSpPr/>
          <p:nvPr/>
        </p:nvGrpSpPr>
        <p:grpSpPr>
          <a:xfrm>
            <a:off x="1022046" y="3787405"/>
            <a:ext cx="7099909" cy="2370212"/>
            <a:chOff x="1547664" y="3787405"/>
            <a:chExt cx="7099909" cy="2370212"/>
          </a:xfrm>
        </p:grpSpPr>
        <p:sp>
          <p:nvSpPr>
            <p:cNvPr id="181" name="Line 25">
              <a:extLst>
                <a:ext uri="{FF2B5EF4-FFF2-40B4-BE49-F238E27FC236}">
                  <a16:creationId xmlns:a16="http://schemas.microsoft.com/office/drawing/2014/main" id="{04F11EFD-5DB6-0447-AF67-9FC4EB60D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1865" y="4495705"/>
              <a:ext cx="44535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71" name="Connecteur en angle 70">
              <a:extLst>
                <a:ext uri="{FF2B5EF4-FFF2-40B4-BE49-F238E27FC236}">
                  <a16:creationId xmlns:a16="http://schemas.microsoft.com/office/drawing/2014/main" id="{7D6B8E77-909A-0D4C-BCEC-0F8175832E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43605" y="4927023"/>
              <a:ext cx="666347" cy="567912"/>
            </a:xfrm>
            <a:prstGeom prst="bentConnector2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Line 19">
              <a:extLst>
                <a:ext uri="{FF2B5EF4-FFF2-40B4-BE49-F238E27FC236}">
                  <a16:creationId xmlns:a16="http://schemas.microsoft.com/office/drawing/2014/main" id="{FEBEA0C3-1BD9-194C-B199-D14DA32D09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2045" y="4710495"/>
              <a:ext cx="4555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" name="Line 23">
              <a:extLst>
                <a:ext uri="{FF2B5EF4-FFF2-40B4-BE49-F238E27FC236}">
                  <a16:creationId xmlns:a16="http://schemas.microsoft.com/office/drawing/2014/main" id="{9ABDDEE9-42A5-604A-9E8E-07A0199C8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2139" y="4715733"/>
              <a:ext cx="30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CB08CB7A-91F7-204A-A634-329E8A207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289" y="4495705"/>
              <a:ext cx="448977" cy="4313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Text Box 50">
              <a:extLst>
                <a:ext uri="{FF2B5EF4-FFF2-40B4-BE49-F238E27FC236}">
                  <a16:creationId xmlns:a16="http://schemas.microsoft.com/office/drawing/2014/main" id="{7A1E6801-27EA-8C4B-855C-5CA5C1916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4" y="4741293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x</a:t>
              </a:r>
            </a:p>
          </p:txBody>
        </p:sp>
        <p:pic>
          <p:nvPicPr>
            <p:cNvPr id="77" name="Picture 4" descr="Fichier:Horlogeengadine.png">
              <a:extLst>
                <a:ext uri="{FF2B5EF4-FFF2-40B4-BE49-F238E27FC236}">
                  <a16:creationId xmlns:a16="http://schemas.microsoft.com/office/drawing/2014/main" id="{882EDDC2-0277-A740-90FE-6666A5D93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019" y="5020934"/>
              <a:ext cx="439086" cy="1136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48CD5F92-A1E7-1840-A856-4588A52DFC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899530" y="3808001"/>
              <a:ext cx="0" cy="698400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E7B11BB0-1AA1-E348-8049-A4EA8C9E84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6814" y="3808001"/>
              <a:ext cx="0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D9A594F6-F9F5-1345-8235-F5D0392FD8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6399" y="3800005"/>
              <a:ext cx="2862000" cy="0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7ADF2046-CFAD-C043-BC1C-C7FE62A677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56883" y="3787405"/>
              <a:ext cx="0" cy="905287"/>
            </a:xfrm>
            <a:prstGeom prst="line">
              <a:avLst/>
            </a:prstGeom>
            <a:noFill/>
            <a:ln w="25400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5" name="Text Box 50">
              <a:extLst>
                <a:ext uri="{FF2B5EF4-FFF2-40B4-BE49-F238E27FC236}">
                  <a16:creationId xmlns:a16="http://schemas.microsoft.com/office/drawing/2014/main" id="{305FF400-3D00-B846-8B87-92DB1D99B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2269" y="5436992"/>
              <a:ext cx="38504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accent4"/>
                  </a:solidFill>
                </a:rPr>
                <a:t>g</a:t>
              </a:r>
            </a:p>
          </p:txBody>
        </p:sp>
        <p:sp>
          <p:nvSpPr>
            <p:cNvPr id="126" name="Line 25">
              <a:extLst>
                <a:ext uri="{FF2B5EF4-FFF2-40B4-BE49-F238E27FC236}">
                  <a16:creationId xmlns:a16="http://schemas.microsoft.com/office/drawing/2014/main" id="{82619FD8-BD5D-A74A-8486-F82809AA4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1865" y="5033726"/>
              <a:ext cx="445355" cy="0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Text Box 50">
              <a:extLst>
                <a:ext uri="{FF2B5EF4-FFF2-40B4-BE49-F238E27FC236}">
                  <a16:creationId xmlns:a16="http://schemas.microsoft.com/office/drawing/2014/main" id="{53174C62-BCE1-CD4D-9F58-CDA03F0E5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4309" y="4405522"/>
              <a:ext cx="3493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800" dirty="0"/>
                <a:t>= current</a:t>
              </a:r>
              <a:r>
                <a:rPr lang="fr-FR" sz="1400" dirty="0"/>
                <a:t> </a:t>
              </a:r>
              <a:r>
                <a:rPr lang="fr-FR" sz="2800" dirty="0"/>
                <a:t>(</a:t>
              </a:r>
              <a:r>
                <a:rPr lang="fr-FR" sz="2800" dirty="0">
                  <a:solidFill>
                    <a:schemeClr val="tx2"/>
                  </a:solidFill>
                </a:rPr>
                <a:t>x </a:t>
              </a:r>
              <a:r>
                <a:rPr lang="fr-FR" sz="2800" dirty="0"/>
                <a:t>when</a:t>
              </a:r>
              <a:r>
                <a:rPr lang="fr-FR" sz="2800" dirty="0">
                  <a:solidFill>
                    <a:schemeClr val="tx2"/>
                  </a:solidFill>
                </a:rPr>
                <a:t> </a:t>
              </a:r>
              <a:r>
                <a:rPr lang="fr-FR" sz="2800" dirty="0">
                  <a:solidFill>
                    <a:schemeClr val="accent4"/>
                  </a:solidFill>
                </a:rPr>
                <a:t>g</a:t>
              </a:r>
              <a:r>
                <a:rPr lang="fr-FR" sz="2800" dirty="0"/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6B104D-9555-FE49-AE6C-05665357DF92}"/>
                </a:ext>
              </a:extLst>
            </p:cNvPr>
            <p:cNvSpPr/>
            <p:nvPr/>
          </p:nvSpPr>
          <p:spPr bwMode="auto">
            <a:xfrm>
              <a:off x="2379979" y="4212374"/>
              <a:ext cx="463829" cy="1052139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Line 23">
              <a:extLst>
                <a:ext uri="{FF2B5EF4-FFF2-40B4-BE49-F238E27FC236}">
                  <a16:creationId xmlns:a16="http://schemas.microsoft.com/office/drawing/2014/main" id="{755A08EB-A0E3-C846-9A22-D6CFB0C7B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5434" y="4715315"/>
              <a:ext cx="842787" cy="10434"/>
            </a:xfrm>
            <a:prstGeom prst="line">
              <a:avLst/>
            </a:prstGeom>
            <a:noFill/>
            <a:ln w="25400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6" name="Line 23">
              <a:extLst>
                <a:ext uri="{FF2B5EF4-FFF2-40B4-BE49-F238E27FC236}">
                  <a16:creationId xmlns:a16="http://schemas.microsoft.com/office/drawing/2014/main" id="{44D479C2-EB6C-A042-B53C-BBC1C3210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1802" y="4725144"/>
              <a:ext cx="30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" name="Line 23">
              <a:extLst>
                <a:ext uri="{FF2B5EF4-FFF2-40B4-BE49-F238E27FC236}">
                  <a16:creationId xmlns:a16="http://schemas.microsoft.com/office/drawing/2014/main" id="{696AFCC7-97DD-0345-8154-4407D2AD8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7837" y="4495705"/>
              <a:ext cx="30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45D346E-C417-EB4B-B6BD-8E511D3E4FC2}"/>
                </a:ext>
              </a:extLst>
            </p:cNvPr>
            <p:cNvCxnSpPr>
              <a:cxnSpLocks/>
              <a:stCxn id="6" idx="2"/>
            </p:cNvCxnSpPr>
            <p:nvPr/>
          </p:nvCxnSpPr>
          <p:spPr bwMode="auto">
            <a:xfrm flipH="1">
              <a:off x="2604790" y="5264513"/>
              <a:ext cx="7104" cy="25271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15B81E1-6866-3849-B240-541764781F08}"/>
                </a:ext>
              </a:extLst>
            </p:cNvPr>
            <p:cNvSpPr txBox="1"/>
            <p:nvPr/>
          </p:nvSpPr>
          <p:spPr>
            <a:xfrm>
              <a:off x="2392389" y="4772116"/>
              <a:ext cx="38504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9FBADD2E-9DC9-6444-AB7B-B9BB012B90FF}"/>
                </a:ext>
              </a:extLst>
            </p:cNvPr>
            <p:cNvSpPr txBox="1"/>
            <p:nvPr/>
          </p:nvSpPr>
          <p:spPr>
            <a:xfrm>
              <a:off x="2415764" y="4187275"/>
              <a:ext cx="38504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180" name="Line 23">
              <a:extLst>
                <a:ext uri="{FF2B5EF4-FFF2-40B4-BE49-F238E27FC236}">
                  <a16:creationId xmlns:a16="http://schemas.microsoft.com/office/drawing/2014/main" id="{3F560BCA-355F-1A4D-BDF1-F18088607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3399" y="5033726"/>
              <a:ext cx="300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957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89A017-3579-704E-92D1-62BFBD22B8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3D5BA1-04FD-DE4C-B2B2-131A3CB366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B3752-2977-6E48-AA75-59D4D965C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88BDE1F3-7BB5-1849-A3C4-3189CB2B6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Attacher les calculs de donn</a:t>
            </a:r>
            <a:r>
              <a:rPr lang="en-US"/>
              <a:t>ées aux fils</a:t>
            </a:r>
            <a:endParaRPr lang="fr-FR"/>
          </a:p>
        </p:txBody>
      </p:sp>
      <p:pic>
        <p:nvPicPr>
          <p:cNvPr id="5" name="Picture 5" descr="D:\Slides Reference\2008\Catania0408\ValueCirc.png">
            <a:extLst>
              <a:ext uri="{FF2B5EF4-FFF2-40B4-BE49-F238E27FC236}">
                <a16:creationId xmlns:a16="http://schemas.microsoft.com/office/drawing/2014/main" id="{BE362172-E17B-0F48-9EB1-FCCE7E41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35" y="2132856"/>
            <a:ext cx="68961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5196192-DDFA-6547-9EC6-4D2776DA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" y="958054"/>
            <a:ext cx="329949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/>
              <a:t>input </a:t>
            </a:r>
            <a:r>
              <a:rPr lang="en-US" altLang="fr-FR" sz="2000">
                <a:solidFill>
                  <a:schemeClr val="tx2"/>
                </a:solidFill>
              </a:rPr>
              <a:t>I</a:t>
            </a:r>
            <a:r>
              <a:rPr lang="en-US" altLang="fr-FR" sz="2000"/>
              <a:t> : integer;</a:t>
            </a:r>
          </a:p>
          <a:p>
            <a:r>
              <a:rPr lang="en-US" altLang="fr-FR" sz="2000"/>
              <a:t>signal </a:t>
            </a:r>
            <a:r>
              <a:rPr lang="en-US" altLang="fr-FR" sz="2000">
                <a:solidFill>
                  <a:schemeClr val="tx2"/>
                </a:solidFill>
              </a:rPr>
              <a:t>X</a:t>
            </a:r>
            <a:r>
              <a:rPr lang="en-US" altLang="fr-FR" sz="2000"/>
              <a:t>,</a:t>
            </a:r>
            <a:r>
              <a:rPr lang="en-US" altLang="fr-FR" sz="2000">
                <a:solidFill>
                  <a:schemeClr val="tx2"/>
                </a:solidFill>
              </a:rPr>
              <a:t> Y</a:t>
            </a:r>
            <a:r>
              <a:rPr lang="en-US" altLang="fr-FR" sz="2000"/>
              <a:t> : integer in</a:t>
            </a:r>
          </a:p>
          <a:p>
            <a:r>
              <a:rPr lang="en-US" altLang="fr-FR" sz="2000"/>
              <a:t>   sustain ?</a:t>
            </a:r>
            <a:r>
              <a:rPr lang="en-US" altLang="fr-FR" sz="2000">
                <a:solidFill>
                  <a:schemeClr val="tx2"/>
                </a:solidFill>
              </a:rPr>
              <a:t>X </a:t>
            </a:r>
            <a:r>
              <a:rPr lang="en-US" altLang="fr-FR" sz="2000"/>
              <a:t>&lt;=</a:t>
            </a:r>
            <a:r>
              <a:rPr lang="en-US" altLang="fr-FR" sz="2000">
                <a:solidFill>
                  <a:schemeClr val="tx2"/>
                </a:solidFill>
              </a:rPr>
              <a:t> </a:t>
            </a:r>
            <a:r>
              <a:rPr lang="en-US" altLang="fr-FR" sz="2000"/>
              <a:t>?</a:t>
            </a:r>
            <a:r>
              <a:rPr lang="en-US" altLang="fr-FR" sz="2000">
                <a:solidFill>
                  <a:schemeClr val="tx2"/>
                </a:solidFill>
              </a:rPr>
              <a:t>I</a:t>
            </a:r>
            <a:r>
              <a:rPr lang="en-US" altLang="fr-FR" sz="2000"/>
              <a:t>+1</a:t>
            </a:r>
          </a:p>
          <a:p>
            <a:r>
              <a:rPr lang="en-US" altLang="fr-FR" sz="2000"/>
              <a:t>||</a:t>
            </a:r>
          </a:p>
          <a:p>
            <a:r>
              <a:rPr lang="en-US" altLang="fr-FR" sz="2000"/>
              <a:t>   loop</a:t>
            </a:r>
          </a:p>
          <a:p>
            <a:r>
              <a:rPr lang="en-US" altLang="fr-FR" sz="2000"/>
              <a:t>       pause;</a:t>
            </a:r>
          </a:p>
          <a:p>
            <a:r>
              <a:rPr lang="en-US" altLang="fr-FR" sz="2000"/>
              <a:t>       pause;</a:t>
            </a:r>
          </a:p>
          <a:p>
            <a:r>
              <a:rPr lang="en-US" altLang="fr-FR" sz="2000"/>
              <a:t>       emit ?</a:t>
            </a:r>
            <a:r>
              <a:rPr lang="en-US" altLang="fr-FR" sz="2000">
                <a:solidFill>
                  <a:schemeClr val="tx2"/>
                </a:solidFill>
              </a:rPr>
              <a:t>Y</a:t>
            </a:r>
            <a:r>
              <a:rPr lang="en-US" altLang="fr-FR" sz="2000"/>
              <a:t> &lt;= ?</a:t>
            </a:r>
            <a:r>
              <a:rPr lang="en-US" altLang="fr-FR" sz="2000">
                <a:solidFill>
                  <a:schemeClr val="tx2"/>
                </a:solidFill>
              </a:rPr>
              <a:t>X</a:t>
            </a:r>
            <a:r>
              <a:rPr lang="en-US" altLang="fr-FR" sz="2000"/>
              <a:t>+pre(?</a:t>
            </a:r>
            <a:r>
              <a:rPr lang="en-US" altLang="fr-FR" sz="2000">
                <a:solidFill>
                  <a:schemeClr val="tx2"/>
                </a:solidFill>
              </a:rPr>
              <a:t>X</a:t>
            </a:r>
            <a:r>
              <a:rPr lang="en-US" altLang="fr-FR" sz="2000"/>
              <a:t>)</a:t>
            </a:r>
          </a:p>
          <a:p>
            <a:r>
              <a:rPr lang="en-US" altLang="fr-FR" sz="2000"/>
              <a:t>   end loop</a:t>
            </a:r>
          </a:p>
          <a:p>
            <a:r>
              <a:rPr lang="en-US" altLang="fr-FR" sz="2000"/>
              <a:t>end signal</a:t>
            </a:r>
          </a:p>
          <a:p>
            <a:r>
              <a:rPr lang="en-US" altLang="fr-FR" sz="2000"/>
              <a:t>       </a:t>
            </a:r>
            <a:endParaRPr lang="fr-FR" altLang="fr-FR" sz="2000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67AB6158-7670-DE4E-AE89-DD7EBCC54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16" y="2514601"/>
            <a:ext cx="762002" cy="609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39957AC-FD69-D742-A5F3-142823470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805" y="3521076"/>
            <a:ext cx="1166815" cy="6699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90AAF91-D18F-0148-8670-05DD9150C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3" y="2319193"/>
            <a:ext cx="1795467" cy="708025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fr-FR" sz="2000">
                <a:solidFill>
                  <a:schemeClr val="accent2"/>
                </a:solidFill>
              </a:rPr>
              <a:t>dépendances </a:t>
            </a:r>
          </a:p>
          <a:p>
            <a:pPr algn="ctr"/>
            <a:r>
              <a:rPr lang="en-US" altLang="fr-FR" sz="2000">
                <a:solidFill>
                  <a:schemeClr val="accent2"/>
                </a:solidFill>
              </a:rPr>
              <a:t>de données</a:t>
            </a:r>
            <a:endParaRPr lang="fr-FR" altLang="fr-FR" sz="2000">
              <a:solidFill>
                <a:schemeClr val="accent2"/>
              </a:solidFill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E9753D90-282D-8748-9741-78ABCE1A7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551327"/>
            <a:ext cx="7620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B5630FB-B364-5F40-B5E2-40958AB4D100}"/>
              </a:ext>
            </a:extLst>
          </p:cNvPr>
          <p:cNvCxnSpPr/>
          <p:nvPr/>
        </p:nvCxnSpPr>
        <p:spPr bwMode="auto">
          <a:xfrm>
            <a:off x="7576003" y="3645182"/>
            <a:ext cx="864096" cy="45235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8B8C989-0CBC-D445-A95B-F54C22330472}"/>
              </a:ext>
            </a:extLst>
          </p:cNvPr>
          <p:cNvCxnSpPr>
            <a:cxnSpLocks/>
          </p:cNvCxnSpPr>
          <p:nvPr/>
        </p:nvCxnSpPr>
        <p:spPr bwMode="auto">
          <a:xfrm>
            <a:off x="7696219" y="3521469"/>
            <a:ext cx="623664" cy="681023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FEE1576F-B802-9E4E-B8C6-C887E0ADF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0521" y="2514601"/>
            <a:ext cx="604079" cy="102523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CA19766-47A5-8049-9EA1-C4C587CDE52F}"/>
              </a:ext>
            </a:extLst>
          </p:cNvPr>
          <p:cNvSpPr txBox="1"/>
          <p:nvPr/>
        </p:nvSpPr>
        <p:spPr>
          <a:xfrm>
            <a:off x="3307491" y="919252"/>
            <a:ext cx="5234125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Effets de bords calculés si et quand 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leur </a:t>
            </a:r>
            <a:r>
              <a:rPr lang="en-US" sz="2400" kern="0" dirty="0"/>
              <a:t>fil passe à 1 (vision constructive)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611513-5371-1445-B607-F261DC9216A0}"/>
              </a:ext>
            </a:extLst>
          </p:cNvPr>
          <p:cNvSpPr txBox="1"/>
          <p:nvPr/>
        </p:nvSpPr>
        <p:spPr>
          <a:xfrm>
            <a:off x="557119" y="5539899"/>
            <a:ext cx="8029762" cy="85753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32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Permet de soumettre les cycles mixtes circuits + donn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ées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à l’analyse de causalité par BDDs (</a:t>
            </a:r>
            <a:r>
              <a:rPr lang="en-US" sz="2400" kern="0" dirty="0">
                <a:solidFill>
                  <a:schemeClr val="tx2"/>
                </a:solidFill>
              </a:rPr>
              <a:t>sccausal</a:t>
            </a:r>
            <a:r>
              <a:rPr lang="en-US" sz="2400" kern="0" dirty="0"/>
              <a:t>) …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61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8" grpId="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89A017-3579-704E-92D1-62BFBD22B8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13D5BA1-04FD-DE4C-B2B2-131A3CB366B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BB3752-2977-6E48-AA75-59D4D965CD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88BDE1F3-7BB5-1849-A3C4-3189CB2B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2" y="35249"/>
            <a:ext cx="9039795" cy="630942"/>
          </a:xfrm>
        </p:spPr>
        <p:txBody>
          <a:bodyPr/>
          <a:lstStyle/>
          <a:p>
            <a:r>
              <a:rPr lang="en-US"/>
              <a:t>… par codage constructif des dépendances</a:t>
            </a:r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CA86F32-E2AE-C444-B175-3CD32663B38A}"/>
              </a:ext>
            </a:extLst>
          </p:cNvPr>
          <p:cNvCxnSpPr/>
          <p:nvPr/>
        </p:nvCxnSpPr>
        <p:spPr bwMode="auto">
          <a:xfrm>
            <a:off x="517748" y="1300222"/>
            <a:ext cx="2448272" cy="0"/>
          </a:xfrm>
          <a:prstGeom prst="line">
            <a:avLst/>
          </a:prstGeom>
          <a:noFill/>
          <a:ln w="28575" cap="flat" cmpd="sng" algn="ctr">
            <a:solidFill>
              <a:srgbClr val="DD080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84B160E-8CD8-2A47-901D-B44DF94E58FE}"/>
              </a:ext>
            </a:extLst>
          </p:cNvPr>
          <p:cNvSpPr txBox="1"/>
          <p:nvPr/>
        </p:nvSpPr>
        <p:spPr>
          <a:xfrm>
            <a:off x="510613" y="915428"/>
            <a:ext cx="1351652" cy="40011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?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&lt;= </a:t>
            </a:r>
            <a:r>
              <a:rPr kumimoji="0" lang="fr-FR" sz="20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exp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192ED88-33FD-3540-AA40-12625E7A7F46}"/>
              </a:ext>
            </a:extLst>
          </p:cNvPr>
          <p:cNvCxnSpPr/>
          <p:nvPr/>
        </p:nvCxnSpPr>
        <p:spPr bwMode="auto">
          <a:xfrm>
            <a:off x="1741884" y="1444238"/>
            <a:ext cx="651190" cy="1112058"/>
          </a:xfrm>
          <a:prstGeom prst="straightConnector1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10BC8C5-8DC4-7040-B169-020502434399}"/>
              </a:ext>
            </a:extLst>
          </p:cNvPr>
          <p:cNvGrpSpPr/>
          <p:nvPr/>
        </p:nvGrpSpPr>
        <p:grpSpPr>
          <a:xfrm>
            <a:off x="2137549" y="2428707"/>
            <a:ext cx="1872208" cy="400110"/>
            <a:chOff x="1979712" y="2789133"/>
            <a:chExt cx="1872208" cy="400110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D4EC2CD-B43C-7B49-BDF1-F9276916A6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3189243"/>
              <a:ext cx="1872208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61B82-0B00-9548-A6E2-6B91C5778541}"/>
                </a:ext>
              </a:extLst>
            </p:cNvPr>
            <p:cNvSpPr/>
            <p:nvPr/>
          </p:nvSpPr>
          <p:spPr>
            <a:xfrm>
              <a:off x="2270862" y="2789133"/>
              <a:ext cx="1544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2000" kern="0" dirty="0"/>
                <a:t>?</a:t>
              </a:r>
              <a:r>
                <a:rPr lang="fr-FR" sz="2000" kern="0" dirty="0">
                  <a:solidFill>
                    <a:schemeClr val="tx2"/>
                  </a:solidFill>
                </a:rPr>
                <a:t>Y</a:t>
              </a:r>
              <a:r>
                <a:rPr lang="fr-FR" sz="2000" kern="0" dirty="0"/>
                <a:t> &lt;= ?</a:t>
              </a:r>
              <a:r>
                <a:rPr lang="fr-FR" sz="2000" kern="0" dirty="0">
                  <a:solidFill>
                    <a:schemeClr val="tx2"/>
                  </a:solidFill>
                </a:rPr>
                <a:t>X</a:t>
              </a:r>
              <a:r>
                <a:rPr lang="fr-FR" sz="2000" kern="0" dirty="0"/>
                <a:t>+1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9743B529-6D70-9544-AE63-3FA02FB51864}"/>
              </a:ext>
            </a:extLst>
          </p:cNvPr>
          <p:cNvSpPr txBox="1"/>
          <p:nvPr/>
        </p:nvSpPr>
        <p:spPr>
          <a:xfrm>
            <a:off x="855260" y="3356992"/>
            <a:ext cx="1917513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d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épendance</a:t>
            </a:r>
          </a:p>
          <a:p>
            <a:pPr algn="l" fontAlgn="base">
              <a:spcAft>
                <a:spcPct val="0"/>
              </a:spcAft>
            </a:pPr>
            <a:r>
              <a:rPr lang="en-US" sz="2400" kern="0" dirty="0">
                <a:solidFill>
                  <a:schemeClr val="accent2"/>
                </a:solidFill>
              </a:rPr>
              <a:t>additionnelle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6EE72BD-C6B9-8E49-AB1F-9B128CF9DF0D}"/>
              </a:ext>
            </a:extLst>
          </p:cNvPr>
          <p:cNvSpPr txBox="1"/>
          <p:nvPr/>
        </p:nvSpPr>
        <p:spPr>
          <a:xfrm>
            <a:off x="575553" y="4650361"/>
            <a:ext cx="7992894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1.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rPr>
              <a:t>y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=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400" kern="0" dirty="0"/>
              <a:t>0 : le 0 traverse librement la porte «</a:t>
            </a:r>
            <a:r>
              <a:rPr lang="en-US" sz="1200" kern="0" dirty="0"/>
              <a:t> </a:t>
            </a:r>
            <a:r>
              <a:rPr lang="en-US" sz="2400" kern="0" dirty="0"/>
              <a:t>et</a:t>
            </a:r>
            <a:r>
              <a:rPr lang="en-US" sz="1200" kern="0" dirty="0"/>
              <a:t> </a:t>
            </a:r>
            <a:r>
              <a:rPr lang="en-US" sz="2400" kern="0" dirty="0"/>
              <a:t>»</a:t>
            </a:r>
          </a:p>
          <a:p>
            <a:pPr algn="l" fontAlgn="base">
              <a:spcAft>
                <a:spcPct val="0"/>
              </a:spcAft>
            </a:pPr>
            <a:r>
              <a:rPr lang="en-US" sz="2400" kern="0" dirty="0"/>
              <a:t>2. </a:t>
            </a:r>
            <a:r>
              <a:rPr lang="en-US" sz="2400" kern="0" dirty="0">
                <a:solidFill>
                  <a:srgbClr val="DD0806"/>
                </a:solidFill>
              </a:rPr>
              <a:t>y</a:t>
            </a:r>
            <a:r>
              <a:rPr lang="en-US" sz="1400" kern="0" dirty="0"/>
              <a:t> </a:t>
            </a:r>
            <a:r>
              <a:rPr lang="en-US" sz="2400" kern="0" dirty="0"/>
              <a:t>=</a:t>
            </a:r>
            <a:r>
              <a:rPr lang="en-US" sz="1400" kern="0" dirty="0"/>
              <a:t> </a:t>
            </a:r>
            <a:r>
              <a:rPr lang="en-US" sz="2400" kern="0" dirty="0"/>
              <a:t>1, il faut attendre que </a:t>
            </a:r>
            <a:r>
              <a:rPr lang="en-US" sz="2400" kern="0" dirty="0">
                <a:solidFill>
                  <a:srgbClr val="DD0806"/>
                </a:solidFill>
              </a:rPr>
              <a:t>x</a:t>
            </a:r>
            <a:r>
              <a:rPr lang="en-US" sz="2400" kern="0" dirty="0"/>
              <a:t> vaille 0 ou 1, </a:t>
            </a:r>
          </a:p>
          <a:p>
            <a:pPr algn="l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Attente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constructive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 logique,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physique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en électronique</a:t>
            </a:r>
          </a:p>
          <a:p>
            <a:pPr algn="l" fontAlgn="base">
              <a:spcAft>
                <a:spcPct val="0"/>
              </a:spcAft>
            </a:pPr>
            <a:r>
              <a:rPr lang="en-US" sz="2400" kern="0" dirty="0">
                <a:solidFill>
                  <a:srgbClr val="DD0806"/>
                </a:solidFill>
              </a:rPr>
              <a:t>Attention :</a:t>
            </a:r>
            <a:r>
              <a:rPr lang="en-US" sz="2400" kern="0" dirty="0"/>
              <a:t> détruit par toute optimisation classique !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F601ACE-410B-1A4E-BC8D-2E2B5ED8D9DB}"/>
              </a:ext>
            </a:extLst>
          </p:cNvPr>
          <p:cNvSpPr txBox="1"/>
          <p:nvPr/>
        </p:nvSpPr>
        <p:spPr>
          <a:xfrm>
            <a:off x="179512" y="997135"/>
            <a:ext cx="36420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rgbClr val="DD0806"/>
                </a:solidFill>
              </a:rPr>
              <a:t>x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rgbClr val="DD0806"/>
              </a:solidFill>
              <a:effectLst/>
              <a:uLnTx/>
              <a:uFillTx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938F415-4EC2-F84F-8587-8991F3367AA2}"/>
              </a:ext>
            </a:extLst>
          </p:cNvPr>
          <p:cNvSpPr txBox="1"/>
          <p:nvPr/>
        </p:nvSpPr>
        <p:spPr>
          <a:xfrm>
            <a:off x="1772594" y="2556296"/>
            <a:ext cx="36420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rgbClr val="DD0806"/>
                </a:solidFill>
              </a:rPr>
              <a:t>y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rgbClr val="DD0806"/>
              </a:solidFill>
              <a:effectLst/>
              <a:uLnTx/>
              <a:uFillTx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75E08D3-CFB8-A94E-A84A-5E3208A38B2E}"/>
              </a:ext>
            </a:extLst>
          </p:cNvPr>
          <p:cNvGrpSpPr/>
          <p:nvPr/>
        </p:nvGrpSpPr>
        <p:grpSpPr>
          <a:xfrm>
            <a:off x="3484548" y="893201"/>
            <a:ext cx="5565769" cy="3302029"/>
            <a:chOff x="3484548" y="893201"/>
            <a:chExt cx="5565769" cy="3302029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F8F16439-EEB9-5F41-922F-3C5E5BBBC5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5885" y="1298378"/>
              <a:ext cx="4260469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1EA8A10A-67A0-544C-9F5C-FAED431341C3}"/>
                </a:ext>
              </a:extLst>
            </p:cNvPr>
            <p:cNvSpPr txBox="1"/>
            <p:nvPr/>
          </p:nvSpPr>
          <p:spPr>
            <a:xfrm>
              <a:off x="3960901" y="893201"/>
              <a:ext cx="1351652" cy="40011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?</a:t>
              </a: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X</a:t>
              </a:r>
              <a:r>
                <a:rPr kumimoji="0" lang="fr-FR" sz="20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 &lt;= </a:t>
              </a:r>
              <a:r>
                <a:rPr kumimoji="0" lang="fr-FR" sz="2000" b="0" i="1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</a:rPr>
                <a:t>exp</a:t>
              </a: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636AEEC-FCB9-2E40-8682-00500DDB00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6973" y="1298377"/>
              <a:ext cx="287137" cy="85930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96F6229D-C16B-704C-90B3-14E186A84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4949" y="2133083"/>
              <a:ext cx="3000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Arc 27">
              <a:extLst>
                <a:ext uri="{FF2B5EF4-FFF2-40B4-BE49-F238E27FC236}">
                  <a16:creationId xmlns:a16="http://schemas.microsoft.com/office/drawing/2014/main" id="{D5076A83-33A8-6D49-B2C0-CAAB6710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866" y="1914161"/>
              <a:ext cx="109537" cy="209550"/>
            </a:xfrm>
            <a:custGeom>
              <a:avLst/>
              <a:gdLst>
                <a:gd name="T0" fmla="*/ 0 w 21918"/>
                <a:gd name="T1" fmla="*/ 0 h 21600"/>
                <a:gd name="T2" fmla="*/ 69 w 21918"/>
                <a:gd name="T3" fmla="*/ 132 h 21600"/>
                <a:gd name="T4" fmla="*/ 1 w 21918"/>
                <a:gd name="T5" fmla="*/ 132 h 21600"/>
                <a:gd name="T6" fmla="*/ 0 60000 65536"/>
                <a:gd name="T7" fmla="*/ 0 60000 65536"/>
                <a:gd name="T8" fmla="*/ 0 60000 65536"/>
                <a:gd name="T9" fmla="*/ 0 w 21918"/>
                <a:gd name="T10" fmla="*/ 0 h 21600"/>
                <a:gd name="T11" fmla="*/ 21918 w 219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18" h="21600" fill="none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</a:path>
                <a:path w="21918" h="21600" stroke="0" extrusionOk="0">
                  <a:moveTo>
                    <a:pt x="0" y="2"/>
                  </a:moveTo>
                  <a:cubicBezTo>
                    <a:pt x="105" y="0"/>
                    <a:pt x="211" y="-1"/>
                    <a:pt x="318" y="0"/>
                  </a:cubicBezTo>
                  <a:cubicBezTo>
                    <a:pt x="12247" y="0"/>
                    <a:pt x="21918" y="9670"/>
                    <a:pt x="21918" y="21600"/>
                  </a:cubicBezTo>
                  <a:lnTo>
                    <a:pt x="318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Arc 28">
              <a:extLst>
                <a:ext uri="{FF2B5EF4-FFF2-40B4-BE49-F238E27FC236}">
                  <a16:creationId xmlns:a16="http://schemas.microsoft.com/office/drawing/2014/main" id="{0902CD3A-2993-BC46-B6BB-2A1F5FD5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53" y="1914161"/>
              <a:ext cx="757237" cy="228600"/>
            </a:xfrm>
            <a:custGeom>
              <a:avLst/>
              <a:gdLst>
                <a:gd name="T0" fmla="*/ 0 w 21645"/>
                <a:gd name="T1" fmla="*/ 0 h 21600"/>
                <a:gd name="T2" fmla="*/ 477 w 21645"/>
                <a:gd name="T3" fmla="*/ 144 h 21600"/>
                <a:gd name="T4" fmla="*/ 1 w 21645"/>
                <a:gd name="T5" fmla="*/ 144 h 21600"/>
                <a:gd name="T6" fmla="*/ 0 60000 65536"/>
                <a:gd name="T7" fmla="*/ 0 60000 65536"/>
                <a:gd name="T8" fmla="*/ 0 60000 65536"/>
                <a:gd name="T9" fmla="*/ 0 w 21645"/>
                <a:gd name="T10" fmla="*/ 0 h 21600"/>
                <a:gd name="T11" fmla="*/ 21645 w 21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5" h="216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</a:path>
                <a:path w="21645" h="216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lnTo>
                    <a:pt x="45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Arc 29">
              <a:extLst>
                <a:ext uri="{FF2B5EF4-FFF2-40B4-BE49-F238E27FC236}">
                  <a16:creationId xmlns:a16="http://schemas.microsoft.com/office/drawing/2014/main" id="{79133E0A-50E9-3E4B-8768-070AE817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553" y="2115773"/>
              <a:ext cx="717550" cy="228600"/>
            </a:xfrm>
            <a:custGeom>
              <a:avLst/>
              <a:gdLst>
                <a:gd name="T0" fmla="*/ 452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rc 30">
              <a:extLst>
                <a:ext uri="{FF2B5EF4-FFF2-40B4-BE49-F238E27FC236}">
                  <a16:creationId xmlns:a16="http://schemas.microsoft.com/office/drawing/2014/main" id="{782BF456-857F-3B47-8D59-CB475846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453" y="2115773"/>
              <a:ext cx="107950" cy="228600"/>
            </a:xfrm>
            <a:custGeom>
              <a:avLst/>
              <a:gdLst>
                <a:gd name="T0" fmla="*/ 68 w 21600"/>
                <a:gd name="T1" fmla="*/ 0 h 21600"/>
                <a:gd name="T2" fmla="*/ 0 w 21600"/>
                <a:gd name="T3" fmla="*/ 14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51">
              <a:extLst>
                <a:ext uri="{FF2B5EF4-FFF2-40B4-BE49-F238E27FC236}">
                  <a16:creationId xmlns:a16="http://schemas.microsoft.com/office/drawing/2014/main" id="{4334C242-4D5C-6A4C-A29D-BAED3A5FD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4129" y="2242773"/>
              <a:ext cx="21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Line 51">
              <a:extLst>
                <a:ext uri="{FF2B5EF4-FFF2-40B4-BE49-F238E27FC236}">
                  <a16:creationId xmlns:a16="http://schemas.microsoft.com/office/drawing/2014/main" id="{FFBFFD0B-7837-7A47-A78F-8432BEAF1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0352" y="2069025"/>
              <a:ext cx="212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C2EF402-072B-6244-AD4C-FAEA413D7097}"/>
                </a:ext>
              </a:extLst>
            </p:cNvPr>
            <p:cNvCxnSpPr>
              <a:cxnSpLocks/>
              <a:endCxn id="36" idx="0"/>
            </p:cNvCxnSpPr>
            <p:nvPr/>
          </p:nvCxnSpPr>
          <p:spPr bwMode="auto">
            <a:xfrm flipV="1">
              <a:off x="4827109" y="2069025"/>
              <a:ext cx="323243" cy="90658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0A59615-87DC-9848-A754-E5121E44428C}"/>
                </a:ext>
              </a:extLst>
            </p:cNvPr>
            <p:cNvCxnSpPr>
              <a:cxnSpLocks/>
              <a:endCxn id="34" idx="0"/>
            </p:cNvCxnSpPr>
            <p:nvPr/>
          </p:nvCxnSpPr>
          <p:spPr bwMode="auto">
            <a:xfrm>
              <a:off x="4828696" y="2159685"/>
              <a:ext cx="325433" cy="83088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2A0DF243-F7F9-914B-B699-3CBB8434A3DE}"/>
                </a:ext>
              </a:extLst>
            </p:cNvPr>
            <p:cNvGrpSpPr/>
            <p:nvPr/>
          </p:nvGrpSpPr>
          <p:grpSpPr>
            <a:xfrm>
              <a:off x="7499974" y="2428707"/>
              <a:ext cx="1550343" cy="414452"/>
              <a:chOff x="7342137" y="2757285"/>
              <a:chExt cx="1550343" cy="414452"/>
            </a:xfrm>
          </p:grpSpPr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7A8BB2A7-0F59-3F44-ADEF-005D087FC8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42137" y="3171737"/>
                <a:ext cx="1480476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DD080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1265BA1-A5E8-A54B-970B-A8EE0575FE56}"/>
                  </a:ext>
                </a:extLst>
              </p:cNvPr>
              <p:cNvSpPr/>
              <p:nvPr/>
            </p:nvSpPr>
            <p:spPr>
              <a:xfrm>
                <a:off x="7348468" y="2757285"/>
                <a:ext cx="154401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fr-FR" sz="2000" kern="0" dirty="0"/>
                  <a:t>?</a:t>
                </a:r>
                <a:r>
                  <a:rPr lang="fr-FR" sz="2000" kern="0" dirty="0">
                    <a:solidFill>
                      <a:schemeClr val="tx2"/>
                    </a:solidFill>
                  </a:rPr>
                  <a:t>Y</a:t>
                </a:r>
                <a:r>
                  <a:rPr lang="fr-FR" sz="2000" kern="0" dirty="0"/>
                  <a:t> &lt;= ?</a:t>
                </a:r>
                <a:r>
                  <a:rPr lang="fr-FR" sz="2000" kern="0" dirty="0">
                    <a:solidFill>
                      <a:schemeClr val="tx2"/>
                    </a:solidFill>
                  </a:rPr>
                  <a:t>X</a:t>
                </a:r>
                <a:r>
                  <a:rPr lang="fr-FR" sz="2000" kern="0" dirty="0"/>
                  <a:t>+1</a:t>
                </a:r>
              </a:p>
            </p:txBody>
          </p:sp>
        </p:grp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6079011D-B648-3D47-B6E8-794886A424B4}"/>
                </a:ext>
              </a:extLst>
            </p:cNvPr>
            <p:cNvSpPr txBox="1"/>
            <p:nvPr/>
          </p:nvSpPr>
          <p:spPr>
            <a:xfrm>
              <a:off x="4827109" y="3364233"/>
              <a:ext cx="3610284" cy="830997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 fontAlgn="base">
                <a:spcAft>
                  <a:spcPct val="0"/>
                </a:spcAft>
              </a:pPr>
              <a:r>
                <a:rPr kumimoji="0" lang="fr-FR" sz="2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d</a:t>
              </a:r>
              <a:r>
                <a:rPr kumimoji="0" lang="en-US" sz="2400" b="0" i="0" u="none" strike="noStrike" kern="0" cap="none" spc="0" normalizeH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</a:rPr>
                <a:t>épendance constructive</a:t>
              </a:r>
            </a:p>
            <a:p>
              <a:pPr algn="ctr" fontAlgn="base">
                <a:spcAft>
                  <a:spcPct val="0"/>
                </a:spcAft>
              </a:pPr>
              <a:r>
                <a:rPr lang="en-US" sz="2400" kern="0" dirty="0">
                  <a:solidFill>
                    <a:schemeClr val="tx2"/>
                  </a:solidFill>
                </a:rPr>
                <a:t>→ </a:t>
              </a:r>
              <a:r>
                <a:rPr lang="en-US" sz="2400" kern="0" dirty="0">
                  <a:solidFill>
                    <a:schemeClr val="tx2"/>
                  </a:solidFill>
                  <a:latin typeface="American Typewriter" panose="02090604020004020304" pitchFamily="18" charset="77"/>
                </a:rPr>
                <a:t>esterel </a:t>
              </a:r>
              <a:r>
                <a:rPr lang="fr-FR" sz="2400" dirty="0">
                  <a:solidFill>
                    <a:schemeClr val="tx2"/>
                  </a:solidFill>
                  <a:latin typeface="American Typewriter" panose="02090604020004020304" pitchFamily="18" charset="77"/>
                </a:rPr>
                <a:t>–</a:t>
              </a:r>
              <a:r>
                <a:rPr lang="en-US" sz="2400" kern="0" dirty="0">
                  <a:solidFill>
                    <a:schemeClr val="tx2"/>
                  </a:solidFill>
                  <a:latin typeface="American Typewriter" panose="02090604020004020304" pitchFamily="18" charset="77"/>
                </a:rPr>
                <a:t>causal</a:t>
              </a:r>
              <a:endPara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endParaRPr>
            </a:p>
          </p:txBody>
        </p:sp>
        <p:sp>
          <p:nvSpPr>
            <p:cNvPr id="72" name="Line 16">
              <a:extLst>
                <a:ext uri="{FF2B5EF4-FFF2-40B4-BE49-F238E27FC236}">
                  <a16:creationId xmlns:a16="http://schemas.microsoft.com/office/drawing/2014/main" id="{104E0DBC-E55F-6F4B-8AF0-1D0857D50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2021" y="3092030"/>
              <a:ext cx="5207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3" name="Line 17">
              <a:extLst>
                <a:ext uri="{FF2B5EF4-FFF2-40B4-BE49-F238E27FC236}">
                  <a16:creationId xmlns:a16="http://schemas.microsoft.com/office/drawing/2014/main" id="{365D5BD1-E30F-B94F-8BFA-2CFC09F80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42021" y="2593555"/>
              <a:ext cx="0" cy="511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4" name="Arc 18">
              <a:extLst>
                <a:ext uri="{FF2B5EF4-FFF2-40B4-BE49-F238E27FC236}">
                  <a16:creationId xmlns:a16="http://schemas.microsoft.com/office/drawing/2014/main" id="{57D99008-FC2E-EB4C-9EE5-A9858772D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321" y="2572918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5" name="Arc 20">
              <a:extLst>
                <a:ext uri="{FF2B5EF4-FFF2-40B4-BE49-F238E27FC236}">
                  <a16:creationId xmlns:a16="http://schemas.microsoft.com/office/drawing/2014/main" id="{C5E75B9C-708B-AB40-92CD-ED368285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321" y="2818980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76" name="Line 45">
              <a:extLst>
                <a:ext uri="{FF2B5EF4-FFF2-40B4-BE49-F238E27FC236}">
                  <a16:creationId xmlns:a16="http://schemas.microsoft.com/office/drawing/2014/main" id="{3DE4F9E4-1178-6B49-AE9D-3288B9CEA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7546" y="2723730"/>
              <a:ext cx="231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B163F789-B5C5-9F45-AF98-CD810B82E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321" y="2838030"/>
              <a:ext cx="279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8" name="Line 77">
              <a:extLst>
                <a:ext uri="{FF2B5EF4-FFF2-40B4-BE49-F238E27FC236}">
                  <a16:creationId xmlns:a16="http://schemas.microsoft.com/office/drawing/2014/main" id="{5370124D-7ABF-0E4C-A1B5-2A03DBEF3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6121" y="2939630"/>
              <a:ext cx="203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79" name="Line 15">
              <a:extLst>
                <a:ext uri="{FF2B5EF4-FFF2-40B4-BE49-F238E27FC236}">
                  <a16:creationId xmlns:a16="http://schemas.microsoft.com/office/drawing/2014/main" id="{96E5C4D0-B9BA-F343-875B-01B2B438B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5693" y="2579494"/>
              <a:ext cx="5370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80" name="Arc 19">
              <a:extLst>
                <a:ext uri="{FF2B5EF4-FFF2-40B4-BE49-F238E27FC236}">
                  <a16:creationId xmlns:a16="http://schemas.microsoft.com/office/drawing/2014/main" id="{15B25124-4E5A-914B-B167-D5EE915CD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321" y="2579494"/>
              <a:ext cx="242888" cy="260350"/>
            </a:xfrm>
            <a:custGeom>
              <a:avLst/>
              <a:gdLst>
                <a:gd name="T0" fmla="*/ 0 w 21742"/>
                <a:gd name="T1" fmla="*/ 0 h 21600"/>
                <a:gd name="T2" fmla="*/ 0 w 21742"/>
                <a:gd name="T3" fmla="*/ 0 h 21600"/>
                <a:gd name="T4" fmla="*/ 0 w 2174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2"/>
                <a:gd name="T10" fmla="*/ 0 h 21600"/>
                <a:gd name="T11" fmla="*/ 21742 w 217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2" h="21600" fill="none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</a:path>
                <a:path w="21742" h="21600" stroke="0" extrusionOk="0">
                  <a:moveTo>
                    <a:pt x="0" y="0"/>
                  </a:moveTo>
                  <a:cubicBezTo>
                    <a:pt x="47" y="0"/>
                    <a:pt x="94" y="-1"/>
                    <a:pt x="142" y="0"/>
                  </a:cubicBezTo>
                  <a:cubicBezTo>
                    <a:pt x="12071" y="0"/>
                    <a:pt x="21742" y="9670"/>
                    <a:pt x="21742" y="21600"/>
                  </a:cubicBezTo>
                  <a:lnTo>
                    <a:pt x="142" y="2160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sp>
          <p:nvSpPr>
            <p:cNvPr id="81" name="Arc 21">
              <a:extLst>
                <a:ext uri="{FF2B5EF4-FFF2-40B4-BE49-F238E27FC236}">
                  <a16:creationId xmlns:a16="http://schemas.microsoft.com/office/drawing/2014/main" id="{0ED9A0FD-FD19-A34C-BDB1-B5A65A9B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7321" y="2831680"/>
              <a:ext cx="241300" cy="260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fr-FR">
                <a:solidFill>
                  <a:schemeClr val="tx2"/>
                </a:solidFill>
              </a:endParaRPr>
            </a:p>
          </p:txBody>
        </p: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E21F200D-CDAA-384D-B24A-3D4010D932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24987" y="2126622"/>
              <a:ext cx="81346" cy="60840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976FCC33-594A-4747-B08E-3A2B86E0D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2403" y="2939654"/>
              <a:ext cx="1058826" cy="0"/>
            </a:xfrm>
            <a:prstGeom prst="line">
              <a:avLst/>
            </a:prstGeom>
            <a:noFill/>
            <a:ln w="28575" cap="flat" cmpd="sng" algn="ctr">
              <a:solidFill>
                <a:srgbClr val="DD080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3B4839A5-E3A8-CF49-81AF-46ABFEC893C8}"/>
                </a:ext>
              </a:extLst>
            </p:cNvPr>
            <p:cNvSpPr txBox="1"/>
            <p:nvPr/>
          </p:nvSpPr>
          <p:spPr>
            <a:xfrm>
              <a:off x="4977914" y="2632747"/>
              <a:ext cx="36420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800" kern="0" dirty="0">
                  <a:solidFill>
                    <a:srgbClr val="DD0806"/>
                  </a:solidFill>
                </a:rPr>
                <a:t>y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24">
              <a:extLst>
                <a:ext uri="{FF2B5EF4-FFF2-40B4-BE49-F238E27FC236}">
                  <a16:creationId xmlns:a16="http://schemas.microsoft.com/office/drawing/2014/main" id="{C98EF9E1-D7B3-D94E-BD51-1ECB8E02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2085" y="2007300"/>
              <a:ext cx="116335" cy="11545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CD3D3FA7-02C3-3A47-86C3-E95C258359A2}"/>
                </a:ext>
              </a:extLst>
            </p:cNvPr>
            <p:cNvSpPr txBox="1"/>
            <p:nvPr/>
          </p:nvSpPr>
          <p:spPr>
            <a:xfrm>
              <a:off x="3484548" y="997135"/>
              <a:ext cx="36420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lang="fr-FR" sz="2800" kern="0" dirty="0">
                  <a:solidFill>
                    <a:srgbClr val="DD0806"/>
                  </a:solidFill>
                </a:rPr>
                <a:t>x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DD0806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57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40" y="1268760"/>
            <a:ext cx="8795320" cy="26622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Réencodage et optimisation des circuits acycliques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Traitement des circuits cycliques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/>
              <a:t>Ajout </a:t>
            </a:r>
            <a:r>
              <a:rPr lang="en-US"/>
              <a:t>du traitement des données aux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Compilation ou interprétation logicielles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959565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A8B10F4-FAA7-CD47-B816-80409F697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80728"/>
            <a:ext cx="8458200" cy="3813352"/>
          </a:xfrm>
        </p:spPr>
        <p:txBody>
          <a:bodyPr/>
          <a:lstStyle/>
          <a:p>
            <a:r>
              <a:rPr lang="fr-FR" sz="2400" dirty="0"/>
              <a:t>Simuler la propagation constructive des valeurs dans le circuit acyclique ou cyclique en suivant les d</a:t>
            </a:r>
            <a:r>
              <a:rPr lang="en-US" sz="2400" dirty="0"/>
              <a:t>épendances (facile, une table et une file d’attente)</a:t>
            </a:r>
            <a:endParaRPr lang="fr-FR" sz="2400" dirty="0"/>
          </a:p>
          <a:p>
            <a:r>
              <a:rPr lang="fr-FR" sz="2400" dirty="0"/>
              <a:t>Calculer les effets de bord au passage pour les fils valant </a:t>
            </a:r>
            <a:r>
              <a:rPr lang="en-US" sz="2400" dirty="0"/>
              <a:t>1</a:t>
            </a:r>
            <a:endParaRPr lang="fr-FR" sz="2400" dirty="0"/>
          </a:p>
          <a:p>
            <a:r>
              <a:rPr lang="fr-FR" sz="2400"/>
              <a:t>Si le calcul </a:t>
            </a:r>
            <a:r>
              <a:rPr lang="en-US" sz="2400"/>
              <a:t>évalue tous les fils, </a:t>
            </a:r>
            <a:r>
              <a:rPr lang="en-US" sz="2400">
                <a:solidFill>
                  <a:schemeClr val="accent3"/>
                </a:solidFill>
              </a:rPr>
              <a:t>programme constructif</a:t>
            </a:r>
            <a:r>
              <a:rPr lang="en-US" sz="2400"/>
              <a:t> pour les entrées données </a:t>
            </a:r>
          </a:p>
          <a:p>
            <a:r>
              <a:rPr lang="en-US" sz="2400"/>
              <a:t>Sinon, </a:t>
            </a:r>
            <a:r>
              <a:rPr lang="en-US" sz="2400">
                <a:solidFill>
                  <a:schemeClr val="accent1"/>
                </a:solidFill>
              </a:rPr>
              <a:t>programme non constructif</a:t>
            </a:r>
            <a:r>
              <a:rPr lang="en-US" sz="2400"/>
              <a:t>, expliquer pourquoi (recherche de cycles minimaux dans le graphe restant, pas simple…)</a:t>
            </a:r>
            <a:endParaRPr lang="fr-FR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97151F-0A04-DD4A-B35A-907E3321F7B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45D788-9468-C747-895B-76D07CC5C4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3733D3-9534-BE4B-A33D-2145A018B0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48DD455-3142-DE48-8360-32DD0621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Interpr</a:t>
            </a:r>
            <a:r>
              <a:rPr lang="en-US"/>
              <a:t>étation constructive directe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163EA1-788D-2C41-AEF8-2824812111CC}"/>
              </a:ext>
            </a:extLst>
          </p:cNvPr>
          <p:cNvSpPr txBox="1"/>
          <p:nvPr/>
        </p:nvSpPr>
        <p:spPr>
          <a:xfrm>
            <a:off x="380788" y="4985721"/>
            <a:ext cx="8382423" cy="139444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88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Compilateurs e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sterel v5/v7 :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esterel –I foo.strl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Temps </a:t>
            </a:r>
            <a:r>
              <a:rPr lang="fr-FR" sz="2800" kern="0" dirty="0">
                <a:solidFill>
                  <a:schemeClr val="tx2"/>
                </a:solidFill>
              </a:rPr>
              <a:t>lin</a:t>
            </a:r>
            <a:r>
              <a:rPr lang="en-US" sz="2800" kern="0" dirty="0">
                <a:solidFill>
                  <a:schemeClr val="tx2"/>
                </a:solidFill>
              </a:rPr>
              <a:t>éaire</a:t>
            </a:r>
            <a:r>
              <a:rPr lang="en-US" sz="2800" kern="0" dirty="0"/>
              <a:t> en la taille du programme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Impl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émente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exactement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la sémantique constructive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73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10603A-11F2-CF47-B36C-544E31387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33091"/>
            <a:ext cx="9011344" cy="3114699"/>
          </a:xfrm>
        </p:spPr>
        <p:txBody>
          <a:bodyPr/>
          <a:lstStyle/>
          <a:p>
            <a:r>
              <a:rPr lang="fr-FR"/>
              <a:t>Si aucun cycle dans le graphe portes + d</a:t>
            </a:r>
            <a:r>
              <a:rPr lang="en-US"/>
              <a:t>épendances, </a:t>
            </a:r>
            <a:r>
              <a:rPr lang="en-US">
                <a:solidFill>
                  <a:schemeClr val="tx2"/>
                </a:solidFill>
              </a:rPr>
              <a:t>trier topologiquement</a:t>
            </a:r>
            <a:r>
              <a:rPr lang="en-US"/>
              <a:t> les portes et exécuter les équations dans l’ordre avec leurs effets de bord</a:t>
            </a:r>
          </a:p>
          <a:p>
            <a:pPr>
              <a:spcBef>
                <a:spcPts val="1200"/>
              </a:spcBef>
            </a:pPr>
            <a:r>
              <a:rPr lang="en-US"/>
              <a:t>Avant ou après optimisation booléenne du circuit</a:t>
            </a:r>
          </a:p>
          <a:p>
            <a:pPr>
              <a:spcBef>
                <a:spcPts val="1200"/>
              </a:spcBef>
            </a:pPr>
            <a:r>
              <a:rPr lang="en-US"/>
              <a:t>Utilisable pour les programmes cycliques après l’analyse BDD de l’option </a:t>
            </a:r>
            <a:r>
              <a:rPr lang="fr-FR" dirty="0">
                <a:solidFill>
                  <a:schemeClr val="tx2"/>
                </a:solidFill>
                <a:latin typeface="American Typewriter" panose="02090604020004020304" pitchFamily="18" charset="77"/>
              </a:rPr>
              <a:t>–</a:t>
            </a:r>
            <a:r>
              <a:rPr lang="en-US">
                <a:solidFill>
                  <a:schemeClr val="tx2"/>
                </a:solidFill>
                <a:latin typeface="American Typewriter" panose="02090604020004020304" pitchFamily="18" charset="77"/>
              </a:rPr>
              <a:t>causal</a:t>
            </a:r>
            <a:endParaRPr lang="fr-FR">
              <a:solidFill>
                <a:schemeClr val="tx2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92F453-E2C8-5E48-8D33-C95C40092C1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7E645C-AAD7-EC4A-BF81-CD43781D2A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70D41-7C40-E941-B317-1992BD012F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B801A54-323A-9142-9CF3-114C527C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Compilation lin</a:t>
            </a:r>
            <a:r>
              <a:rPr lang="en-US"/>
              <a:t>éaire </a:t>
            </a:r>
            <a:r>
              <a:rPr lang="fr-FR"/>
              <a:t>dans le cas acyclique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B5709B5-608A-9046-B582-12B516D8EFAE}"/>
              </a:ext>
            </a:extLst>
          </p:cNvPr>
          <p:cNvSpPr txBox="1"/>
          <p:nvPr/>
        </p:nvSpPr>
        <p:spPr>
          <a:xfrm>
            <a:off x="1951550" y="4581128"/>
            <a:ext cx="5170005" cy="139444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88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800" kern="0" dirty="0"/>
              <a:t>C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ompilateurs esterel v5/v7 :</a:t>
            </a:r>
          </a:p>
          <a:p>
            <a:pPr algn="ctr" fontAlgn="base">
              <a:spcAft>
                <a:spcPct val="0"/>
              </a:spcAft>
            </a:pPr>
            <a:r>
              <a:rPr lang="fr-FR" sz="2800" kern="0" dirty="0"/>
              <a:t>option par d</a:t>
            </a:r>
            <a:r>
              <a:rPr lang="en-US" sz="2800" kern="0" dirty="0"/>
              <a:t>éfaut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esterel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[</a:t>
            </a:r>
            <a:r>
              <a:rPr lang="fr-FR" sz="28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–causal</a:t>
            </a:r>
            <a:r>
              <a:rPr lang="fr-FR" sz="2800" kern="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]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[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–O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]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 foo.strl</a:t>
            </a:r>
          </a:p>
        </p:txBody>
      </p:sp>
    </p:spTree>
    <p:extLst>
      <p:ext uri="{BB962C8B-B14F-4D97-AF65-F5344CB8AC3E}">
        <p14:creationId xmlns:p14="http://schemas.microsoft.com/office/powerpoint/2010/main" val="24830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B941F7-E8D0-1542-AC79-76A46BF4D7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A462FA-E98B-4C47-9F99-E1D9602A3A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321C85-681C-384D-A69E-C1DFE265145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B5FD4DE-5B45-6047-B339-5E423E88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70549" cy="584775"/>
          </a:xfrm>
        </p:spPr>
        <p:txBody>
          <a:bodyPr/>
          <a:lstStyle/>
          <a:p>
            <a:r>
              <a:rPr lang="en-US" sz="3200"/>
              <a:t>Traduction en C du circuit : ABRO non optimisé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34FA191-4999-F24B-80E0-AE1CE14A3C85}"/>
              </a:ext>
            </a:extLst>
          </p:cNvPr>
          <p:cNvSpPr txBox="1"/>
          <p:nvPr/>
        </p:nvSpPr>
        <p:spPr>
          <a:xfrm>
            <a:off x="30869" y="764704"/>
            <a:ext cx="4517583" cy="507831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1600"/>
              <a:t>int ABRO (void) {</a:t>
            </a:r>
          </a:p>
          <a:p>
            <a:r>
              <a:rPr lang="fr-FR" sz="1600"/>
              <a:t>static __SSC_BIT_TYPE E[8];</a:t>
            </a:r>
          </a:p>
          <a:p>
            <a:r>
              <a:rPr lang="fr-FR" sz="1600"/>
              <a:t>E[0] = __ABRO_R[1]||__ABRO_R[2];</a:t>
            </a:r>
          </a:p>
          <a:p>
            <a:r>
              <a:rPr lang="fr-FR" sz="1600"/>
              <a:t>E[1] = (__ABRO_R[3]||E[0])&amp;&amp;!(__ABRO_R[0]);</a:t>
            </a:r>
          </a:p>
          <a:p>
            <a:r>
              <a:rPr lang="fr-FR" sz="1600"/>
              <a:t>E[2] = E[1]&amp;&amp;!((</a:t>
            </a:r>
          </a:p>
          <a:p>
            <a:r>
              <a:rPr lang="fr-FR" sz="1600"/>
              <a:t>__ABRO_A3));</a:t>
            </a:r>
          </a:p>
          <a:p>
            <a:r>
              <a:rPr lang="fr-FR" sz="1600"/>
              <a:t>E[3] = __ABRO_R[1]&amp;&amp;E[2];</a:t>
            </a:r>
          </a:p>
          <a:p>
            <a:r>
              <a:rPr lang="fr-FR" sz="1600"/>
              <a:t>E[4] = E[3]&amp;&amp;(</a:t>
            </a:r>
          </a:p>
          <a:p>
            <a:r>
              <a:rPr lang="fr-FR" sz="1600"/>
              <a:t>__ABRO_A1);</a:t>
            </a:r>
          </a:p>
          <a:p>
            <a:r>
              <a:rPr lang="fr-FR" sz="1600"/>
              <a:t>E[5] = __ABRO_R[2]&amp;&amp;E[2];</a:t>
            </a:r>
          </a:p>
          <a:p>
            <a:r>
              <a:rPr lang="fr-FR" sz="1600"/>
              <a:t>E[6] = E[5]&amp;&amp;(</a:t>
            </a:r>
          </a:p>
          <a:p>
            <a:r>
              <a:rPr lang="fr-FR" sz="1600"/>
              <a:t>__ABRO_A2);</a:t>
            </a:r>
          </a:p>
          <a:p>
            <a:r>
              <a:rPr lang="fr-FR" sz="1600"/>
              <a:t>E[7] = (E[0]&amp;&amp;E[2]&amp;&amp;!(__ABRO_R[1]))||E[4];</a:t>
            </a:r>
          </a:p>
          <a:p>
            <a:r>
              <a:rPr lang="fr-FR" sz="1600"/>
              <a:t>E[0] = (E[0]&amp;&amp;E[2]&amp;&amp;!(__ABRO_R[2]))||E[6];</a:t>
            </a:r>
          </a:p>
          <a:p>
            <a:r>
              <a:rPr lang="fr-FR" sz="1600"/>
              <a:t>E[6] = (E[4]||E[6])&amp;&amp;E[7]&amp;&amp;E[0];</a:t>
            </a:r>
          </a:p>
          <a:p>
            <a:r>
              <a:rPr lang="fr-FR" sz="1600"/>
              <a:t>if (E[6]) {</a:t>
            </a:r>
          </a:p>
          <a:p>
            <a:r>
              <a:rPr lang="fr-FR" sz="1600"/>
              <a:t>__ABRO_A4;</a:t>
            </a:r>
          </a:p>
          <a:p>
            <a:r>
              <a:rPr lang="fr-FR" sz="1600"/>
              <a:t>}</a:t>
            </a:r>
          </a:p>
          <a:p>
            <a:pPr algn="l" fontAlgn="base">
              <a:spcAft>
                <a:spcPct val="0"/>
              </a:spcAft>
            </a:pP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A4CCBC-FEAA-4B4F-B69D-C0EDD4BFEAA9}"/>
              </a:ext>
            </a:extLst>
          </p:cNvPr>
          <p:cNvSpPr txBox="1"/>
          <p:nvPr/>
        </p:nvSpPr>
        <p:spPr>
          <a:xfrm>
            <a:off x="4697850" y="764704"/>
            <a:ext cx="4472699" cy="477053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1600"/>
              <a:t>E[4] = !(_true);</a:t>
            </a:r>
          </a:p>
          <a:p>
            <a:r>
              <a:rPr lang="fr-FR" sz="1600"/>
              <a:t>E[1] = E[1]&amp;&amp;(</a:t>
            </a:r>
          </a:p>
          <a:p>
            <a:r>
              <a:rPr lang="fr-FR" sz="1600"/>
              <a:t>__ABRO_A3);</a:t>
            </a:r>
          </a:p>
          <a:p>
            <a:r>
              <a:rPr lang="fr-FR" sz="1600"/>
              <a:t>E[1] = E[1]||__ABRO_R[0];</a:t>
            </a:r>
          </a:p>
          <a:p>
            <a:r>
              <a:rPr lang="fr-FR" sz="1600"/>
              <a:t>E[3] = E[3]&amp;&amp;!((</a:t>
            </a:r>
          </a:p>
          <a:p>
            <a:r>
              <a:rPr lang="fr-FR" sz="1600"/>
              <a:t>__ABRO_A1));</a:t>
            </a:r>
          </a:p>
          <a:p>
            <a:r>
              <a:rPr lang="fr-FR" sz="1600"/>
              <a:t>__ABRO_R[1] = E[1]||(__ABRO_R[1]&amp;&amp;E[3]);</a:t>
            </a:r>
          </a:p>
          <a:p>
            <a:r>
              <a:rPr lang="fr-FR" sz="1600"/>
              <a:t>E[5] = E[5]&amp;&amp;!((</a:t>
            </a:r>
          </a:p>
          <a:p>
            <a:r>
              <a:rPr lang="fr-FR" sz="1600"/>
              <a:t>__ABRO_A2));</a:t>
            </a:r>
          </a:p>
          <a:p>
            <a:r>
              <a:rPr lang="fr-FR" sz="1600"/>
              <a:t>__ABRO_R[2] = E[1]||(__ABRO_R[2]&amp;&amp;E[5]);</a:t>
            </a:r>
          </a:p>
          <a:p>
            <a:r>
              <a:rPr lang="fr-FR" sz="1600"/>
              <a:t>__ABRO_R[3] = E[6]||(__ABRO_R[3]&amp;&amp;E[2]);</a:t>
            </a:r>
          </a:p>
          <a:p>
            <a:r>
              <a:rPr lang="fr-FR" sz="1600"/>
              <a:t>E[0] = ((__ABRO_R[1]||__ABRO_R[2])</a:t>
            </a:r>
          </a:p>
          <a:p>
            <a:r>
              <a:rPr lang="fr-FR" sz="1600"/>
              <a:t>           &amp;&amp;(E[7]||__ABRO_R[1])</a:t>
            </a:r>
          </a:p>
          <a:p>
            <a:r>
              <a:rPr lang="fr-FR" sz="1600"/>
              <a:t>          &amp;&amp;(E[0]||__ABRO_R[2]))||__ABRO_R[3];</a:t>
            </a:r>
          </a:p>
          <a:p>
            <a:r>
              <a:rPr lang="fr-FR" sz="1600"/>
              <a:t>__ABRO_R[0] = !(_true);</a:t>
            </a:r>
          </a:p>
          <a:p>
            <a:r>
              <a:rPr lang="fr-FR" sz="1600"/>
              <a:t>__ABRO__reset_input();</a:t>
            </a:r>
          </a:p>
          <a:p>
            <a:r>
              <a:rPr lang="fr-FR" sz="1600"/>
              <a:t>return E[0];</a:t>
            </a:r>
          </a:p>
          <a:p>
            <a:r>
              <a:rPr lang="fr-FR" sz="1600"/>
              <a:t>}</a:t>
            </a:r>
          </a:p>
          <a:p>
            <a:pPr algn="l" fontAlgn="base">
              <a:spcAft>
                <a:spcPct val="0"/>
              </a:spcAft>
            </a:pPr>
            <a:endParaRPr kumimoji="0" lang="fr-FR" sz="16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9E383-48D2-1B48-B4D4-3D3989E3DB10}"/>
              </a:ext>
            </a:extLst>
          </p:cNvPr>
          <p:cNvSpPr/>
          <p:nvPr/>
        </p:nvSpPr>
        <p:spPr bwMode="auto">
          <a:xfrm>
            <a:off x="30869" y="3717032"/>
            <a:ext cx="4109083" cy="79208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F2505F-87BA-114D-A18C-DB63725A4AE1}"/>
              </a:ext>
            </a:extLst>
          </p:cNvPr>
          <p:cNvSpPr txBox="1"/>
          <p:nvPr/>
        </p:nvSpPr>
        <p:spPr>
          <a:xfrm>
            <a:off x="1335239" y="5229200"/>
            <a:ext cx="6506909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synchroniseur du parall</a:t>
            </a:r>
            <a:r>
              <a:rPr lang="en-US" sz="2400" kern="0" dirty="0">
                <a:solidFill>
                  <a:schemeClr val="accent3"/>
                </a:solidFill>
              </a:rPr>
              <a:t>èle (non schizophrène)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36F569-6D74-164A-8F32-2E9900222808}"/>
              </a:ext>
            </a:extLst>
          </p:cNvPr>
          <p:cNvSpPr/>
          <p:nvPr/>
        </p:nvSpPr>
        <p:spPr bwMode="auto">
          <a:xfrm>
            <a:off x="4706778" y="1805104"/>
            <a:ext cx="4374877" cy="2465009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2D2474-3FE0-9343-BFBA-F7B731A715D7}"/>
              </a:ext>
            </a:extLst>
          </p:cNvPr>
          <p:cNvSpPr txBox="1"/>
          <p:nvPr/>
        </p:nvSpPr>
        <p:spPr>
          <a:xfrm>
            <a:off x="3248566" y="3210402"/>
            <a:ext cx="623889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54F6AA-C863-C240-807A-CB4F1EF478B6}"/>
              </a:ext>
            </a:extLst>
          </p:cNvPr>
          <p:cNvSpPr txBox="1"/>
          <p:nvPr/>
        </p:nvSpPr>
        <p:spPr>
          <a:xfrm>
            <a:off x="7954741" y="1350724"/>
            <a:ext cx="623889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78055B-A968-C843-B814-9465E68CEA93}"/>
              </a:ext>
            </a:extLst>
          </p:cNvPr>
          <p:cNvSpPr txBox="1"/>
          <p:nvPr/>
        </p:nvSpPr>
        <p:spPr>
          <a:xfrm>
            <a:off x="506946" y="5877272"/>
            <a:ext cx="8130108" cy="52540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tIns="21600" bIns="68400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Plus efficace,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lin</a:t>
            </a:r>
            <a:r>
              <a:rPr lang="en-US" sz="2800" kern="0" dirty="0"/>
              <a:t>éaire ou mieux après optimisation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67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E40492-A4F2-5548-9B95-B27981609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32673"/>
          </a:xfrm>
          <a:prstGeom prst="rect">
            <a:avLst/>
          </a:prstGeom>
        </p:spPr>
        <p:txBody>
          <a:bodyPr/>
          <a:lstStyle/>
          <a:p>
            <a:r>
              <a:rPr lang="fr-FR" sz="2400"/>
              <a:t>Ajputer au code g</a:t>
            </a:r>
            <a:r>
              <a:rPr lang="en-US" sz="2400"/>
              <a:t>énéré des annotations conservées pendant toute la compilation: pointeurs sur le source, etc.</a:t>
            </a:r>
          </a:p>
          <a:p>
            <a:r>
              <a:rPr lang="en-US" sz="2400"/>
              <a:t>Lier avec la librairie de simulation d’esterel v5/v7</a:t>
            </a:r>
            <a:endParaRPr lang="fr-FR" sz="24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E3670A-7C26-1B40-81FE-2DD9636D5EE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DDC9AD-0953-C145-ACE7-A89078A87C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8FCE04-E74A-0848-A39F-C04B915461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6F8E06-2F1B-714F-8921-9B0E858D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Debug symbolique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90AF41-6AB6-D54A-AE64-2FEB1972D2CE}"/>
              </a:ext>
            </a:extLst>
          </p:cNvPr>
          <p:cNvSpPr txBox="1"/>
          <p:nvPr/>
        </p:nvSpPr>
        <p:spPr>
          <a:xfrm>
            <a:off x="1462030" y="2924944"/>
            <a:ext cx="6538970" cy="157184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46800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$ esterel </a:t>
            </a:r>
            <a:r>
              <a:rPr lang="fr-FR" sz="2400" kern="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[</a:t>
            </a:r>
            <a:r>
              <a:rPr lang="fr-FR" sz="24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–I</a:t>
            </a:r>
            <a:r>
              <a:rPr lang="fr-FR" sz="2400" kern="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]</a:t>
            </a:r>
            <a:r>
              <a:rPr lang="fr-FR" sz="24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 –simul foo.strl</a:t>
            </a:r>
          </a:p>
          <a:p>
            <a:pPr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merican Typewriter" panose="02090604020004020304" pitchFamily="18" charset="77"/>
              </a:rPr>
              <a:t>$ cc –c foo foo.c $ESTEREL/lib/libcoresim.a</a:t>
            </a:r>
          </a:p>
          <a:p>
            <a:pPr fontAlgn="base">
              <a:spcAft>
                <a:spcPct val="0"/>
              </a:spcAft>
            </a:pPr>
            <a:r>
              <a:rPr lang="fr-FR" sz="24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$ ./foo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merican Typewriter" panose="02090604020004020304" pitchFamily="18" charset="77"/>
            </a:endParaRP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la démo de la montre en fin de cours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63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47A15A-BCC1-8D48-A97A-E2AB8660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908720"/>
            <a:ext cx="8458201" cy="4278094"/>
          </a:xfrm>
        </p:spPr>
        <p:txBody>
          <a:bodyPr/>
          <a:lstStyle/>
          <a:p>
            <a:r>
              <a:rPr lang="fr-FR" sz="2400"/>
              <a:t>Puisqu</a:t>
            </a:r>
            <a:r>
              <a:rPr lang="en-US" sz="2400"/>
              <a:t>e les états d’un programme se codent par les pauses allumés, son contrôle est </a:t>
            </a:r>
            <a:r>
              <a:rPr lang="en-US" sz="2400">
                <a:solidFill>
                  <a:schemeClr val="accent3"/>
                </a:solidFill>
              </a:rPr>
              <a:t>d’état fini</a:t>
            </a:r>
          </a:p>
          <a:p>
            <a:r>
              <a:rPr lang="en-US" sz="2400">
                <a:solidFill>
                  <a:schemeClr val="accent3"/>
                </a:solidFill>
              </a:rPr>
              <a:t>Explorer explicitement ces états</a:t>
            </a:r>
            <a:r>
              <a:rPr lang="en-US" sz="2400"/>
              <a:t>, en engendrant seulement les tests et actions de calcul indispensables pour chaque état</a:t>
            </a:r>
          </a:p>
          <a:p>
            <a:r>
              <a:rPr lang="en-US" sz="2400"/>
              <a:t>Introduit pour Esterel v2, bien amélioré ensuite</a:t>
            </a:r>
          </a:p>
          <a:p>
            <a:r>
              <a:rPr lang="fr-FR" sz="2400"/>
              <a:t>G</a:t>
            </a:r>
            <a:r>
              <a:rPr lang="en-US" sz="2400"/>
              <a:t>énération de byte-code très rapide, </a:t>
            </a:r>
            <a:r>
              <a:rPr lang="en-US" sz="2400">
                <a:solidFill>
                  <a:schemeClr val="tx2"/>
                </a:solidFill>
              </a:rPr>
              <a:t>disparition des signaux et communications </a:t>
            </a:r>
            <a:r>
              <a:rPr lang="en-US" sz="2400"/>
              <a:t>(devenues infiniment rapides</a:t>
            </a:r>
            <a:r>
              <a:rPr lang="en-US" sz="1400"/>
              <a:t> </a:t>
            </a:r>
            <a:r>
              <a:rPr lang="en-US" sz="2400"/>
              <a:t>!)</a:t>
            </a:r>
          </a:p>
          <a:p>
            <a:r>
              <a:rPr lang="en-US" sz="2400"/>
              <a:t>Utile aussi pour les méthodes de preuve explicites, cf. cours du 06/04/2016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EEF309-0B40-E740-87CB-69650DD608C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7019C8-F89E-D644-B6E9-017EDAF7BF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35C8384-5220-7A4B-A800-8CEBDA7F91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28ACDEB-9893-254E-A530-A16B4D35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Compilation en automate fini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BB5E90-B60F-0949-A33D-A5876DF86FE6}"/>
              </a:ext>
            </a:extLst>
          </p:cNvPr>
          <p:cNvSpPr txBox="1"/>
          <p:nvPr/>
        </p:nvSpPr>
        <p:spPr>
          <a:xfrm>
            <a:off x="1498081" y="5423727"/>
            <a:ext cx="6147837" cy="98064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360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risque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’explosion exponentielle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(dépend fortement des applications)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8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457FFC-80F5-5544-828B-C3791FD6FA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825780-5B24-C443-AECB-00F7D7279D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FF2D61-A247-EC4A-BD53-BF42BD3E29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E0E158-BC00-C34D-89E1-8DECB04F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compilation en automates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A8C95C0-020D-3C4B-803A-4BD077C9C4DD}"/>
              </a:ext>
            </a:extLst>
          </p:cNvPr>
          <p:cNvSpPr txBox="1"/>
          <p:nvPr/>
        </p:nvSpPr>
        <p:spPr>
          <a:xfrm>
            <a:off x="57038" y="1306503"/>
            <a:ext cx="637706" cy="784830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/>
              <a:t>1</a:t>
            </a:r>
            <a:r>
              <a:rPr lang="fr-FR" sz="1000"/>
              <a:t> </a:t>
            </a:r>
            <a:r>
              <a:rPr lang="fr-FR" sz="2000"/>
              <a:t>:</a:t>
            </a:r>
          </a:p>
          <a:p>
            <a:pPr>
              <a:spcAft>
                <a:spcPts val="600"/>
              </a:spcAft>
            </a:pPr>
            <a:r>
              <a:rPr lang="fr-FR" sz="2000"/>
              <a:t>&lt;2&gt;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0257BCA-5324-BF4F-83FD-C2E7715BFA1B}"/>
              </a:ext>
            </a:extLst>
          </p:cNvPr>
          <p:cNvSpPr txBox="1"/>
          <p:nvPr/>
        </p:nvSpPr>
        <p:spPr>
          <a:xfrm>
            <a:off x="4932040" y="1306503"/>
            <a:ext cx="2021707" cy="255454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4</a:t>
            </a:r>
            <a:r>
              <a:rPr lang="fr-FR" sz="1000"/>
              <a:t> </a:t>
            </a:r>
            <a:r>
              <a:rPr lang="fr-FR" sz="2000"/>
              <a:t>: </a:t>
            </a:r>
          </a:p>
          <a:p>
            <a:r>
              <a:rPr lang="fr-FR" sz="2000">
                <a:solidFill>
                  <a:schemeClr val="accent1"/>
                </a:solidFill>
              </a:rPr>
              <a:t>5</a:t>
            </a:r>
            <a:r>
              <a:rPr lang="fr-FR" sz="2000"/>
              <a:t> (&lt;2&gt;) ()</a:t>
            </a:r>
          </a:p>
          <a:p>
            <a:r>
              <a:rPr lang="fr-FR" sz="2000">
                <a:solidFill>
                  <a:schemeClr val="accent1"/>
                </a:solidFill>
              </a:rPr>
              <a:t>1</a:t>
            </a:r>
            <a:r>
              <a:rPr lang="fr-FR" sz="2000"/>
              <a:t> (</a:t>
            </a:r>
            <a:r>
              <a:rPr lang="fr-FR" sz="2000">
                <a:solidFill>
                  <a:schemeClr val="accent2"/>
                </a:solidFill>
              </a:rPr>
              <a:t>6</a:t>
            </a:r>
            <a:r>
              <a:rPr lang="fr-FR" sz="2000"/>
              <a:t> &lt;3&gt;) ()</a:t>
            </a:r>
          </a:p>
          <a:p>
            <a:r>
              <a:rPr lang="fr-FR" sz="2000"/>
              <a:t>&lt;4&gt;</a:t>
            </a:r>
          </a:p>
          <a:p>
            <a:r>
              <a:rPr lang="fr-FR" sz="2000"/>
              <a:t>%awaited: </a:t>
            </a:r>
            <a:r>
              <a:rPr lang="fr-FR" sz="2000">
                <a:solidFill>
                  <a:schemeClr val="tx2"/>
                </a:solidFill>
              </a:rPr>
              <a:t>0 2</a:t>
            </a:r>
            <a:r>
              <a:rPr lang="fr-FR" sz="2000"/>
              <a:t>%</a:t>
            </a:r>
          </a:p>
          <a:p>
            <a:br>
              <a:rPr lang="fr-FR" sz="2000"/>
            </a:br>
            <a:r>
              <a:rPr lang="fr-FR" sz="20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 </a:t>
            </a: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EC3EC3C-CDF3-BF43-BE49-DEF67EE1107D}"/>
              </a:ext>
            </a:extLst>
          </p:cNvPr>
          <p:cNvSpPr txBox="1"/>
          <p:nvPr/>
        </p:nvSpPr>
        <p:spPr>
          <a:xfrm>
            <a:off x="2987824" y="1306503"/>
            <a:ext cx="1808508" cy="163121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3</a:t>
            </a:r>
            <a:r>
              <a:rPr lang="fr-FR" sz="1050"/>
              <a:t> </a:t>
            </a:r>
            <a:r>
              <a:rPr lang="fr-FR" sz="2000"/>
              <a:t>:</a:t>
            </a:r>
            <a:r>
              <a:rPr lang="fr-FR" sz="2000">
                <a:solidFill>
                  <a:schemeClr val="tx2"/>
                </a:solidFill>
              </a:rPr>
              <a:t> </a:t>
            </a:r>
          </a:p>
          <a:p>
            <a:r>
              <a:rPr lang="fr-FR" sz="2000">
                <a:solidFill>
                  <a:schemeClr val="accent1"/>
                </a:solidFill>
              </a:rPr>
              <a:t>5</a:t>
            </a:r>
            <a:r>
              <a:rPr lang="fr-FR" sz="2000"/>
              <a:t> (&lt;2&gt;) ()</a:t>
            </a:r>
          </a:p>
          <a:p>
            <a:r>
              <a:rPr lang="fr-FR" sz="2000"/>
              <a:t>&lt;3&gt;</a:t>
            </a:r>
          </a:p>
          <a:p>
            <a:r>
              <a:rPr lang="fr-FR" sz="2000"/>
              <a:t>%awaited: </a:t>
            </a:r>
            <a:r>
              <a:rPr lang="fr-FR" sz="2000">
                <a:solidFill>
                  <a:schemeClr val="tx2"/>
                </a:solidFill>
              </a:rPr>
              <a:t>2</a:t>
            </a:r>
            <a:r>
              <a:rPr lang="fr-FR" sz="2000"/>
              <a:t>%</a:t>
            </a: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0A198A-A686-8A4C-B412-76CBA522B4AB}"/>
              </a:ext>
            </a:extLst>
          </p:cNvPr>
          <p:cNvSpPr txBox="1"/>
          <p:nvPr/>
        </p:nvSpPr>
        <p:spPr>
          <a:xfrm>
            <a:off x="7164288" y="1306503"/>
            <a:ext cx="2021707" cy="163121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5</a:t>
            </a:r>
            <a:r>
              <a:rPr lang="fr-FR" sz="1000"/>
              <a:t> </a:t>
            </a:r>
            <a:r>
              <a:rPr lang="fr-FR" sz="2000"/>
              <a:t>:</a:t>
            </a:r>
            <a:r>
              <a:rPr lang="fr-FR" sz="2000">
                <a:solidFill>
                  <a:schemeClr val="tx2"/>
                </a:solidFill>
              </a:rPr>
              <a:t> </a:t>
            </a:r>
          </a:p>
          <a:p>
            <a:r>
              <a:rPr lang="fr-FR" sz="2000">
                <a:solidFill>
                  <a:schemeClr val="accent1"/>
                </a:solidFill>
              </a:rPr>
              <a:t>5</a:t>
            </a:r>
            <a:r>
              <a:rPr lang="fr-FR" sz="2000"/>
              <a:t> (&lt;2&gt;) ()</a:t>
            </a:r>
          </a:p>
          <a:p>
            <a:r>
              <a:rPr lang="fr-FR" sz="2000">
                <a:solidFill>
                  <a:schemeClr val="accent1"/>
                </a:solidFill>
              </a:rPr>
              <a:t>3</a:t>
            </a:r>
            <a:r>
              <a:rPr lang="fr-FR" sz="2000"/>
              <a:t> (</a:t>
            </a:r>
            <a:r>
              <a:rPr lang="fr-FR" sz="2000">
                <a:solidFill>
                  <a:schemeClr val="accent2"/>
                </a:solidFill>
              </a:rPr>
              <a:t>6</a:t>
            </a:r>
            <a:r>
              <a:rPr lang="fr-FR" sz="2000"/>
              <a:t> &lt;3&gt;) ()</a:t>
            </a:r>
          </a:p>
          <a:p>
            <a:r>
              <a:rPr lang="fr-FR" sz="2000"/>
              <a:t>&lt;5&gt;</a:t>
            </a:r>
          </a:p>
          <a:p>
            <a:r>
              <a:rPr lang="fr-FR" sz="2000"/>
              <a:t>%awaited: </a:t>
            </a:r>
            <a:r>
              <a:rPr lang="fr-FR" sz="2000">
                <a:solidFill>
                  <a:schemeClr val="tx2"/>
                </a:solidFill>
              </a:rPr>
              <a:t>1 2</a:t>
            </a:r>
            <a:r>
              <a:rPr lang="fr-FR" sz="2000"/>
              <a:t>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16F9B5-C631-0C46-B582-A75AD3DD1789}"/>
              </a:ext>
            </a:extLst>
          </p:cNvPr>
          <p:cNvSpPr txBox="1"/>
          <p:nvPr/>
        </p:nvSpPr>
        <p:spPr>
          <a:xfrm>
            <a:off x="862701" y="1306503"/>
            <a:ext cx="2305439" cy="22467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2</a:t>
            </a:r>
            <a:r>
              <a:rPr lang="fr-FR" sz="1000"/>
              <a:t> </a:t>
            </a:r>
            <a:r>
              <a:rPr lang="fr-FR" sz="2000">
                <a:solidFill>
                  <a:schemeClr val="tx2"/>
                </a:solidFill>
              </a:rPr>
              <a:t>: </a:t>
            </a:r>
          </a:p>
          <a:p>
            <a:r>
              <a:rPr lang="fr-FR" sz="2000">
                <a:solidFill>
                  <a:schemeClr val="accent1"/>
                </a:solidFill>
              </a:rPr>
              <a:t>5</a:t>
            </a:r>
            <a:r>
              <a:rPr lang="fr-FR" sz="2000"/>
              <a:t> (&lt;2&gt;) ()</a:t>
            </a:r>
          </a:p>
          <a:p>
            <a:r>
              <a:rPr lang="fr-FR" sz="2000">
                <a:solidFill>
                  <a:schemeClr val="accent1"/>
                </a:solidFill>
              </a:rPr>
              <a:t>3</a:t>
            </a:r>
            <a:r>
              <a:rPr lang="fr-FR" sz="2000"/>
              <a:t> (</a:t>
            </a:r>
            <a:r>
              <a:rPr lang="fr-FR" sz="2000">
                <a:solidFill>
                  <a:schemeClr val="accent1"/>
                </a:solidFill>
              </a:rPr>
              <a:t>1</a:t>
            </a:r>
            <a:r>
              <a:rPr lang="fr-FR" sz="2000"/>
              <a:t> (</a:t>
            </a:r>
            <a:r>
              <a:rPr lang="fr-FR" sz="2000">
                <a:solidFill>
                  <a:schemeClr val="accent2"/>
                </a:solidFill>
              </a:rPr>
              <a:t>6</a:t>
            </a:r>
            <a:r>
              <a:rPr lang="fr-FR" sz="2000"/>
              <a:t> &lt;3&gt;) ()</a:t>
            </a:r>
          </a:p>
          <a:p>
            <a:r>
              <a:rPr lang="fr-FR" sz="2000"/>
              <a:t>    &lt;4&gt;) ()</a:t>
            </a:r>
          </a:p>
          <a:p>
            <a:r>
              <a:rPr lang="fr-FR" sz="2000">
                <a:solidFill>
                  <a:schemeClr val="accent1"/>
                </a:solidFill>
              </a:rPr>
              <a:t>1</a:t>
            </a:r>
            <a:r>
              <a:rPr lang="fr-FR" sz="2000"/>
              <a:t> (&lt;5&gt;) ()</a:t>
            </a:r>
          </a:p>
          <a:p>
            <a:r>
              <a:rPr lang="fr-FR" sz="2000"/>
              <a:t>&lt;2&gt;</a:t>
            </a:r>
          </a:p>
          <a:p>
            <a:r>
              <a:rPr lang="fr-FR" sz="2000"/>
              <a:t>%awaited: </a:t>
            </a:r>
            <a:r>
              <a:rPr lang="fr-FR" sz="2000">
                <a:solidFill>
                  <a:schemeClr val="tx2"/>
                </a:solidFill>
              </a:rPr>
              <a:t>0 1 2</a:t>
            </a:r>
            <a:r>
              <a:rPr lang="fr-FR" sz="2000"/>
              <a:t> 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65FE01-6B54-9340-B91F-F718F1867C2B}"/>
              </a:ext>
            </a:extLst>
          </p:cNvPr>
          <p:cNvSpPr txBox="1"/>
          <p:nvPr/>
        </p:nvSpPr>
        <p:spPr>
          <a:xfrm>
            <a:off x="57038" y="743045"/>
            <a:ext cx="3467616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  <a:latin typeface="American Typewriter" panose="02090604020004020304" pitchFamily="18" charset="77"/>
              </a:rPr>
              <a:t>esterel –A abro.strl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D53A993-AC95-1C45-9FCD-7CE744309BF2}"/>
              </a:ext>
            </a:extLst>
          </p:cNvPr>
          <p:cNvSpPr txBox="1"/>
          <p:nvPr/>
        </p:nvSpPr>
        <p:spPr>
          <a:xfrm>
            <a:off x="1571018" y="3655476"/>
            <a:ext cx="6001964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0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2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 signaux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 1,2,3,4,5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états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B3D210-2815-F04A-9AB7-E2F5DD51BFCC}"/>
              </a:ext>
            </a:extLst>
          </p:cNvPr>
          <p:cNvSpPr txBox="1"/>
          <p:nvPr/>
        </p:nvSpPr>
        <p:spPr>
          <a:xfrm>
            <a:off x="1571018" y="4187974"/>
            <a:ext cx="3132589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400" dirty="0">
                <a:solidFill>
                  <a:schemeClr val="accent1"/>
                </a:solidFill>
              </a:rPr>
              <a:t>1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3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tests de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DCB039-B3D1-974B-B48F-AC8BA763A6D4}"/>
              </a:ext>
            </a:extLst>
          </p:cNvPr>
          <p:cNvSpPr txBox="1"/>
          <p:nvPr/>
        </p:nvSpPr>
        <p:spPr>
          <a:xfrm>
            <a:off x="4993430" y="4191471"/>
            <a:ext cx="2579552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6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émission de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8DEFECD-F5AD-8F4A-B93C-E159F2F92EAB}"/>
              </a:ext>
            </a:extLst>
          </p:cNvPr>
          <p:cNvSpPr txBox="1"/>
          <p:nvPr/>
        </p:nvSpPr>
        <p:spPr>
          <a:xfrm>
            <a:off x="1571018" y="4689804"/>
            <a:ext cx="397576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400" kern="0" dirty="0"/>
              <a:t>&lt;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2&gt;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le prochain état sera 2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DD794AD-D61C-814E-9801-07FE99F0F088}"/>
              </a:ext>
            </a:extLst>
          </p:cNvPr>
          <p:cNvSpPr txBox="1"/>
          <p:nvPr/>
        </p:nvSpPr>
        <p:spPr>
          <a:xfrm>
            <a:off x="474725" y="5379024"/>
            <a:ext cx="8194551" cy="8309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400"/>
              <a:t>% awaited: </a:t>
            </a:r>
            <a:r>
              <a:rPr lang="fr-FR" sz="2400">
                <a:solidFill>
                  <a:schemeClr val="tx2"/>
                </a:solidFill>
              </a:rPr>
              <a:t>0 2</a:t>
            </a:r>
            <a:r>
              <a:rPr lang="fr-FR" sz="2400"/>
              <a:t>%</a:t>
            </a:r>
            <a:r>
              <a:rPr lang="fr-FR" sz="1200"/>
              <a:t> </a:t>
            </a:r>
            <a:r>
              <a:rPr lang="fr-FR" sz="2400"/>
              <a:t>: au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/>
              <a:t>prochain </a:t>
            </a:r>
            <a:r>
              <a:rPr lang="en-US" sz="2400"/>
              <a:t>état</a:t>
            </a:r>
            <a:r>
              <a:rPr lang="fr-FR" sz="2400"/>
              <a:t>, </a:t>
            </a:r>
            <a:endParaRPr lang="fr-FR" sz="2400" kern="0" dirty="0"/>
          </a:p>
          <a:p>
            <a:pPr fontAlgn="base">
              <a:spcAft>
                <a:spcPct val="0"/>
              </a:spcAft>
            </a:pPr>
            <a:r>
              <a:rPr lang="fr-FR" sz="2400"/>
              <a:t>                              seuls </a:t>
            </a:r>
            <a:r>
              <a:rPr lang="fr-FR" sz="2400">
                <a:solidFill>
                  <a:schemeClr val="tx2"/>
                </a:solidFill>
              </a:rPr>
              <a:t>A</a:t>
            </a:r>
            <a:r>
              <a:rPr lang="fr-FR" sz="2400"/>
              <a:t> et </a:t>
            </a:r>
            <a:r>
              <a:rPr lang="fr-FR" sz="2400">
                <a:solidFill>
                  <a:schemeClr val="tx2"/>
                </a:solidFill>
              </a:rPr>
              <a:t>R</a:t>
            </a:r>
            <a:r>
              <a:rPr lang="fr-FR" sz="2400"/>
              <a:t> provoqueront une transition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87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DE6DAB-C308-904F-8832-1B6326C76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342" y="836712"/>
            <a:ext cx="7890048" cy="38102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/>
              <a:t>Circuit acyclique : </a:t>
            </a:r>
            <a:r>
              <a:rPr lang="fr-FR" sz="2400">
                <a:solidFill>
                  <a:schemeClr val="tx2"/>
                </a:solidFill>
                <a:latin typeface="American Typewriter" panose="02090604020004020304" pitchFamily="18" charset="77"/>
              </a:rPr>
              <a:t>esterel wristwatch.strl</a:t>
            </a:r>
            <a:r>
              <a:rPr lang="fr-FR" sz="2400">
                <a:solidFill>
                  <a:schemeClr val="tx2"/>
                </a:solidFill>
              </a:rPr>
              <a:t> </a:t>
            </a:r>
            <a:r>
              <a:rPr lang="fr-FR" sz="2400">
                <a:solidFill>
                  <a:schemeClr val="accent2"/>
                </a:solidFill>
              </a:rPr>
              <a:t>→ 42 </a:t>
            </a:r>
            <a:r>
              <a:rPr lang="en-US" sz="2400">
                <a:solidFill>
                  <a:schemeClr val="accent2"/>
                </a:solidFill>
              </a:rPr>
              <a:t>états</a:t>
            </a:r>
            <a:endParaRPr lang="fr-FR" sz="240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400">
                <a:solidFill>
                  <a:schemeClr val="tx2"/>
                </a:solidFill>
              </a:rPr>
              <a:t>                               </a:t>
            </a:r>
            <a:r>
              <a:rPr lang="fr-FR" sz="2400">
                <a:solidFill>
                  <a:schemeClr val="tx2"/>
                </a:solidFill>
                <a:latin typeface="American Typewriter" panose="02090604020004020304" pitchFamily="18" charset="77"/>
              </a:rPr>
              <a:t>cc  -O3 wristwatch.c </a:t>
            </a:r>
          </a:p>
          <a:p>
            <a:pPr marL="0" indent="0">
              <a:buNone/>
            </a:pPr>
            <a:r>
              <a:rPr lang="fr-FR" sz="2400"/>
              <a:t>    </a:t>
            </a:r>
            <a:r>
              <a:rPr lang="fr-FR" sz="2000"/>
              <a:t>TEXT      DATA     others   dec 	(non optimis</a:t>
            </a:r>
            <a:r>
              <a:rPr lang="en-US" sz="2000"/>
              <a:t>é par BDDs)</a:t>
            </a:r>
            <a:endParaRPr lang="fr-FR" sz="2000"/>
          </a:p>
          <a:p>
            <a:pPr marL="0" indent="0">
              <a:buNone/>
            </a:pPr>
            <a:r>
              <a:rPr lang="fr-FR" sz="2000"/>
              <a:t>    10158     483         448       </a:t>
            </a:r>
            <a:r>
              <a:rPr lang="fr-FR" sz="2000">
                <a:solidFill>
                  <a:schemeClr val="accent1"/>
                </a:solidFill>
              </a:rPr>
              <a:t>11089 	</a:t>
            </a:r>
            <a:endParaRPr lang="fr-FR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r>
              <a:rPr lang="fr-FR" sz="2400"/>
              <a:t>Automate : </a:t>
            </a:r>
            <a:r>
              <a:rPr lang="fr-FR" sz="2400">
                <a:solidFill>
                  <a:schemeClr val="tx2"/>
                </a:solidFill>
                <a:latin typeface="American Typewriter" panose="02090604020004020304" pitchFamily="18" charset="77"/>
              </a:rPr>
              <a:t>esterel –A wristwatch.c</a:t>
            </a:r>
          </a:p>
          <a:p>
            <a:pPr marL="0" indent="0">
              <a:buNone/>
            </a:pPr>
            <a:r>
              <a:rPr lang="fr-FR" sz="2400">
                <a:solidFill>
                  <a:schemeClr val="tx2"/>
                </a:solidFill>
              </a:rPr>
              <a:t>  	          </a:t>
            </a:r>
            <a:r>
              <a:rPr lang="fr-FR" sz="2400">
                <a:solidFill>
                  <a:schemeClr val="tx2"/>
                </a:solidFill>
                <a:latin typeface="American Typewriter" panose="02090604020004020304" pitchFamily="18" charset="77"/>
              </a:rPr>
              <a:t>cc  -O3 wristwatch.c</a:t>
            </a:r>
          </a:p>
          <a:p>
            <a:pPr marL="0" indent="0">
              <a:buNone/>
            </a:pPr>
            <a:r>
              <a:rPr lang="fr-FR" sz="2400"/>
              <a:t>    TEXT    DATA   others   dec </a:t>
            </a:r>
          </a:p>
          <a:p>
            <a:pPr marL="0" indent="0">
              <a:buNone/>
            </a:pPr>
            <a:r>
              <a:rPr lang="fr-FR" sz="2400"/>
              <a:t>    7993     4033     3040     </a:t>
            </a:r>
            <a:r>
              <a:rPr lang="fr-FR" sz="2400">
                <a:solidFill>
                  <a:schemeClr val="accent1"/>
                </a:solidFill>
              </a:rPr>
              <a:t>15066 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E465473-250F-8743-9760-5E16F6DBD5B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680E0-316E-7F40-99D7-F376238CF0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D7996B-51F5-7D4B-9757-4A303759E1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EED0DA2-9DE1-DC4A-B8D8-D216FC23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montre en automate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479E4B-44F6-7642-BBC8-6CC5EAD8BEDC}"/>
              </a:ext>
            </a:extLst>
          </p:cNvPr>
          <p:cNvSpPr txBox="1"/>
          <p:nvPr/>
        </p:nvSpPr>
        <p:spPr>
          <a:xfrm>
            <a:off x="660513" y="5013176"/>
            <a:ext cx="7822975" cy="9708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tIns="360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Pas 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’explosion, 40% plus gros, mais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beaucoup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>
                <a:solidFill>
                  <a:schemeClr val="accent2"/>
                </a:solidFill>
              </a:rPr>
              <a:t>plus rapide</a:t>
            </a:r>
            <a:r>
              <a:rPr lang="en-US" sz="2800" kern="0" dirty="0"/>
              <a:t> (code des états strictement minimal)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47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6E2338-FDCB-214A-8195-8229B1CDB4C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670B68-4EA5-6E4D-B8C2-46F0EE5D05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5BC128-4D73-DB47-AB92-858C85FF7D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0530982-F412-1E41-B5D4-6C604F10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compteur normal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ED4F2C8E-35A0-2F48-9D61-6C376AD965E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85925"/>
            <a:ext cx="2132013" cy="1931988"/>
            <a:chOff x="858" y="864"/>
            <a:chExt cx="1343" cy="1217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976B2A75-321A-4F4C-8D23-D14F87765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1056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53D4BA0-6EB8-2D48-A28C-61249B3A86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29" y="864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1C5624DA-246B-A846-9E64-817947C23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104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8A3B900D-ADF7-2844-B0A3-5BD2B8BE0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134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14527BA6-20E9-754F-B1E9-F9055FFED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9" y="115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0BDAAE69-F3BB-1442-9802-A80881A7D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1" y="1344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95C75AF5-286D-0F47-8A9B-29251411D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" y="1061"/>
              <a:ext cx="1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2400"/>
            </a:p>
            <a:p>
              <a:endParaRPr lang="fr-FR" altLang="fr-FR" sz="2400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4F470170-8A58-9B47-B868-770DF1264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00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x</a:t>
              </a:r>
            </a:p>
          </p:txBody>
        </p: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3B456296-D514-6245-B5CE-5820FDC33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864"/>
              <a:ext cx="233" cy="357"/>
              <a:chOff x="2118" y="790"/>
              <a:chExt cx="233" cy="357"/>
            </a:xfrm>
          </p:grpSpPr>
          <p:sp>
            <p:nvSpPr>
              <p:cNvPr id="23" name="Text Box 16">
                <a:extLst>
                  <a:ext uri="{FF2B5EF4-FFF2-40B4-BE49-F238E27FC236}">
                    <a16:creationId xmlns:a16="http://schemas.microsoft.com/office/drawing/2014/main" id="{E9C4C089-7C25-D946-98E7-91D2D5A45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8" y="790"/>
                <a:ext cx="1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r</a:t>
                </a:r>
              </a:p>
            </p:txBody>
          </p:sp>
          <p:sp>
            <p:nvSpPr>
              <p:cNvPr id="24" name="Text Box 17">
                <a:extLst>
                  <a:ext uri="{FF2B5EF4-FFF2-40B4-BE49-F238E27FC236}">
                    <a16:creationId xmlns:a16="http://schemas.microsoft.com/office/drawing/2014/main" id="{1FA2DD05-57B4-B641-9C11-5ABA22737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5" y="916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1800"/>
              </a:p>
            </p:txBody>
          </p:sp>
        </p:grp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56E011DD-AB28-6240-AABC-1B6A6B07E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5" y="1543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s</a:t>
              </a:r>
              <a:endParaRPr lang="fr-FR" altLang="fr-FR" sz="2400">
                <a:solidFill>
                  <a:srgbClr val="007FFF"/>
                </a:solidFill>
              </a:endParaRPr>
            </a:p>
          </p:txBody>
        </p:sp>
        <p:sp>
          <p:nvSpPr>
            <p:cNvPr id="17" name="Line 19">
              <a:extLst>
                <a:ext uri="{FF2B5EF4-FFF2-40B4-BE49-F238E27FC236}">
                  <a16:creationId xmlns:a16="http://schemas.microsoft.com/office/drawing/2014/main" id="{23503192-0D1E-1741-A06C-96FEB54EA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" y="1957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AD751756-61AF-E74A-ABDA-7A43F4417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15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E971ECC5-4FA3-F844-9524-74460ECBF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2" y="1344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9F1E85E1-6C4D-1547-B6CC-26A717CD2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4" y="1344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8ECB8803-868E-BD45-A889-C0C2E601E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8" y="1960"/>
              <a:ext cx="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12561C70-5A42-CF46-9936-6DC34ED86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" y="1834"/>
              <a:ext cx="247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" name="Group 98">
            <a:extLst>
              <a:ext uri="{FF2B5EF4-FFF2-40B4-BE49-F238E27FC236}">
                <a16:creationId xmlns:a16="http://schemas.microsoft.com/office/drawing/2014/main" id="{1CDC3DF1-7AC7-8A4B-B280-D63A22217706}"/>
              </a:ext>
            </a:extLst>
          </p:cNvPr>
          <p:cNvGrpSpPr>
            <a:grpSpLocks/>
          </p:cNvGrpSpPr>
          <p:nvPr/>
        </p:nvGrpSpPr>
        <p:grpSpPr bwMode="auto">
          <a:xfrm>
            <a:off x="2689225" y="1685925"/>
            <a:ext cx="5681663" cy="1931988"/>
            <a:chOff x="1694" y="1062"/>
            <a:chExt cx="3579" cy="1217"/>
          </a:xfrm>
        </p:grpSpPr>
        <p:grpSp>
          <p:nvGrpSpPr>
            <p:cNvPr id="26" name="Group 46">
              <a:extLst>
                <a:ext uri="{FF2B5EF4-FFF2-40B4-BE49-F238E27FC236}">
                  <a16:creationId xmlns:a16="http://schemas.microsoft.com/office/drawing/2014/main" id="{654002A8-3F85-7240-9BEC-0B2698D3F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4" y="1062"/>
              <a:ext cx="1001" cy="1217"/>
              <a:chOff x="1694" y="1062"/>
              <a:chExt cx="1001" cy="1217"/>
            </a:xfrm>
          </p:grpSpPr>
          <p:sp>
            <p:nvSpPr>
              <p:cNvPr id="78" name="Freeform 28">
                <a:extLst>
                  <a:ext uri="{FF2B5EF4-FFF2-40B4-BE49-F238E27FC236}">
                    <a16:creationId xmlns:a16="http://schemas.microsoft.com/office/drawing/2014/main" id="{310EFFA7-FBFE-1748-8C0B-4F73F9FD3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4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Freeform 29">
                <a:extLst>
                  <a:ext uri="{FF2B5EF4-FFF2-40B4-BE49-F238E27FC236}">
                    <a16:creationId xmlns:a16="http://schemas.microsoft.com/office/drawing/2014/main" id="{D97F24AB-FA1B-ED45-AB2F-18D15C9C9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023" y="1062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Text Box 30">
                <a:extLst>
                  <a:ext uri="{FF2B5EF4-FFF2-40B4-BE49-F238E27FC236}">
                    <a16:creationId xmlns:a16="http://schemas.microsoft.com/office/drawing/2014/main" id="{47475730-6CF3-264B-B8D5-28E520210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" y="130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+</a:t>
                </a:r>
              </a:p>
            </p:txBody>
          </p:sp>
          <p:sp>
            <p:nvSpPr>
              <p:cNvPr id="81" name="Line 31">
                <a:extLst>
                  <a:ext uri="{FF2B5EF4-FFF2-40B4-BE49-F238E27FC236}">
                    <a16:creationId xmlns:a16="http://schemas.microsoft.com/office/drawing/2014/main" id="{D6D95747-44D2-4A4C-BAC4-DDA762801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54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32">
                <a:extLst>
                  <a:ext uri="{FF2B5EF4-FFF2-40B4-BE49-F238E27FC236}">
                    <a16:creationId xmlns:a16="http://schemas.microsoft.com/office/drawing/2014/main" id="{786E1714-C362-D248-BDB5-BD2FFADD9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Line 33">
                <a:extLst>
                  <a:ext uri="{FF2B5EF4-FFF2-40B4-BE49-F238E27FC236}">
                    <a16:creationId xmlns:a16="http://schemas.microsoft.com/office/drawing/2014/main" id="{5647C370-834B-CB4C-B5DC-1D69D23A3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1542"/>
                <a:ext cx="0" cy="6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4" name="Group 36">
                <a:extLst>
                  <a:ext uri="{FF2B5EF4-FFF2-40B4-BE49-F238E27FC236}">
                    <a16:creationId xmlns:a16="http://schemas.microsoft.com/office/drawing/2014/main" id="{F3C51ED3-4D50-3143-A8DB-6EDC4E4A6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2" y="1062"/>
                <a:ext cx="233" cy="357"/>
                <a:chOff x="2118" y="790"/>
                <a:chExt cx="233" cy="357"/>
              </a:xfrm>
            </p:grpSpPr>
            <p:sp>
              <p:nvSpPr>
                <p:cNvPr id="92" name="Text Box 37">
                  <a:extLst>
                    <a:ext uri="{FF2B5EF4-FFF2-40B4-BE49-F238E27FC236}">
                      <a16:creationId xmlns:a16="http://schemas.microsoft.com/office/drawing/2014/main" id="{6A471D30-1FB7-964E-A7B0-8D204E2878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" y="790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/>
                    <a:t>r</a:t>
                  </a:r>
                </a:p>
              </p:txBody>
            </p:sp>
            <p:sp>
              <p:nvSpPr>
                <p:cNvPr id="93" name="Text Box 38">
                  <a:extLst>
                    <a:ext uri="{FF2B5EF4-FFF2-40B4-BE49-F238E27FC236}">
                      <a16:creationId xmlns:a16="http://schemas.microsoft.com/office/drawing/2014/main" id="{40760D68-ADE0-B247-8D6C-A56F3C11CE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5" y="916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800"/>
                </a:p>
              </p:txBody>
            </p:sp>
          </p:grpSp>
          <p:sp>
            <p:nvSpPr>
              <p:cNvPr id="85" name="Text Box 39">
                <a:extLst>
                  <a:ext uri="{FF2B5EF4-FFF2-40B4-BE49-F238E27FC236}">
                    <a16:creationId xmlns:a16="http://schemas.microsoft.com/office/drawing/2014/main" id="{079A1F7B-7DA5-134F-936F-B5964CF95D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" y="174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s</a:t>
                </a:r>
                <a:endParaRPr lang="fr-FR" altLang="fr-FR" sz="2400">
                  <a:solidFill>
                    <a:srgbClr val="007FFF"/>
                  </a:solidFill>
                </a:endParaRPr>
              </a:p>
            </p:txBody>
          </p:sp>
          <p:sp>
            <p:nvSpPr>
              <p:cNvPr id="86" name="Line 40">
                <a:extLst>
                  <a:ext uri="{FF2B5EF4-FFF2-40B4-BE49-F238E27FC236}">
                    <a16:creationId xmlns:a16="http://schemas.microsoft.com/office/drawing/2014/main" id="{E10D5875-CE0D-A049-8747-7AC5DB025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5" y="2155"/>
                <a:ext cx="2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Line 41">
                <a:extLst>
                  <a:ext uri="{FF2B5EF4-FFF2-40B4-BE49-F238E27FC236}">
                    <a16:creationId xmlns:a16="http://schemas.microsoft.com/office/drawing/2014/main" id="{DE315BD3-BAE0-564C-8E8A-335D21D49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4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Line 42">
                <a:extLst>
                  <a:ext uri="{FF2B5EF4-FFF2-40B4-BE49-F238E27FC236}">
                    <a16:creationId xmlns:a16="http://schemas.microsoft.com/office/drawing/2014/main" id="{63A8A5FF-5975-2F4D-979D-A49775FD5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6" y="1542"/>
                <a:ext cx="2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" name="Line 43">
                <a:extLst>
                  <a:ext uri="{FF2B5EF4-FFF2-40B4-BE49-F238E27FC236}">
                    <a16:creationId xmlns:a16="http://schemas.microsoft.com/office/drawing/2014/main" id="{57F5C99A-B66D-0340-8137-D4D3DED64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542"/>
                <a:ext cx="0" cy="6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0" name="Line 44">
                <a:extLst>
                  <a:ext uri="{FF2B5EF4-FFF2-40B4-BE49-F238E27FC236}">
                    <a16:creationId xmlns:a16="http://schemas.microsoft.com/office/drawing/2014/main" id="{7FA0E5C0-7839-F849-9EA4-B8F39D272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" y="2158"/>
                <a:ext cx="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Rectangle 45">
                <a:extLst>
                  <a:ext uri="{FF2B5EF4-FFF2-40B4-BE49-F238E27FC236}">
                    <a16:creationId xmlns:a16="http://schemas.microsoft.com/office/drawing/2014/main" id="{F23694E3-E962-264D-97A1-3B731E6E6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2032"/>
                <a:ext cx="247" cy="24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CC4E4C00-7108-A148-A76F-3A17037C9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062"/>
              <a:ext cx="1001" cy="1217"/>
              <a:chOff x="1694" y="1062"/>
              <a:chExt cx="1001" cy="1217"/>
            </a:xfrm>
          </p:grpSpPr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DDC665DF-4840-4F4B-B650-FE2F09BBA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4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7491C761-36D8-374C-BE9C-7820E7072E7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023" y="1062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4" name="Text Box 50">
                <a:extLst>
                  <a:ext uri="{FF2B5EF4-FFF2-40B4-BE49-F238E27FC236}">
                    <a16:creationId xmlns:a16="http://schemas.microsoft.com/office/drawing/2014/main" id="{75EA3FD5-F0CF-C441-B388-E5D6D3F1C0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" y="130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+</a:t>
                </a:r>
              </a:p>
            </p:txBody>
          </p:sp>
          <p:sp>
            <p:nvSpPr>
              <p:cNvPr id="65" name="Line 51">
                <a:extLst>
                  <a:ext uri="{FF2B5EF4-FFF2-40B4-BE49-F238E27FC236}">
                    <a16:creationId xmlns:a16="http://schemas.microsoft.com/office/drawing/2014/main" id="{5A782C59-1AD2-0B47-9E85-1CBB105A0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54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Line 52">
                <a:extLst>
                  <a:ext uri="{FF2B5EF4-FFF2-40B4-BE49-F238E27FC236}">
                    <a16:creationId xmlns:a16="http://schemas.microsoft.com/office/drawing/2014/main" id="{B1577401-F911-6147-9D3C-D496F6522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" name="Line 53">
                <a:extLst>
                  <a:ext uri="{FF2B5EF4-FFF2-40B4-BE49-F238E27FC236}">
                    <a16:creationId xmlns:a16="http://schemas.microsoft.com/office/drawing/2014/main" id="{6B031FD3-A82F-914C-BA68-DD418CE4D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1542"/>
                <a:ext cx="0" cy="6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68" name="Group 54">
                <a:extLst>
                  <a:ext uri="{FF2B5EF4-FFF2-40B4-BE49-F238E27FC236}">
                    <a16:creationId xmlns:a16="http://schemas.microsoft.com/office/drawing/2014/main" id="{56F42099-403E-5F4B-95A6-D0782506C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2" y="1062"/>
                <a:ext cx="233" cy="357"/>
                <a:chOff x="2118" y="790"/>
                <a:chExt cx="233" cy="357"/>
              </a:xfrm>
            </p:grpSpPr>
            <p:sp>
              <p:nvSpPr>
                <p:cNvPr id="76" name="Text Box 55">
                  <a:extLst>
                    <a:ext uri="{FF2B5EF4-FFF2-40B4-BE49-F238E27FC236}">
                      <a16:creationId xmlns:a16="http://schemas.microsoft.com/office/drawing/2014/main" id="{ACB3A4F5-2123-6E47-9A8C-E67DF5DBEE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" y="790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/>
                    <a:t>r</a:t>
                  </a:r>
                </a:p>
              </p:txBody>
            </p:sp>
            <p:sp>
              <p:nvSpPr>
                <p:cNvPr id="77" name="Text Box 56">
                  <a:extLst>
                    <a:ext uri="{FF2B5EF4-FFF2-40B4-BE49-F238E27FC236}">
                      <a16:creationId xmlns:a16="http://schemas.microsoft.com/office/drawing/2014/main" id="{D75509E0-855D-1048-B1F3-FFA6EB310F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5" y="916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800"/>
                </a:p>
              </p:txBody>
            </p:sp>
          </p:grpSp>
          <p:sp>
            <p:nvSpPr>
              <p:cNvPr id="69" name="Text Box 57">
                <a:extLst>
                  <a:ext uri="{FF2B5EF4-FFF2-40B4-BE49-F238E27FC236}">
                    <a16:creationId xmlns:a16="http://schemas.microsoft.com/office/drawing/2014/main" id="{7FC832F8-A49E-7E40-A2DF-B73DB47A75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" y="174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s</a:t>
                </a:r>
                <a:endParaRPr lang="fr-FR" altLang="fr-FR" sz="2400">
                  <a:solidFill>
                    <a:srgbClr val="007FFF"/>
                  </a:solidFill>
                </a:endParaRPr>
              </a:p>
            </p:txBody>
          </p:sp>
          <p:sp>
            <p:nvSpPr>
              <p:cNvPr id="70" name="Line 58">
                <a:extLst>
                  <a:ext uri="{FF2B5EF4-FFF2-40B4-BE49-F238E27FC236}">
                    <a16:creationId xmlns:a16="http://schemas.microsoft.com/office/drawing/2014/main" id="{51B667D9-B561-A94F-A2CE-DB033A9A3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5" y="2155"/>
                <a:ext cx="2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" name="Line 59">
                <a:extLst>
                  <a:ext uri="{FF2B5EF4-FFF2-40B4-BE49-F238E27FC236}">
                    <a16:creationId xmlns:a16="http://schemas.microsoft.com/office/drawing/2014/main" id="{795486BB-477A-F043-B5C1-DA46A597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4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" name="Line 60">
                <a:extLst>
                  <a:ext uri="{FF2B5EF4-FFF2-40B4-BE49-F238E27FC236}">
                    <a16:creationId xmlns:a16="http://schemas.microsoft.com/office/drawing/2014/main" id="{A886B879-984A-A648-B196-A8A025284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6" y="1542"/>
                <a:ext cx="2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Line 61">
                <a:extLst>
                  <a:ext uri="{FF2B5EF4-FFF2-40B4-BE49-F238E27FC236}">
                    <a16:creationId xmlns:a16="http://schemas.microsoft.com/office/drawing/2014/main" id="{FA44CF8D-E8D6-3E47-9770-1D53774A0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542"/>
                <a:ext cx="0" cy="6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62">
                <a:extLst>
                  <a:ext uri="{FF2B5EF4-FFF2-40B4-BE49-F238E27FC236}">
                    <a16:creationId xmlns:a16="http://schemas.microsoft.com/office/drawing/2014/main" id="{92DB7CD8-9C38-AE40-B2A6-CD1EB6078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" y="2158"/>
                <a:ext cx="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22DBE64E-4EAC-5F4E-B717-51147B6F4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2032"/>
                <a:ext cx="247" cy="24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8" name="Group 64">
              <a:extLst>
                <a:ext uri="{FF2B5EF4-FFF2-40B4-BE49-F238E27FC236}">
                  <a16:creationId xmlns:a16="http://schemas.microsoft.com/office/drawing/2014/main" id="{2EABF855-9B0A-D646-A7F9-4D8D267FC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062"/>
              <a:ext cx="1001" cy="1217"/>
              <a:chOff x="1694" y="1062"/>
              <a:chExt cx="1001" cy="1217"/>
            </a:xfrm>
          </p:grpSpPr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A9EADAB9-FC38-4142-BB30-B0BD071A5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4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2CBC4C5-B7A4-8C43-BDA2-45FB4CDEBBA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023" y="1062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" name="Text Box 67">
                <a:extLst>
                  <a:ext uri="{FF2B5EF4-FFF2-40B4-BE49-F238E27FC236}">
                    <a16:creationId xmlns:a16="http://schemas.microsoft.com/office/drawing/2014/main" id="{D63AE07F-1D27-FF4D-909C-723726056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" y="130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+</a:t>
                </a:r>
              </a:p>
            </p:txBody>
          </p:sp>
          <p:sp>
            <p:nvSpPr>
              <p:cNvPr id="49" name="Line 68">
                <a:extLst>
                  <a:ext uri="{FF2B5EF4-FFF2-40B4-BE49-F238E27FC236}">
                    <a16:creationId xmlns:a16="http://schemas.microsoft.com/office/drawing/2014/main" id="{A9C74B15-E1E3-7144-B97D-F00101B78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54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0" name="Line 69">
                <a:extLst>
                  <a:ext uri="{FF2B5EF4-FFF2-40B4-BE49-F238E27FC236}">
                    <a16:creationId xmlns:a16="http://schemas.microsoft.com/office/drawing/2014/main" id="{8AA422B4-BD52-144F-B56F-B4D2702E8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Line 70">
                <a:extLst>
                  <a:ext uri="{FF2B5EF4-FFF2-40B4-BE49-F238E27FC236}">
                    <a16:creationId xmlns:a16="http://schemas.microsoft.com/office/drawing/2014/main" id="{4AF723A1-E02C-DE41-9C08-BECF34806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1542"/>
                <a:ext cx="0" cy="6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52" name="Group 71">
                <a:extLst>
                  <a:ext uri="{FF2B5EF4-FFF2-40B4-BE49-F238E27FC236}">
                    <a16:creationId xmlns:a16="http://schemas.microsoft.com/office/drawing/2014/main" id="{B063E93F-D490-404F-BC68-3BF771903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2" y="1062"/>
                <a:ext cx="233" cy="357"/>
                <a:chOff x="2118" y="790"/>
                <a:chExt cx="233" cy="357"/>
              </a:xfrm>
            </p:grpSpPr>
            <p:sp>
              <p:nvSpPr>
                <p:cNvPr id="60" name="Text Box 72">
                  <a:extLst>
                    <a:ext uri="{FF2B5EF4-FFF2-40B4-BE49-F238E27FC236}">
                      <a16:creationId xmlns:a16="http://schemas.microsoft.com/office/drawing/2014/main" id="{B72DB3EC-1262-D544-AB6B-0B3F970E81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" y="790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/>
                    <a:t>r</a:t>
                  </a:r>
                </a:p>
              </p:txBody>
            </p:sp>
            <p:sp>
              <p:nvSpPr>
                <p:cNvPr id="61" name="Text Box 73">
                  <a:extLst>
                    <a:ext uri="{FF2B5EF4-FFF2-40B4-BE49-F238E27FC236}">
                      <a16:creationId xmlns:a16="http://schemas.microsoft.com/office/drawing/2014/main" id="{6948F53D-833C-0C41-9D17-F4B36AB10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5" y="916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800"/>
                </a:p>
              </p:txBody>
            </p:sp>
          </p:grpSp>
          <p:sp>
            <p:nvSpPr>
              <p:cNvPr id="53" name="Text Box 74">
                <a:extLst>
                  <a:ext uri="{FF2B5EF4-FFF2-40B4-BE49-F238E27FC236}">
                    <a16:creationId xmlns:a16="http://schemas.microsoft.com/office/drawing/2014/main" id="{9B569958-CF95-BC45-9211-C016D0CC5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" y="174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s</a:t>
                </a:r>
                <a:endParaRPr lang="fr-FR" altLang="fr-FR" sz="2400">
                  <a:solidFill>
                    <a:srgbClr val="007FFF"/>
                  </a:solidFill>
                </a:endParaRPr>
              </a:p>
            </p:txBody>
          </p:sp>
          <p:sp>
            <p:nvSpPr>
              <p:cNvPr id="54" name="Line 75">
                <a:extLst>
                  <a:ext uri="{FF2B5EF4-FFF2-40B4-BE49-F238E27FC236}">
                    <a16:creationId xmlns:a16="http://schemas.microsoft.com/office/drawing/2014/main" id="{541B3C40-24ED-BC49-8800-54AA7049B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5" y="2155"/>
                <a:ext cx="2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5" name="Line 76">
                <a:extLst>
                  <a:ext uri="{FF2B5EF4-FFF2-40B4-BE49-F238E27FC236}">
                    <a16:creationId xmlns:a16="http://schemas.microsoft.com/office/drawing/2014/main" id="{DFBB53CE-FB8D-BA4F-9745-2EA284C4B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4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6" name="Line 77">
                <a:extLst>
                  <a:ext uri="{FF2B5EF4-FFF2-40B4-BE49-F238E27FC236}">
                    <a16:creationId xmlns:a16="http://schemas.microsoft.com/office/drawing/2014/main" id="{94B44BC0-5A19-C141-AA76-C6C1BBDC6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6" y="1542"/>
                <a:ext cx="2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7" name="Line 78">
                <a:extLst>
                  <a:ext uri="{FF2B5EF4-FFF2-40B4-BE49-F238E27FC236}">
                    <a16:creationId xmlns:a16="http://schemas.microsoft.com/office/drawing/2014/main" id="{9DF650B1-B611-3242-9912-CC5A5550F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542"/>
                <a:ext cx="0" cy="6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8" name="Line 79">
                <a:extLst>
                  <a:ext uri="{FF2B5EF4-FFF2-40B4-BE49-F238E27FC236}">
                    <a16:creationId xmlns:a16="http://schemas.microsoft.com/office/drawing/2014/main" id="{AF529D8B-AA70-EE4C-A133-66028724D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" y="2158"/>
                <a:ext cx="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9" name="Rectangle 80">
                <a:extLst>
                  <a:ext uri="{FF2B5EF4-FFF2-40B4-BE49-F238E27FC236}">
                    <a16:creationId xmlns:a16="http://schemas.microsoft.com/office/drawing/2014/main" id="{9D1B1CE7-5EE2-8D47-BA5E-D2DA30175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2032"/>
                <a:ext cx="247" cy="24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9" name="Group 81">
              <a:extLst>
                <a:ext uri="{FF2B5EF4-FFF2-40B4-BE49-F238E27FC236}">
                  <a16:creationId xmlns:a16="http://schemas.microsoft.com/office/drawing/2014/main" id="{014BDB51-B9CC-CD4D-BD45-B00F14297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062"/>
              <a:ext cx="1001" cy="1217"/>
              <a:chOff x="1694" y="1062"/>
              <a:chExt cx="1001" cy="1217"/>
            </a:xfrm>
          </p:grpSpPr>
          <p:sp>
            <p:nvSpPr>
              <p:cNvPr id="30" name="Freeform 82">
                <a:extLst>
                  <a:ext uri="{FF2B5EF4-FFF2-40B4-BE49-F238E27FC236}">
                    <a16:creationId xmlns:a16="http://schemas.microsoft.com/office/drawing/2014/main" id="{BA0659ED-09AD-FB4C-8621-EF83C3F90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1254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Freeform 83">
                <a:extLst>
                  <a:ext uri="{FF2B5EF4-FFF2-40B4-BE49-F238E27FC236}">
                    <a16:creationId xmlns:a16="http://schemas.microsoft.com/office/drawing/2014/main" id="{AB9E894B-909F-F443-8844-89ACDF83046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023" y="1062"/>
                <a:ext cx="240" cy="576"/>
              </a:xfrm>
              <a:custGeom>
                <a:avLst/>
                <a:gdLst>
                  <a:gd name="T0" fmla="*/ 0 w 240"/>
                  <a:gd name="T1" fmla="*/ 0 h 576"/>
                  <a:gd name="T2" fmla="*/ 0 w 240"/>
                  <a:gd name="T3" fmla="*/ 576 h 576"/>
                  <a:gd name="T4" fmla="*/ 240 w 240"/>
                  <a:gd name="T5" fmla="*/ 437 h 576"/>
                  <a:gd name="T6" fmla="*/ 240 w 240"/>
                  <a:gd name="T7" fmla="*/ 48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76">
                    <a:moveTo>
                      <a:pt x="0" y="0"/>
                    </a:moveTo>
                    <a:lnTo>
                      <a:pt x="0" y="576"/>
                    </a:lnTo>
                    <a:lnTo>
                      <a:pt x="240" y="437"/>
                    </a:lnTo>
                    <a:lnTo>
                      <a:pt x="240" y="48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2" name="Text Box 84">
                <a:extLst>
                  <a:ext uri="{FF2B5EF4-FFF2-40B4-BE49-F238E27FC236}">
                    <a16:creationId xmlns:a16="http://schemas.microsoft.com/office/drawing/2014/main" id="{258C4D65-5549-0D4E-BEAB-51970CCB8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0" y="130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+</a:t>
                </a:r>
              </a:p>
            </p:txBody>
          </p:sp>
          <p:sp>
            <p:nvSpPr>
              <p:cNvPr id="33" name="Line 85">
                <a:extLst>
                  <a:ext uri="{FF2B5EF4-FFF2-40B4-BE49-F238E27FC236}">
                    <a16:creationId xmlns:a16="http://schemas.microsoft.com/office/drawing/2014/main" id="{5F68CFD5-6AC1-B049-9667-60D5901A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54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4" name="Line 86">
                <a:extLst>
                  <a:ext uri="{FF2B5EF4-FFF2-40B4-BE49-F238E27FC236}">
                    <a16:creationId xmlns:a16="http://schemas.microsoft.com/office/drawing/2014/main" id="{FB690485-7C25-2247-8AD1-2E6B090F6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3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" name="Line 87">
                <a:extLst>
                  <a:ext uri="{FF2B5EF4-FFF2-40B4-BE49-F238E27FC236}">
                    <a16:creationId xmlns:a16="http://schemas.microsoft.com/office/drawing/2014/main" id="{A0CAB232-ABB2-4341-A643-737FCC2CB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" y="1542"/>
                <a:ext cx="0" cy="61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6" name="Group 88">
                <a:extLst>
                  <a:ext uri="{FF2B5EF4-FFF2-40B4-BE49-F238E27FC236}">
                    <a16:creationId xmlns:a16="http://schemas.microsoft.com/office/drawing/2014/main" id="{2BDC0698-E6AA-1C4C-9891-6C56F0106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2" y="1062"/>
                <a:ext cx="233" cy="357"/>
                <a:chOff x="2118" y="790"/>
                <a:chExt cx="233" cy="357"/>
              </a:xfrm>
            </p:grpSpPr>
            <p:sp>
              <p:nvSpPr>
                <p:cNvPr id="44" name="Text Box 89">
                  <a:extLst>
                    <a:ext uri="{FF2B5EF4-FFF2-40B4-BE49-F238E27FC236}">
                      <a16:creationId xmlns:a16="http://schemas.microsoft.com/office/drawing/2014/main" id="{D7024FE3-3C18-BD4D-8D14-F72F686D70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8" y="790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2400"/>
                    <a:t>r</a:t>
                  </a:r>
                </a:p>
              </p:txBody>
            </p:sp>
            <p:sp>
              <p:nvSpPr>
                <p:cNvPr id="45" name="Text Box 90">
                  <a:extLst>
                    <a:ext uri="{FF2B5EF4-FFF2-40B4-BE49-F238E27FC236}">
                      <a16:creationId xmlns:a16="http://schemas.microsoft.com/office/drawing/2014/main" id="{713A2628-660C-2449-939B-FC9D9DC924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35" y="916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1800"/>
                </a:p>
              </p:txBody>
            </p:sp>
          </p:grpSp>
          <p:sp>
            <p:nvSpPr>
              <p:cNvPr id="37" name="Text Box 91">
                <a:extLst>
                  <a:ext uri="{FF2B5EF4-FFF2-40B4-BE49-F238E27FC236}">
                    <a16:creationId xmlns:a16="http://schemas.microsoft.com/office/drawing/2014/main" id="{9A586A96-EB4A-2647-9F98-C973790D3C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9" y="1741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/>
                  <a:t>s</a:t>
                </a:r>
                <a:endParaRPr lang="fr-FR" altLang="fr-FR" sz="2400">
                  <a:solidFill>
                    <a:srgbClr val="007FFF"/>
                  </a:solidFill>
                </a:endParaRPr>
              </a:p>
            </p:txBody>
          </p:sp>
          <p:sp>
            <p:nvSpPr>
              <p:cNvPr id="38" name="Line 92">
                <a:extLst>
                  <a:ext uri="{FF2B5EF4-FFF2-40B4-BE49-F238E27FC236}">
                    <a16:creationId xmlns:a16="http://schemas.microsoft.com/office/drawing/2014/main" id="{6245502C-9602-AB49-B4FC-E5A368A5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5" y="2155"/>
                <a:ext cx="2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" name="Line 93">
                <a:extLst>
                  <a:ext uri="{FF2B5EF4-FFF2-40B4-BE49-F238E27FC236}">
                    <a16:creationId xmlns:a16="http://schemas.microsoft.com/office/drawing/2014/main" id="{6E252C79-602A-BF46-AB60-8842D7A53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4" y="135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" name="Line 94">
                <a:extLst>
                  <a:ext uri="{FF2B5EF4-FFF2-40B4-BE49-F238E27FC236}">
                    <a16:creationId xmlns:a16="http://schemas.microsoft.com/office/drawing/2014/main" id="{A85E07D1-FA2A-9B41-8246-F1B6CA5D1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6" y="1542"/>
                <a:ext cx="2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" name="Line 95">
                <a:extLst>
                  <a:ext uri="{FF2B5EF4-FFF2-40B4-BE49-F238E27FC236}">
                    <a16:creationId xmlns:a16="http://schemas.microsoft.com/office/drawing/2014/main" id="{9CC4B02B-AA0B-B041-8F84-E53AA9EE1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1542"/>
                <a:ext cx="0" cy="60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" name="Line 96">
                <a:extLst>
                  <a:ext uri="{FF2B5EF4-FFF2-40B4-BE49-F238E27FC236}">
                    <a16:creationId xmlns:a16="http://schemas.microsoft.com/office/drawing/2014/main" id="{E2F9ECAB-CE4B-CA40-9612-55DFCB32F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2" y="2158"/>
                <a:ext cx="18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3" name="Rectangle 97">
                <a:extLst>
                  <a:ext uri="{FF2B5EF4-FFF2-40B4-BE49-F238E27FC236}">
                    <a16:creationId xmlns:a16="http://schemas.microsoft.com/office/drawing/2014/main" id="{29D16131-C230-6445-A297-F2DCE2DBE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2032"/>
                <a:ext cx="247" cy="24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94" name="Group 117">
            <a:extLst>
              <a:ext uri="{FF2B5EF4-FFF2-40B4-BE49-F238E27FC236}">
                <a16:creationId xmlns:a16="http://schemas.microsoft.com/office/drawing/2014/main" id="{42FB44DD-1A6F-6346-BE04-568A0706D8D4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3645025"/>
            <a:ext cx="5995988" cy="1400176"/>
            <a:chOff x="1142" y="2617"/>
            <a:chExt cx="3777" cy="882"/>
          </a:xfrm>
        </p:grpSpPr>
        <p:sp>
          <p:nvSpPr>
            <p:cNvPr id="96" name="Text Box 100">
              <a:extLst>
                <a:ext uri="{FF2B5EF4-FFF2-40B4-BE49-F238E27FC236}">
                  <a16:creationId xmlns:a16="http://schemas.microsoft.com/office/drawing/2014/main" id="{B96476F0-8927-F545-9F38-26AB68467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976"/>
              <a:ext cx="245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2400">
                  <a:solidFill>
                    <a:schemeClr val="tx2"/>
                  </a:solidFill>
                </a:rPr>
                <a:t>valeur binaire du compteur</a:t>
              </a:r>
            </a:p>
            <a:p>
              <a:pPr algn="ctr"/>
              <a:r>
                <a:rPr lang="fr-FR" altLang="fr-FR" sz="2400">
                  <a:solidFill>
                    <a:schemeClr val="tx2"/>
                  </a:solidFill>
                </a:rPr>
                <a:t>poids faibles </a:t>
              </a:r>
              <a:r>
                <a:rPr lang="en-US" altLang="fr-FR" sz="2400">
                  <a:solidFill>
                    <a:schemeClr val="tx2"/>
                  </a:solidFill>
                </a:rPr>
                <a:t>d’abord</a:t>
              </a:r>
              <a:endParaRPr lang="fr-FR" altLang="fr-FR" sz="2400">
                <a:solidFill>
                  <a:schemeClr val="tx2"/>
                </a:solidFill>
              </a:endParaRPr>
            </a:p>
          </p:txBody>
        </p:sp>
        <p:grpSp>
          <p:nvGrpSpPr>
            <p:cNvPr id="97" name="Group 104">
              <a:extLst>
                <a:ext uri="{FF2B5EF4-FFF2-40B4-BE49-F238E27FC236}">
                  <a16:creationId xmlns:a16="http://schemas.microsoft.com/office/drawing/2014/main" id="{6CFAC760-42AC-E643-BE51-E6286AD82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2" y="2617"/>
              <a:ext cx="311" cy="359"/>
              <a:chOff x="1142" y="2617"/>
              <a:chExt cx="311" cy="359"/>
            </a:xfrm>
          </p:grpSpPr>
          <p:sp>
            <p:nvSpPr>
              <p:cNvPr id="110" name="Text Box 101">
                <a:extLst>
                  <a:ext uri="{FF2B5EF4-FFF2-40B4-BE49-F238E27FC236}">
                    <a16:creationId xmlns:a16="http://schemas.microsoft.com/office/drawing/2014/main" id="{C4B7B5F5-931C-534C-A470-0D0B1175B5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261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11" name="Text Box 103">
                <a:extLst>
                  <a:ext uri="{FF2B5EF4-FFF2-40B4-BE49-F238E27FC236}">
                    <a16:creationId xmlns:a16="http://schemas.microsoft.com/office/drawing/2014/main" id="{EEF01C18-2748-384B-B114-3121255C37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72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>
                    <a:solidFill>
                      <a:schemeClr val="tx2"/>
                    </a:solidFill>
                  </a:rPr>
                  <a:t>0</a:t>
                </a:r>
              </a:p>
            </p:txBody>
          </p:sp>
        </p:grpSp>
        <p:grpSp>
          <p:nvGrpSpPr>
            <p:cNvPr id="98" name="Group 105">
              <a:extLst>
                <a:ext uri="{FF2B5EF4-FFF2-40B4-BE49-F238E27FC236}">
                  <a16:creationId xmlns:a16="http://schemas.microsoft.com/office/drawing/2014/main" id="{6A30B8AB-6388-CB4C-BD21-AAC0948E1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8" y="2617"/>
              <a:ext cx="311" cy="359"/>
              <a:chOff x="1142" y="2617"/>
              <a:chExt cx="311" cy="359"/>
            </a:xfrm>
          </p:grpSpPr>
          <p:sp>
            <p:nvSpPr>
              <p:cNvPr id="108" name="Text Box 106">
                <a:extLst>
                  <a:ext uri="{FF2B5EF4-FFF2-40B4-BE49-F238E27FC236}">
                    <a16:creationId xmlns:a16="http://schemas.microsoft.com/office/drawing/2014/main" id="{BDE94574-782E-4848-81D4-952D7AC8F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261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09" name="Text Box 107">
                <a:extLst>
                  <a:ext uri="{FF2B5EF4-FFF2-40B4-BE49-F238E27FC236}">
                    <a16:creationId xmlns:a16="http://schemas.microsoft.com/office/drawing/2014/main" id="{6E463510-5E4A-0048-A71B-97858CBC24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72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>
                    <a:solidFill>
                      <a:schemeClr val="tx2"/>
                    </a:solidFill>
                  </a:rPr>
                  <a:t>1</a:t>
                </a:r>
              </a:p>
            </p:txBody>
          </p:sp>
        </p:grpSp>
        <p:grpSp>
          <p:nvGrpSpPr>
            <p:cNvPr id="99" name="Group 108">
              <a:extLst>
                <a:ext uri="{FF2B5EF4-FFF2-40B4-BE49-F238E27FC236}">
                  <a16:creationId xmlns:a16="http://schemas.microsoft.com/office/drawing/2014/main" id="{CCC0BF06-3DD2-494E-8FD8-3D1E3CC34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5" y="2617"/>
              <a:ext cx="311" cy="359"/>
              <a:chOff x="1142" y="2617"/>
              <a:chExt cx="311" cy="359"/>
            </a:xfrm>
          </p:grpSpPr>
          <p:sp>
            <p:nvSpPr>
              <p:cNvPr id="106" name="Text Box 109">
                <a:extLst>
                  <a:ext uri="{FF2B5EF4-FFF2-40B4-BE49-F238E27FC236}">
                    <a16:creationId xmlns:a16="http://schemas.microsoft.com/office/drawing/2014/main" id="{BD9374F9-1C69-0842-A32C-FE099D1E8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261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07" name="Text Box 110">
                <a:extLst>
                  <a:ext uri="{FF2B5EF4-FFF2-40B4-BE49-F238E27FC236}">
                    <a16:creationId xmlns:a16="http://schemas.microsoft.com/office/drawing/2014/main" id="{7464BE72-7AAD-0749-B94C-4D82C3B076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72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>
                    <a:solidFill>
                      <a:schemeClr val="tx2"/>
                    </a:solidFill>
                  </a:rPr>
                  <a:t>2</a:t>
                </a:r>
              </a:p>
            </p:txBody>
          </p:sp>
        </p:grpSp>
        <p:grpSp>
          <p:nvGrpSpPr>
            <p:cNvPr id="100" name="Group 111">
              <a:extLst>
                <a:ext uri="{FF2B5EF4-FFF2-40B4-BE49-F238E27FC236}">
                  <a16:creationId xmlns:a16="http://schemas.microsoft.com/office/drawing/2014/main" id="{FE5938E3-6964-1845-88F4-F985C9D866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1" y="2617"/>
              <a:ext cx="311" cy="359"/>
              <a:chOff x="1142" y="2617"/>
              <a:chExt cx="311" cy="359"/>
            </a:xfrm>
          </p:grpSpPr>
          <p:sp>
            <p:nvSpPr>
              <p:cNvPr id="104" name="Text Box 112">
                <a:extLst>
                  <a:ext uri="{FF2B5EF4-FFF2-40B4-BE49-F238E27FC236}">
                    <a16:creationId xmlns:a16="http://schemas.microsoft.com/office/drawing/2014/main" id="{A2BF027E-E817-034E-BC0B-8D30D8ABD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261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05" name="Text Box 113">
                <a:extLst>
                  <a:ext uri="{FF2B5EF4-FFF2-40B4-BE49-F238E27FC236}">
                    <a16:creationId xmlns:a16="http://schemas.microsoft.com/office/drawing/2014/main" id="{4879D48E-9A53-4A4E-9FDE-1C95CB1D55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72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>
                    <a:solidFill>
                      <a:schemeClr val="tx2"/>
                    </a:solidFill>
                  </a:rPr>
                  <a:t>3</a:t>
                </a:r>
              </a:p>
            </p:txBody>
          </p:sp>
        </p:grpSp>
        <p:grpSp>
          <p:nvGrpSpPr>
            <p:cNvPr id="101" name="Group 114">
              <a:extLst>
                <a:ext uri="{FF2B5EF4-FFF2-40B4-BE49-F238E27FC236}">
                  <a16:creationId xmlns:a16="http://schemas.microsoft.com/office/drawing/2014/main" id="{25EA75DF-175B-A045-B32A-D6394B6C3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2617"/>
              <a:ext cx="311" cy="359"/>
              <a:chOff x="1142" y="2617"/>
              <a:chExt cx="311" cy="359"/>
            </a:xfrm>
          </p:grpSpPr>
          <p:sp>
            <p:nvSpPr>
              <p:cNvPr id="102" name="Text Box 115">
                <a:extLst>
                  <a:ext uri="{FF2B5EF4-FFF2-40B4-BE49-F238E27FC236}">
                    <a16:creationId xmlns:a16="http://schemas.microsoft.com/office/drawing/2014/main" id="{909D9E8F-81FC-D042-8ED9-86BAF0880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" y="261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400">
                    <a:solidFill>
                      <a:schemeClr val="tx2"/>
                    </a:solidFill>
                  </a:rPr>
                  <a:t>s</a:t>
                </a:r>
              </a:p>
            </p:txBody>
          </p:sp>
          <p:sp>
            <p:nvSpPr>
              <p:cNvPr id="103" name="Text Box 116">
                <a:extLst>
                  <a:ext uri="{FF2B5EF4-FFF2-40B4-BE49-F238E27FC236}">
                    <a16:creationId xmlns:a16="http://schemas.microsoft.com/office/drawing/2014/main" id="{459BDE91-2C3C-174B-8587-5A27F55043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726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sz="200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570CD17-572E-C74F-9B5F-48256B5E14EA}"/>
              </a:ext>
            </a:extLst>
          </p:cNvPr>
          <p:cNvSpPr txBox="1"/>
          <p:nvPr/>
        </p:nvSpPr>
        <p:spPr>
          <a:xfrm>
            <a:off x="1551782" y="5265007"/>
            <a:ext cx="6040436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28800" bIns="648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mais lent car la longeur du chemin critique </a:t>
            </a:r>
          </a:p>
          <a:p>
            <a:pPr algn="ctr" fontAlgn="base">
              <a:spcAft>
                <a:spcPct val="0"/>
              </a:spcAft>
            </a:pPr>
            <a:r>
              <a:rPr lang="fr-FR" sz="2400" kern="0" dirty="0"/>
              <a:t>d</a:t>
            </a:r>
            <a:r>
              <a:rPr lang="en-US" sz="2400" kern="0" dirty="0"/>
              <a:t>épend linéairement du nombre de bits</a:t>
            </a:r>
            <a:endParaRPr lang="fr-FR" sz="2400" kern="0" dirty="0"/>
          </a:p>
        </p:txBody>
      </p:sp>
    </p:spTree>
    <p:extLst>
      <p:ext uri="{BB962C8B-B14F-4D97-AF65-F5344CB8AC3E}">
        <p14:creationId xmlns:p14="http://schemas.microsoft.com/office/powerpoint/2010/main" val="5979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F31B109-594D-754C-8491-5688D168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6622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/>
              <a:t>Weak suspend pour le clock gating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Réencodage d’états et optimisation du circuit</a:t>
            </a:r>
            <a:endParaRPr lang="fr-FR"/>
          </a:p>
          <a:p>
            <a:pPr marL="514350" indent="-514350">
              <a:buFont typeface="+mj-lt"/>
              <a:buAutoNum type="arabicPeriod"/>
            </a:pPr>
            <a:r>
              <a:rPr lang="fr-FR"/>
              <a:t>Ajout </a:t>
            </a:r>
            <a:r>
              <a:rPr lang="en-US"/>
              <a:t>du traitement des données au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Compilation ou interprétation logicielles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Compilation logicielle rapide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91F9ED-951B-044C-96AF-E9D308FF9A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BBF6C9-5DB3-A544-8E23-EF59FF652F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94D314-35FB-554B-9DCE-A609CF0994A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FE0E28A-3CF7-5D44-8991-4A08C2C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77990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27E436-2BBC-3443-9B90-EB0F842C801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1D5AFE-C29C-8A47-B9F7-24B26339F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17EB10-BFEE-0447-B7C1-DF67515F8BB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B41EBC4-6828-6942-90FB-834A3534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Remont</a:t>
            </a:r>
            <a:r>
              <a:rPr lang="en-US"/>
              <a:t>ée </a:t>
            </a:r>
            <a:r>
              <a:rPr lang="fr-FR"/>
              <a:t>de la s</a:t>
            </a:r>
            <a:r>
              <a:rPr lang="en-US"/>
              <a:t>élection dans les circuits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7EBD92-F3E3-F641-A711-939CE2B82BBD}"/>
              </a:ext>
            </a:extLst>
          </p:cNvPr>
          <p:cNvSpPr txBox="1"/>
          <p:nvPr/>
        </p:nvSpPr>
        <p:spPr>
          <a:xfrm>
            <a:off x="1331640" y="2268918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85F8ED-09F3-A542-BFA1-202A0793C9C3}"/>
              </a:ext>
            </a:extLst>
          </p:cNvPr>
          <p:cNvSpPr txBox="1"/>
          <p:nvPr/>
        </p:nvSpPr>
        <p:spPr>
          <a:xfrm>
            <a:off x="2627784" y="2267660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26A173-B50D-4944-9FC0-F5BDBC34DBE5}"/>
              </a:ext>
            </a:extLst>
          </p:cNvPr>
          <p:cNvSpPr txBox="1"/>
          <p:nvPr/>
        </p:nvSpPr>
        <p:spPr>
          <a:xfrm>
            <a:off x="3989148" y="2267660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F27AE5-9727-D548-9B26-640E842C6079}"/>
              </a:ext>
            </a:extLst>
          </p:cNvPr>
          <p:cNvSpPr txBox="1"/>
          <p:nvPr/>
        </p:nvSpPr>
        <p:spPr>
          <a:xfrm>
            <a:off x="5262969" y="2247812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3105AE-1B26-4E48-B6D4-4DC711AEEF22}"/>
              </a:ext>
            </a:extLst>
          </p:cNvPr>
          <p:cNvSpPr txBox="1"/>
          <p:nvPr/>
        </p:nvSpPr>
        <p:spPr>
          <a:xfrm>
            <a:off x="6652377" y="2247812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72CB3C-6337-3D4E-AAC6-9A46555C1275}"/>
              </a:ext>
            </a:extLst>
          </p:cNvPr>
          <p:cNvSpPr txBox="1"/>
          <p:nvPr/>
        </p:nvSpPr>
        <p:spPr>
          <a:xfrm>
            <a:off x="4429974" y="764704"/>
            <a:ext cx="28405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57B9866-A7BE-A849-B74B-04512E8F38DE}"/>
              </a:ext>
            </a:extLst>
          </p:cNvPr>
          <p:cNvCxnSpPr/>
          <p:nvPr/>
        </p:nvCxnSpPr>
        <p:spPr bwMode="auto">
          <a:xfrm flipV="1">
            <a:off x="2123728" y="1201540"/>
            <a:ext cx="2232248" cy="108471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42C1BFF-295F-ED41-B1D0-8A5DA17708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88024" y="1201540"/>
            <a:ext cx="2232248" cy="108471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B82AB2E-CF12-0342-9763-FB753767F7D2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2153" y="1309029"/>
            <a:ext cx="1271940" cy="97847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16C42BF-D86B-7F4D-8180-4196444D95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3950" y="1307772"/>
            <a:ext cx="1271940" cy="97847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3EA4B89-FB05-0246-A3CD-30C81E5C0A68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1307772"/>
            <a:ext cx="0" cy="97973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F5E9CE3D-9847-C049-BAC1-178C7EB92D35}"/>
              </a:ext>
            </a:extLst>
          </p:cNvPr>
          <p:cNvSpPr txBox="1"/>
          <p:nvPr/>
        </p:nvSpPr>
        <p:spPr>
          <a:xfrm>
            <a:off x="539552" y="3284984"/>
            <a:ext cx="8135560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Circuit :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électricité parallèle → 1 ≤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temps </a:t>
            </a:r>
            <a:r>
              <a:rPr lang="en-US" sz="2800" kern="0" dirty="0"/>
              <a:t>≤ log</a:t>
            </a:r>
            <a:r>
              <a:rPr lang="en-US" sz="2800" kern="0" baseline="-25000" dirty="0"/>
              <a:t>2</a:t>
            </a:r>
            <a:r>
              <a:rPr lang="en-US" sz="2800" kern="0" dirty="0"/>
              <a:t>(n)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800" kern="0" dirty="0"/>
              <a:t>Logiciel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 : code séquentiel </a:t>
            </a:r>
            <a:r>
              <a:rPr lang="en-US" sz="2800" kern="0" dirty="0"/>
              <a:t>→ </a:t>
            </a:r>
            <a:r>
              <a:rPr lang="en-US" sz="2800" kern="0" dirty="0">
                <a:solidFill>
                  <a:schemeClr val="accent1"/>
                </a:solidFill>
              </a:rPr>
              <a:t>temps n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C4E5E2-9C80-D24E-B2B9-39B11C9FF0A4}"/>
              </a:ext>
            </a:extLst>
          </p:cNvPr>
          <p:cNvSpPr txBox="1"/>
          <p:nvPr/>
        </p:nvSpPr>
        <p:spPr>
          <a:xfrm>
            <a:off x="1512124" y="784552"/>
            <a:ext cx="156485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n-aire </a:t>
            </a:r>
            <a:r>
              <a:rPr lang="fr-FR" sz="2800" kern="0" dirty="0"/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D6F3E128-8BB7-AD44-BE2E-3415CBCB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148" y="4444646"/>
            <a:ext cx="1380683" cy="121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9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36F5EA-5296-E34F-975A-85ACA103F4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0F66C8A-D0F6-2445-9208-6A2502ECA1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9E2DF-BA90-4C42-BC48-82A79BF265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6DC5BB8-FC23-034B-B81D-D296EFE3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S. Edwards :num</a:t>
            </a:r>
            <a:r>
              <a:rPr lang="en-US"/>
              <a:t>éroter les fils exclusifs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8D75E1-CF56-F342-B032-623E9428B15F}"/>
              </a:ext>
            </a:extLst>
          </p:cNvPr>
          <p:cNvSpPr txBox="1"/>
          <p:nvPr/>
        </p:nvSpPr>
        <p:spPr>
          <a:xfrm>
            <a:off x="907374" y="3068960"/>
            <a:ext cx="7329249" cy="21185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Profiter du fait que 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’adressage en mémoire est constant</a:t>
            </a:r>
          </a:p>
          <a:p>
            <a:pPr algn="ctr" fontAlgn="base">
              <a:spcAft>
                <a:spcPct val="0"/>
              </a:spcAft>
            </a:pPr>
            <a:r>
              <a:rPr lang="en-US" sz="2000" kern="0" dirty="0"/>
              <a:t>⟹ le décodage de l’état devient</a:t>
            </a:r>
            <a:r>
              <a:rPr lang="en-US" sz="2000" kern="0" dirty="0">
                <a:solidFill>
                  <a:schemeClr val="accent2"/>
                </a:solidFill>
              </a:rPr>
              <a:t> indépendant de la taille</a:t>
            </a:r>
          </a:p>
          <a:p>
            <a:pPr algn="ctr" fontAlgn="base">
              <a:spcBef>
                <a:spcPts val="800"/>
              </a:spcBef>
              <a:spcAft>
                <a:spcPct val="0"/>
              </a:spcAft>
            </a:pPr>
            <a:r>
              <a:rPr lang="en-US" sz="2000" kern="0" dirty="0"/>
              <a:t>Pour le code combinatoire, utiliser au maximum if-then-else</a:t>
            </a:r>
          </a:p>
          <a:p>
            <a:pPr algn="ctr" fontAlgn="base">
              <a:spcAft>
                <a:spcPct val="0"/>
              </a:spcAft>
            </a:pPr>
            <a:r>
              <a:rPr lang="en-US" sz="2000" kern="0" dirty="0"/>
              <a:t>pour ne pas exécuter les parties de codes non activées</a:t>
            </a:r>
          </a:p>
          <a:p>
            <a:pPr algn="ctr" fontAlgn="base">
              <a:spcAft>
                <a:spcPct val="0"/>
              </a:spcAft>
            </a:pPr>
            <a:r>
              <a:rPr lang="en-US" sz="2000" kern="0" dirty="0"/>
              <a:t>(restreint aux programmes acycliques)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2000" kern="0" dirty="0"/>
              <a:t>Technique reprise par </a:t>
            </a:r>
            <a:r>
              <a:rPr lang="en-US" sz="2000" kern="0" dirty="0">
                <a:solidFill>
                  <a:schemeClr val="tx2"/>
                </a:solidFill>
              </a:rPr>
              <a:t>D. Potop</a:t>
            </a:r>
            <a:r>
              <a:rPr lang="en-US" sz="2000" kern="0" dirty="0"/>
              <a:t> (Esterel v5) et </a:t>
            </a:r>
            <a:r>
              <a:rPr lang="en-US" sz="2000" kern="0" dirty="0">
                <a:solidFill>
                  <a:schemeClr val="tx2"/>
                </a:solidFill>
              </a:rPr>
              <a:t>M. Perreaut</a:t>
            </a:r>
            <a:r>
              <a:rPr lang="en-US" sz="2000" kern="0" dirty="0"/>
              <a:t> (v7)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BF0C9C-F433-1E4B-BC0C-60AF3DB6C3F8}"/>
              </a:ext>
            </a:extLst>
          </p:cNvPr>
          <p:cNvSpPr txBox="1"/>
          <p:nvPr/>
        </p:nvSpPr>
        <p:spPr>
          <a:xfrm>
            <a:off x="1331640" y="2268918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BE9404-E6D7-5243-8DD0-2D2D41F28875}"/>
              </a:ext>
            </a:extLst>
          </p:cNvPr>
          <p:cNvSpPr txBox="1"/>
          <p:nvPr/>
        </p:nvSpPr>
        <p:spPr>
          <a:xfrm>
            <a:off x="2627784" y="2267660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A72D5B-FEB0-F443-A239-8D9AB1A1E31C}"/>
              </a:ext>
            </a:extLst>
          </p:cNvPr>
          <p:cNvSpPr txBox="1"/>
          <p:nvPr/>
        </p:nvSpPr>
        <p:spPr>
          <a:xfrm>
            <a:off x="3989148" y="2267660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sng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pause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D1CD7F-65EC-984D-B03F-9A0EB5AEB0F2}"/>
              </a:ext>
            </a:extLst>
          </p:cNvPr>
          <p:cNvSpPr txBox="1"/>
          <p:nvPr/>
        </p:nvSpPr>
        <p:spPr>
          <a:xfrm>
            <a:off x="5262969" y="2247812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AA9205-928B-9147-8B79-B09DA4E2787B}"/>
              </a:ext>
            </a:extLst>
          </p:cNvPr>
          <p:cNvSpPr txBox="1"/>
          <p:nvPr/>
        </p:nvSpPr>
        <p:spPr>
          <a:xfrm>
            <a:off x="6652377" y="2247812"/>
            <a:ext cx="116570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pause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8BD1B5-ECB5-AB4B-8030-1BC978CC128F}"/>
              </a:ext>
            </a:extLst>
          </p:cNvPr>
          <p:cNvSpPr txBox="1"/>
          <p:nvPr/>
        </p:nvSpPr>
        <p:spPr>
          <a:xfrm>
            <a:off x="4429974" y="764704"/>
            <a:ext cx="28405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E50869C-8F7D-5948-AB7F-46C50500898B}"/>
              </a:ext>
            </a:extLst>
          </p:cNvPr>
          <p:cNvCxnSpPr/>
          <p:nvPr/>
        </p:nvCxnSpPr>
        <p:spPr bwMode="auto">
          <a:xfrm flipV="1">
            <a:off x="2123728" y="1201540"/>
            <a:ext cx="2232248" cy="108471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F1B9783-5DEA-5D46-A0A1-A5DC21F844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88024" y="1201540"/>
            <a:ext cx="2232248" cy="1084711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2DED48D-B370-E445-9565-DEAA4954B2AE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2153" y="1309029"/>
            <a:ext cx="1271940" cy="97847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178AB98-2522-F549-8244-5836D4926B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3950" y="1307772"/>
            <a:ext cx="1271940" cy="97847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2AF1B82-355F-6A44-BFD8-08F5F6972A05}"/>
              </a:ext>
            </a:extLst>
          </p:cNvPr>
          <p:cNvCxnSpPr>
            <a:cxnSpLocks/>
          </p:cNvCxnSpPr>
          <p:nvPr/>
        </p:nvCxnSpPr>
        <p:spPr bwMode="auto">
          <a:xfrm flipV="1">
            <a:off x="4572000" y="1307772"/>
            <a:ext cx="0" cy="97973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5C721D1-49F1-AF41-B364-0125ECBE1308}"/>
              </a:ext>
            </a:extLst>
          </p:cNvPr>
          <p:cNvSpPr txBox="1"/>
          <p:nvPr/>
        </p:nvSpPr>
        <p:spPr>
          <a:xfrm>
            <a:off x="1512124" y="784552"/>
            <a:ext cx="1564852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n-aire </a:t>
            </a:r>
            <a:r>
              <a:rPr lang="fr-FR" sz="2800" kern="0" dirty="0"/>
              <a:t>→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E1BEC82-A71D-A145-82BE-3D4151E6B4D0}"/>
              </a:ext>
            </a:extLst>
          </p:cNvPr>
          <p:cNvSpPr txBox="1"/>
          <p:nvPr/>
        </p:nvSpPr>
        <p:spPr>
          <a:xfrm>
            <a:off x="2609302" y="1874340"/>
            <a:ext cx="35618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A0D0D7-DDC7-E443-8B5C-A9C4F9AE8CA1}"/>
              </a:ext>
            </a:extLst>
          </p:cNvPr>
          <p:cNvSpPr txBox="1"/>
          <p:nvPr/>
        </p:nvSpPr>
        <p:spPr>
          <a:xfrm>
            <a:off x="3538277" y="1825214"/>
            <a:ext cx="419811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A969C6-47A1-2D4D-8C4C-89035585FB90}"/>
              </a:ext>
            </a:extLst>
          </p:cNvPr>
          <p:cNvSpPr txBox="1"/>
          <p:nvPr/>
        </p:nvSpPr>
        <p:spPr>
          <a:xfrm>
            <a:off x="4631262" y="1872786"/>
            <a:ext cx="419811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E909CB-95B3-5541-9867-0F50D8E6608E}"/>
              </a:ext>
            </a:extLst>
          </p:cNvPr>
          <p:cNvSpPr txBox="1"/>
          <p:nvPr/>
        </p:nvSpPr>
        <p:spPr>
          <a:xfrm>
            <a:off x="5298190" y="1879874"/>
            <a:ext cx="419811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CF9098E-4C9D-8041-9EC0-01C1788C72F1}"/>
              </a:ext>
            </a:extLst>
          </p:cNvPr>
          <p:cNvSpPr txBox="1"/>
          <p:nvPr/>
        </p:nvSpPr>
        <p:spPr>
          <a:xfrm>
            <a:off x="6116979" y="1885850"/>
            <a:ext cx="419811" cy="461665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DEA50E3-D20C-BE48-8440-744E2F4D77B2}"/>
              </a:ext>
            </a:extLst>
          </p:cNvPr>
          <p:cNvSpPr txBox="1"/>
          <p:nvPr/>
        </p:nvSpPr>
        <p:spPr>
          <a:xfrm>
            <a:off x="27721" y="5476498"/>
            <a:ext cx="8936767" cy="707886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Voir les d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étails dans le cours du  21 mai 2013, dans le livre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hlinkClick r:id="rId2"/>
              </a:rPr>
              <a:t>Compiling Esterel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et dans </a:t>
            </a:r>
            <a:r>
              <a:rPr lang="en-US" sz="2000" kern="0" dirty="0"/>
              <a:t>les transparents d’Esterel Technologies sur la page web de ce cours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202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E039A8B-FDE3-EB4C-B03A-740118B6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64314"/>
            <a:ext cx="8458200" cy="3709477"/>
          </a:xfrm>
        </p:spPr>
        <p:txBody>
          <a:bodyPr/>
          <a:lstStyle/>
          <a:p>
            <a:r>
              <a:rPr lang="fr-FR" sz="2400"/>
              <a:t>weak suspend </a:t>
            </a:r>
            <a:r>
              <a:rPr lang="en-US" sz="2400"/>
              <a:t>étend le champ expressif d’Esterel, en particulier pour les circuits mono- et multi-horloges</a:t>
            </a:r>
          </a:p>
          <a:p>
            <a:r>
              <a:rPr lang="en-US" sz="2400"/>
              <a:t>Les algorithmes de compilation et d’optimisation sont variés, mais </a:t>
            </a:r>
            <a:r>
              <a:rPr lang="en-US" sz="2400">
                <a:solidFill>
                  <a:schemeClr val="accent3"/>
                </a:solidFill>
              </a:rPr>
              <a:t>tous conformes a la sémantique</a:t>
            </a:r>
            <a:r>
              <a:rPr lang="en-US" sz="2400"/>
              <a:t>. Certains traitent les programmes cycliques, d’autre pas, mais </a:t>
            </a:r>
            <a:r>
              <a:rPr lang="en-US" sz="2400">
                <a:solidFill>
                  <a:schemeClr val="accent3"/>
                </a:solidFill>
              </a:rPr>
              <a:t>les résultats sont toujours consistants</a:t>
            </a:r>
            <a:r>
              <a:rPr lang="en-US" sz="2400"/>
              <a:t>.</a:t>
            </a:r>
          </a:p>
          <a:p>
            <a:r>
              <a:rPr lang="en-US" sz="2400"/>
              <a:t>Les </a:t>
            </a:r>
            <a:r>
              <a:rPr lang="en-US" sz="2400">
                <a:solidFill>
                  <a:schemeClr val="accent3"/>
                </a:solidFill>
              </a:rPr>
              <a:t>BDDs </a:t>
            </a:r>
            <a:r>
              <a:rPr lang="en-US" sz="2400"/>
              <a:t>jouent un rôle essentiel pour l’optimisation et la vérification (cours du 28 mars), donc la pratique industrielle</a:t>
            </a:r>
            <a:endParaRPr lang="fr-FR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9B76CA-3338-C54F-8FB2-6DE05F69FBF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45095B-A0DF-984B-9C46-2E87B178EA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D181B0-7EE0-FF4C-A250-BE69B504C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20DC53A-48D2-8C4C-A541-7104311D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33C3BC-4185-9840-B58E-C256B1EBBC28}"/>
              </a:ext>
            </a:extLst>
          </p:cNvPr>
          <p:cNvSpPr txBox="1"/>
          <p:nvPr/>
        </p:nvSpPr>
        <p:spPr>
          <a:xfrm>
            <a:off x="521853" y="4719781"/>
            <a:ext cx="8100294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Merci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à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J. Vuillemin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H. Touati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400" kern="0" dirty="0">
                <a:solidFill>
                  <a:schemeClr val="tx2"/>
                </a:solidFill>
              </a:rPr>
              <a:t>J-C. Madre</a:t>
            </a:r>
            <a:r>
              <a:rPr lang="en-US" sz="2400" kern="0" dirty="0"/>
              <a:t>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O. Coudert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A. Bouali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400" kern="0" dirty="0">
                <a:solidFill>
                  <a:schemeClr val="tx2"/>
                </a:solidFill>
              </a:rPr>
              <a:t>X. Fornari</a:t>
            </a:r>
            <a:r>
              <a:rPr lang="en-US" sz="2400" kern="0" dirty="0"/>
              <a:t>, </a:t>
            </a:r>
            <a:r>
              <a:rPr lang="en-US" sz="2400" kern="0" dirty="0">
                <a:solidFill>
                  <a:schemeClr val="tx2"/>
                </a:solidFill>
              </a:rPr>
              <a:t>E. Sentovich</a:t>
            </a:r>
            <a:r>
              <a:rPr lang="en-US" sz="2400" kern="0" dirty="0"/>
              <a:t>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H. Toma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S. Edwards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D. Potop-Butucaru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M. Perreaut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400" kern="0" dirty="0">
                <a:solidFill>
                  <a:schemeClr val="tx2"/>
                </a:solidFill>
              </a:rPr>
              <a:t>L. Arditi</a:t>
            </a:r>
            <a:r>
              <a:rPr lang="en-US" sz="2400" kern="0" dirty="0"/>
              <a:t>, 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et aux autres acteurs d’Esterel v5 et v7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AA2828-312C-0141-B73F-2457BAF216E5}"/>
              </a:ext>
            </a:extLst>
          </p:cNvPr>
          <p:cNvSpPr/>
          <p:nvPr/>
        </p:nvSpPr>
        <p:spPr>
          <a:xfrm>
            <a:off x="2285156" y="3244334"/>
            <a:ext cx="457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cs@listes.societe-informatique-de-france.fr</a:t>
            </a:r>
          </a:p>
        </p:txBody>
      </p:sp>
    </p:spTree>
    <p:extLst>
      <p:ext uri="{BB962C8B-B14F-4D97-AF65-F5344CB8AC3E}">
        <p14:creationId xmlns:p14="http://schemas.microsoft.com/office/powerpoint/2010/main" val="414908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E05697-23FD-5148-B527-9E4445D4646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29B63A-79CA-524E-BA6A-C683FEA954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5E9A14-DC5F-FD49-B4DF-AA34FDD42F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C6EB1B7-1442-794F-A5B4-D80A30D8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compteur ultra-rapide de Vuillemin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31BB487-0E68-E443-A3CF-B017DE00F748}"/>
              </a:ext>
            </a:extLst>
          </p:cNvPr>
          <p:cNvSpPr>
            <a:spLocks/>
          </p:cNvSpPr>
          <p:nvPr/>
        </p:nvSpPr>
        <p:spPr bwMode="auto">
          <a:xfrm>
            <a:off x="1827213" y="19907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A907FDE0-177B-4C4A-B786-E8C51F1E88B1}"/>
              </a:ext>
            </a:extLst>
          </p:cNvPr>
          <p:cNvSpPr>
            <a:spLocks/>
          </p:cNvSpPr>
          <p:nvPr/>
        </p:nvSpPr>
        <p:spPr bwMode="auto">
          <a:xfrm flipV="1">
            <a:off x="1827213" y="16859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3AFAC84-23E1-8F46-ADB4-B983FD4E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0669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3B36F30-3BF6-364B-BECC-2106CACF3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24479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E77EDB2-073F-F94D-B5DD-943CE71BDE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213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A8485542-2647-9141-BAF7-DDD3FD998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13" y="2447925"/>
            <a:ext cx="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C55B3B1-AE7A-FD47-8BCF-7FA6FF40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98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400"/>
          </a:p>
          <a:p>
            <a:endParaRPr lang="fr-FR" altLang="fr-FR" sz="240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A8E0506-C07C-9743-975C-6137C220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914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x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D67CE91-AE68-1D44-872E-F744E861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76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solidFill>
                  <a:schemeClr val="tx2"/>
                </a:solidFill>
              </a:rPr>
              <a:t>1/2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B2D8675F-2E19-E14D-B2CA-9B98643EE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1885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1800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49735D84-8242-B64A-8147-6B3AD890C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276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400">
              <a:solidFill>
                <a:srgbClr val="007FFF"/>
              </a:solidFill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4A0BA63B-4C7C-7748-8424-9BF3B8D29F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5513" y="3421063"/>
            <a:ext cx="322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72E3924A-6221-0C4E-A573-8921DCFBA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4925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323585F-C41A-764C-972C-2A71A55AFB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98600" y="2447925"/>
            <a:ext cx="350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401CBAC9-5F44-FF48-A6A0-FACA1CC52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1775" y="2447925"/>
            <a:ext cx="0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66E64C7E-ED84-9C40-ABD3-C0D601FC1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2250" y="3425825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00D3CCAB-EB35-1648-931B-C8B9DDD8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3225800"/>
            <a:ext cx="392113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5520723-5FBE-8847-AC93-1CFCCD7D94BE}"/>
              </a:ext>
            </a:extLst>
          </p:cNvPr>
          <p:cNvSpPr>
            <a:spLocks/>
          </p:cNvSpPr>
          <p:nvPr/>
        </p:nvSpPr>
        <p:spPr bwMode="auto">
          <a:xfrm>
            <a:off x="3211513" y="19907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3C2B8E0-5B8F-0E41-97F2-F7269016252A}"/>
              </a:ext>
            </a:extLst>
          </p:cNvPr>
          <p:cNvSpPr>
            <a:spLocks/>
          </p:cNvSpPr>
          <p:nvPr/>
        </p:nvSpPr>
        <p:spPr bwMode="auto">
          <a:xfrm flipV="1">
            <a:off x="3211513" y="16859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F464BC52-94BB-8841-BC15-C8122FA3F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20669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28A8A19B-0D8E-5E43-AA5F-8AC94DBBA7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2513" y="24479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5D4223A9-D497-4241-B4F0-26BFD7D35B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2513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237A462A-3F77-9045-BAD3-0C287E619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7313" y="2447925"/>
            <a:ext cx="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90BF016C-58B5-C24C-A979-CC05EA4E3B17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1676400"/>
            <a:ext cx="608013" cy="566738"/>
            <a:chOff x="2118" y="790"/>
            <a:chExt cx="383" cy="357"/>
          </a:xfrm>
        </p:grpSpPr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C38AA54C-8706-3441-807B-24A491B19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790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solidFill>
                    <a:schemeClr val="tx2"/>
                  </a:solidFill>
                </a:rPr>
                <a:t>1/4</a:t>
              </a:r>
            </a:p>
          </p:txBody>
        </p:sp>
        <p:sp>
          <p:nvSpPr>
            <p:cNvPr id="31" name="Text Box 31">
              <a:extLst>
                <a:ext uri="{FF2B5EF4-FFF2-40B4-BE49-F238E27FC236}">
                  <a16:creationId xmlns:a16="http://schemas.microsoft.com/office/drawing/2014/main" id="{EE962BC5-B0E7-7347-AA15-9FBC73251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9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1800">
                <a:solidFill>
                  <a:schemeClr val="tx2"/>
                </a:solidFill>
              </a:endParaRPr>
            </a:p>
          </p:txBody>
        </p:sp>
      </p:grpSp>
      <p:sp>
        <p:nvSpPr>
          <p:cNvPr id="32" name="Text Box 32">
            <a:extLst>
              <a:ext uri="{FF2B5EF4-FFF2-40B4-BE49-F238E27FC236}">
                <a16:creationId xmlns:a16="http://schemas.microsoft.com/office/drawing/2014/main" id="{762BA392-E886-5C4F-92DA-4A854D51C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276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 sz="2400">
              <a:solidFill>
                <a:srgbClr val="007FFF"/>
              </a:solidFill>
            </a:endParaRPr>
          </a:p>
        </p:txBody>
      </p:sp>
      <p:sp>
        <p:nvSpPr>
          <p:cNvPr id="33" name="Line 33">
            <a:extLst>
              <a:ext uri="{FF2B5EF4-FFF2-40B4-BE49-F238E27FC236}">
                <a16:creationId xmlns:a16="http://schemas.microsoft.com/office/drawing/2014/main" id="{C4C187BF-A8D3-4245-891D-DC0FE8F81E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9813" y="3421063"/>
            <a:ext cx="322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Line 34">
            <a:extLst>
              <a:ext uri="{FF2B5EF4-FFF2-40B4-BE49-F238E27FC236}">
                <a16:creationId xmlns:a16="http://schemas.microsoft.com/office/drawing/2014/main" id="{E24F8859-211F-B442-AE48-C472810CE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36851D53-CAA0-804E-A8C0-0968D337E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2900" y="2447925"/>
            <a:ext cx="350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486288E2-7068-7E48-BCC1-A78927695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6075" y="2447925"/>
            <a:ext cx="0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EE5FED91-6582-0246-9197-517C9F592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76550" y="3425825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183EFD3-2C43-BC4E-AAAC-12946E4E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3225800"/>
            <a:ext cx="392113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4A6C403F-D9CC-BA45-8130-C7CF9D6FC15D}"/>
              </a:ext>
            </a:extLst>
          </p:cNvPr>
          <p:cNvSpPr>
            <a:spLocks/>
          </p:cNvSpPr>
          <p:nvPr/>
        </p:nvSpPr>
        <p:spPr bwMode="auto">
          <a:xfrm>
            <a:off x="4560888" y="19907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905FC2BB-BAAB-4D48-A20B-EDBF80362735}"/>
              </a:ext>
            </a:extLst>
          </p:cNvPr>
          <p:cNvSpPr>
            <a:spLocks/>
          </p:cNvSpPr>
          <p:nvPr/>
        </p:nvSpPr>
        <p:spPr bwMode="auto">
          <a:xfrm flipV="1">
            <a:off x="4560888" y="16859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D6E37F5B-A6D5-6948-9431-983D886A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69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42" name="Line 43">
            <a:extLst>
              <a:ext uri="{FF2B5EF4-FFF2-40B4-BE49-F238E27FC236}">
                <a16:creationId xmlns:a16="http://schemas.microsoft.com/office/drawing/2014/main" id="{B5EA8728-EE88-FA48-BCC8-280DA98E35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888" y="24479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44">
            <a:extLst>
              <a:ext uri="{FF2B5EF4-FFF2-40B4-BE49-F238E27FC236}">
                <a16:creationId xmlns:a16="http://schemas.microsoft.com/office/drawing/2014/main" id="{991777BA-E439-0F4C-98D3-7DD98507C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888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45">
            <a:extLst>
              <a:ext uri="{FF2B5EF4-FFF2-40B4-BE49-F238E27FC236}">
                <a16:creationId xmlns:a16="http://schemas.microsoft.com/office/drawing/2014/main" id="{3DD8AE05-D466-514F-B0ED-9EC28F9BE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688" y="2447925"/>
            <a:ext cx="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5" name="Group 46">
            <a:extLst>
              <a:ext uri="{FF2B5EF4-FFF2-40B4-BE49-F238E27FC236}">
                <a16:creationId xmlns:a16="http://schemas.microsoft.com/office/drawing/2014/main" id="{C0C52E3C-A76B-E143-853D-ACD6A03DC994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1676400"/>
            <a:ext cx="608013" cy="566738"/>
            <a:chOff x="2118" y="790"/>
            <a:chExt cx="383" cy="357"/>
          </a:xfrm>
        </p:grpSpPr>
        <p:sp>
          <p:nvSpPr>
            <p:cNvPr id="46" name="Text Box 47">
              <a:extLst>
                <a:ext uri="{FF2B5EF4-FFF2-40B4-BE49-F238E27FC236}">
                  <a16:creationId xmlns:a16="http://schemas.microsoft.com/office/drawing/2014/main" id="{12DA4A29-5ABE-2D4B-A4EA-6135370CA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790"/>
              <a:ext cx="3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solidFill>
                    <a:schemeClr val="tx2"/>
                  </a:solidFill>
                </a:rPr>
                <a:t>1/8</a:t>
              </a:r>
            </a:p>
          </p:txBody>
        </p:sp>
        <p:sp>
          <p:nvSpPr>
            <p:cNvPr id="47" name="Text Box 48">
              <a:extLst>
                <a:ext uri="{FF2B5EF4-FFF2-40B4-BE49-F238E27FC236}">
                  <a16:creationId xmlns:a16="http://schemas.microsoft.com/office/drawing/2014/main" id="{D221B88C-05F3-E547-ABCA-42E457E78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9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1800">
                <a:solidFill>
                  <a:schemeClr val="tx2"/>
                </a:solidFill>
              </a:endParaRPr>
            </a:p>
          </p:txBody>
        </p:sp>
      </p:grpSp>
      <p:sp>
        <p:nvSpPr>
          <p:cNvPr id="48" name="Line 50">
            <a:extLst>
              <a:ext uri="{FF2B5EF4-FFF2-40B4-BE49-F238E27FC236}">
                <a16:creationId xmlns:a16="http://schemas.microsoft.com/office/drawing/2014/main" id="{168ED4FD-F110-604D-9BD4-59204552B5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9188" y="3421063"/>
            <a:ext cx="322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Line 51">
            <a:extLst>
              <a:ext uri="{FF2B5EF4-FFF2-40B4-BE49-F238E27FC236}">
                <a16:creationId xmlns:a16="http://schemas.microsoft.com/office/drawing/2014/main" id="{582B7C06-EF72-0F41-AB1B-3D869659A0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Line 52">
            <a:extLst>
              <a:ext uri="{FF2B5EF4-FFF2-40B4-BE49-F238E27FC236}">
                <a16:creationId xmlns:a16="http://schemas.microsoft.com/office/drawing/2014/main" id="{8A2E9BB2-3E72-1049-93A3-A3068EEAF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32275" y="2447925"/>
            <a:ext cx="350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Line 53">
            <a:extLst>
              <a:ext uri="{FF2B5EF4-FFF2-40B4-BE49-F238E27FC236}">
                <a16:creationId xmlns:a16="http://schemas.microsoft.com/office/drawing/2014/main" id="{7C0CF550-158B-C44A-BF74-21548FCA4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5450" y="2447925"/>
            <a:ext cx="0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Line 54">
            <a:extLst>
              <a:ext uri="{FF2B5EF4-FFF2-40B4-BE49-F238E27FC236}">
                <a16:creationId xmlns:a16="http://schemas.microsoft.com/office/drawing/2014/main" id="{860AFA33-813A-2746-844A-1154D1809D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5925" y="3425825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126A19A3-C769-C34D-8871-78D7275AA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3225800"/>
            <a:ext cx="392113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Freeform 57">
            <a:extLst>
              <a:ext uri="{FF2B5EF4-FFF2-40B4-BE49-F238E27FC236}">
                <a16:creationId xmlns:a16="http://schemas.microsoft.com/office/drawing/2014/main" id="{A61A53CA-B0ED-704C-BA04-E4A8726E1D05}"/>
              </a:ext>
            </a:extLst>
          </p:cNvPr>
          <p:cNvSpPr>
            <a:spLocks/>
          </p:cNvSpPr>
          <p:nvPr/>
        </p:nvSpPr>
        <p:spPr bwMode="auto">
          <a:xfrm>
            <a:off x="5932488" y="19907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Freeform 58">
            <a:extLst>
              <a:ext uri="{FF2B5EF4-FFF2-40B4-BE49-F238E27FC236}">
                <a16:creationId xmlns:a16="http://schemas.microsoft.com/office/drawing/2014/main" id="{81A8682A-4B44-924D-81B9-A262F77A37EF}"/>
              </a:ext>
            </a:extLst>
          </p:cNvPr>
          <p:cNvSpPr>
            <a:spLocks/>
          </p:cNvSpPr>
          <p:nvPr/>
        </p:nvSpPr>
        <p:spPr bwMode="auto">
          <a:xfrm flipV="1">
            <a:off x="5932488" y="16859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Text Box 59">
            <a:extLst>
              <a:ext uri="{FF2B5EF4-FFF2-40B4-BE49-F238E27FC236}">
                <a16:creationId xmlns:a16="http://schemas.microsoft.com/office/drawing/2014/main" id="{5C508EE6-9657-3F4E-90FF-F986B79F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669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57" name="Line 60">
            <a:extLst>
              <a:ext uri="{FF2B5EF4-FFF2-40B4-BE49-F238E27FC236}">
                <a16:creationId xmlns:a16="http://schemas.microsoft.com/office/drawing/2014/main" id="{C0792382-DDC6-1F4B-BABA-37A4C9C94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3488" y="24479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Line 61">
            <a:extLst>
              <a:ext uri="{FF2B5EF4-FFF2-40B4-BE49-F238E27FC236}">
                <a16:creationId xmlns:a16="http://schemas.microsoft.com/office/drawing/2014/main" id="{2ACAD74D-1E24-1944-B913-7EBCA4C8B0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13488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Line 62">
            <a:extLst>
              <a:ext uri="{FF2B5EF4-FFF2-40B4-BE49-F238E27FC236}">
                <a16:creationId xmlns:a16="http://schemas.microsoft.com/office/drawing/2014/main" id="{747576B2-89C3-AD4B-91BA-58DC3F957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8" y="2447925"/>
            <a:ext cx="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0" name="Group 63">
            <a:extLst>
              <a:ext uri="{FF2B5EF4-FFF2-40B4-BE49-F238E27FC236}">
                <a16:creationId xmlns:a16="http://schemas.microsoft.com/office/drawing/2014/main" id="{C4800CBD-7597-0F4E-A081-B2C9189E98DA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1676400"/>
            <a:ext cx="777875" cy="566738"/>
            <a:chOff x="2118" y="790"/>
            <a:chExt cx="490" cy="357"/>
          </a:xfrm>
        </p:grpSpPr>
        <p:sp>
          <p:nvSpPr>
            <p:cNvPr id="61" name="Text Box 64">
              <a:extLst>
                <a:ext uri="{FF2B5EF4-FFF2-40B4-BE49-F238E27FC236}">
                  <a16:creationId xmlns:a16="http://schemas.microsoft.com/office/drawing/2014/main" id="{EC59F88B-8FE1-5C41-A38F-71E9FD5798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79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solidFill>
                    <a:schemeClr val="tx2"/>
                  </a:solidFill>
                </a:rPr>
                <a:t>1/16</a:t>
              </a:r>
            </a:p>
          </p:txBody>
        </p:sp>
        <p:sp>
          <p:nvSpPr>
            <p:cNvPr id="62" name="Text Box 65">
              <a:extLst>
                <a:ext uri="{FF2B5EF4-FFF2-40B4-BE49-F238E27FC236}">
                  <a16:creationId xmlns:a16="http://schemas.microsoft.com/office/drawing/2014/main" id="{A2966259-8B73-1442-9767-FA9B84BC7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9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1800">
                <a:solidFill>
                  <a:schemeClr val="tx2"/>
                </a:solidFill>
              </a:endParaRPr>
            </a:p>
          </p:txBody>
        </p:sp>
      </p:grpSp>
      <p:sp>
        <p:nvSpPr>
          <p:cNvPr id="63" name="Line 67">
            <a:extLst>
              <a:ext uri="{FF2B5EF4-FFF2-40B4-BE49-F238E27FC236}">
                <a16:creationId xmlns:a16="http://schemas.microsoft.com/office/drawing/2014/main" id="{B8EF40D7-A5AB-8645-93E9-B9B8C07FB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0788" y="3421063"/>
            <a:ext cx="322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Line 68">
            <a:extLst>
              <a:ext uri="{FF2B5EF4-FFF2-40B4-BE49-F238E27FC236}">
                <a16:creationId xmlns:a16="http://schemas.microsoft.com/office/drawing/2014/main" id="{9F52B29B-CBDC-DA45-9927-1EF792277D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Line 69">
            <a:extLst>
              <a:ext uri="{FF2B5EF4-FFF2-40B4-BE49-F238E27FC236}">
                <a16:creationId xmlns:a16="http://schemas.microsoft.com/office/drawing/2014/main" id="{F90567C5-6024-C44F-BD03-6C2A6B090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3875" y="2447925"/>
            <a:ext cx="350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Line 70">
            <a:extLst>
              <a:ext uri="{FF2B5EF4-FFF2-40B4-BE49-F238E27FC236}">
                <a16:creationId xmlns:a16="http://schemas.microsoft.com/office/drawing/2014/main" id="{D2318004-2611-1440-A6FA-9FAAB2239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2447925"/>
            <a:ext cx="0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Line 71">
            <a:extLst>
              <a:ext uri="{FF2B5EF4-FFF2-40B4-BE49-F238E27FC236}">
                <a16:creationId xmlns:a16="http://schemas.microsoft.com/office/drawing/2014/main" id="{1D4EA449-D48F-B244-A9F2-EF0AB059E4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7525" y="3425825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72">
            <a:extLst>
              <a:ext uri="{FF2B5EF4-FFF2-40B4-BE49-F238E27FC236}">
                <a16:creationId xmlns:a16="http://schemas.microsoft.com/office/drawing/2014/main" id="{357A8069-1E35-B74A-B43D-374DDC38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3225800"/>
            <a:ext cx="392113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Freeform 74">
            <a:extLst>
              <a:ext uri="{FF2B5EF4-FFF2-40B4-BE49-F238E27FC236}">
                <a16:creationId xmlns:a16="http://schemas.microsoft.com/office/drawing/2014/main" id="{803C18DF-4A07-B940-A6BB-AAC977CF101A}"/>
              </a:ext>
            </a:extLst>
          </p:cNvPr>
          <p:cNvSpPr>
            <a:spLocks/>
          </p:cNvSpPr>
          <p:nvPr/>
        </p:nvSpPr>
        <p:spPr bwMode="auto">
          <a:xfrm>
            <a:off x="7304088" y="19907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Freeform 75">
            <a:extLst>
              <a:ext uri="{FF2B5EF4-FFF2-40B4-BE49-F238E27FC236}">
                <a16:creationId xmlns:a16="http://schemas.microsoft.com/office/drawing/2014/main" id="{FB24FB9E-0144-9147-BD63-8DDF62A6A20E}"/>
              </a:ext>
            </a:extLst>
          </p:cNvPr>
          <p:cNvSpPr>
            <a:spLocks/>
          </p:cNvSpPr>
          <p:nvPr/>
        </p:nvSpPr>
        <p:spPr bwMode="auto">
          <a:xfrm flipV="1">
            <a:off x="7304088" y="1685925"/>
            <a:ext cx="381000" cy="914400"/>
          </a:xfrm>
          <a:custGeom>
            <a:avLst/>
            <a:gdLst>
              <a:gd name="T0" fmla="*/ 0 w 240"/>
              <a:gd name="T1" fmla="*/ 0 h 576"/>
              <a:gd name="T2" fmla="*/ 0 w 240"/>
              <a:gd name="T3" fmla="*/ 576 h 576"/>
              <a:gd name="T4" fmla="*/ 240 w 240"/>
              <a:gd name="T5" fmla="*/ 437 h 576"/>
              <a:gd name="T6" fmla="*/ 240 w 240"/>
              <a:gd name="T7" fmla="*/ 48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576">
                <a:moveTo>
                  <a:pt x="0" y="0"/>
                </a:moveTo>
                <a:lnTo>
                  <a:pt x="0" y="576"/>
                </a:lnTo>
                <a:lnTo>
                  <a:pt x="240" y="437"/>
                </a:lnTo>
                <a:lnTo>
                  <a:pt x="240" y="4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Text Box 76">
            <a:extLst>
              <a:ext uri="{FF2B5EF4-FFF2-40B4-BE49-F238E27FC236}">
                <a16:creationId xmlns:a16="http://schemas.microsoft.com/office/drawing/2014/main" id="{0B20A1E9-3BA3-574C-8BA8-C01AEAC4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669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/>
              <a:t>+</a:t>
            </a:r>
          </a:p>
        </p:txBody>
      </p:sp>
      <p:sp>
        <p:nvSpPr>
          <p:cNvPr id="72" name="Line 77">
            <a:extLst>
              <a:ext uri="{FF2B5EF4-FFF2-40B4-BE49-F238E27FC236}">
                <a16:creationId xmlns:a16="http://schemas.microsoft.com/office/drawing/2014/main" id="{964EFDE7-F0B0-9343-8037-7C4B7CF5C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88" y="24479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Line 78">
            <a:extLst>
              <a:ext uri="{FF2B5EF4-FFF2-40B4-BE49-F238E27FC236}">
                <a16:creationId xmlns:a16="http://schemas.microsoft.com/office/drawing/2014/main" id="{A50FF08C-258B-9242-A248-B55B4DC644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88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9">
            <a:extLst>
              <a:ext uri="{FF2B5EF4-FFF2-40B4-BE49-F238E27FC236}">
                <a16:creationId xmlns:a16="http://schemas.microsoft.com/office/drawing/2014/main" id="{284288B0-1AD9-4A4D-9CC5-72894BAF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9888" y="2447925"/>
            <a:ext cx="0" cy="979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5" name="Group 80">
            <a:extLst>
              <a:ext uri="{FF2B5EF4-FFF2-40B4-BE49-F238E27FC236}">
                <a16:creationId xmlns:a16="http://schemas.microsoft.com/office/drawing/2014/main" id="{5769CA97-0F2B-4144-A6C6-3E6C405DA7CD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676400"/>
            <a:ext cx="777875" cy="566738"/>
            <a:chOff x="2118" y="790"/>
            <a:chExt cx="490" cy="357"/>
          </a:xfrm>
        </p:grpSpPr>
        <p:sp>
          <p:nvSpPr>
            <p:cNvPr id="76" name="Text Box 81">
              <a:extLst>
                <a:ext uri="{FF2B5EF4-FFF2-40B4-BE49-F238E27FC236}">
                  <a16:creationId xmlns:a16="http://schemas.microsoft.com/office/drawing/2014/main" id="{9F624BC0-8F3E-5842-8C5C-5A500E3BD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79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>
                  <a:solidFill>
                    <a:schemeClr val="tx2"/>
                  </a:solidFill>
                </a:rPr>
                <a:t>1/32</a:t>
              </a:r>
            </a:p>
          </p:txBody>
        </p:sp>
        <p:sp>
          <p:nvSpPr>
            <p:cNvPr id="77" name="Text Box 82">
              <a:extLst>
                <a:ext uri="{FF2B5EF4-FFF2-40B4-BE49-F238E27FC236}">
                  <a16:creationId xmlns:a16="http://schemas.microsoft.com/office/drawing/2014/main" id="{D1C1A174-F067-CD4C-9D7C-8B7817B6F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9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1800">
                <a:solidFill>
                  <a:schemeClr val="tx2"/>
                </a:solidFill>
              </a:endParaRPr>
            </a:p>
          </p:txBody>
        </p:sp>
      </p:grpSp>
      <p:sp>
        <p:nvSpPr>
          <p:cNvPr id="78" name="Line 84">
            <a:extLst>
              <a:ext uri="{FF2B5EF4-FFF2-40B4-BE49-F238E27FC236}">
                <a16:creationId xmlns:a16="http://schemas.microsoft.com/office/drawing/2014/main" id="{5005F6CE-E8BB-E647-B1E0-20CB6779E5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2388" y="3421063"/>
            <a:ext cx="322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Line 85">
            <a:extLst>
              <a:ext uri="{FF2B5EF4-FFF2-40B4-BE49-F238E27FC236}">
                <a16:creationId xmlns:a16="http://schemas.microsoft.com/office/drawing/2014/main" id="{F86AA506-AF66-D54E-8F2B-9472646109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143125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86">
            <a:extLst>
              <a:ext uri="{FF2B5EF4-FFF2-40B4-BE49-F238E27FC236}">
                <a16:creationId xmlns:a16="http://schemas.microsoft.com/office/drawing/2014/main" id="{631FC641-610A-544E-9BFE-6306979CC0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5475" y="2447925"/>
            <a:ext cx="350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Line 87">
            <a:extLst>
              <a:ext uri="{FF2B5EF4-FFF2-40B4-BE49-F238E27FC236}">
                <a16:creationId xmlns:a16="http://schemas.microsoft.com/office/drawing/2014/main" id="{26BFCB4B-B2F6-1B4B-9982-55AF99C20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8650" y="2447925"/>
            <a:ext cx="0" cy="963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Line 88">
            <a:extLst>
              <a:ext uri="{FF2B5EF4-FFF2-40B4-BE49-F238E27FC236}">
                <a16:creationId xmlns:a16="http://schemas.microsoft.com/office/drawing/2014/main" id="{7FC7872E-7BDE-194E-A98D-3C805B9763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9125" y="3425825"/>
            <a:ext cx="300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9">
            <a:extLst>
              <a:ext uri="{FF2B5EF4-FFF2-40B4-BE49-F238E27FC236}">
                <a16:creationId xmlns:a16="http://schemas.microsoft.com/office/drawing/2014/main" id="{39133618-F0CA-F64F-AE22-6B9C46B8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275" y="3225800"/>
            <a:ext cx="392113" cy="392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7772E464-1EDB-D344-9159-08E46AA3CC62}"/>
              </a:ext>
            </a:extLst>
          </p:cNvPr>
          <p:cNvGrpSpPr/>
          <p:nvPr/>
        </p:nvGrpSpPr>
        <p:grpSpPr>
          <a:xfrm>
            <a:off x="2428875" y="4388668"/>
            <a:ext cx="2209800" cy="1660525"/>
            <a:chOff x="2428875" y="4388668"/>
            <a:chExt cx="2209800" cy="1660525"/>
          </a:xfrm>
        </p:grpSpPr>
        <p:sp>
          <p:nvSpPr>
            <p:cNvPr id="85" name="Line 173">
              <a:extLst>
                <a:ext uri="{FF2B5EF4-FFF2-40B4-BE49-F238E27FC236}">
                  <a16:creationId xmlns:a16="http://schemas.microsoft.com/office/drawing/2014/main" id="{402E8577-CE37-AF4C-ABE0-2EE254C9E8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800" y="5860281"/>
              <a:ext cx="0" cy="1889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Freeform 172">
              <a:extLst>
                <a:ext uri="{FF2B5EF4-FFF2-40B4-BE49-F238E27FC236}">
                  <a16:creationId xmlns:a16="http://schemas.microsoft.com/office/drawing/2014/main" id="{18775B72-5EEE-6241-85E6-1EBF508E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5" y="4388668"/>
              <a:ext cx="2209800" cy="1651000"/>
            </a:xfrm>
            <a:custGeom>
              <a:avLst/>
              <a:gdLst>
                <a:gd name="T0" fmla="*/ 0 w 1392"/>
                <a:gd name="T1" fmla="*/ 0 h 1056"/>
                <a:gd name="T2" fmla="*/ 96 w 1392"/>
                <a:gd name="T3" fmla="*/ 0 h 1056"/>
                <a:gd name="T4" fmla="*/ 96 w 1392"/>
                <a:gd name="T5" fmla="*/ 1056 h 1056"/>
                <a:gd name="T6" fmla="*/ 1392 w 1392"/>
                <a:gd name="T7" fmla="*/ 1056 h 1056"/>
                <a:gd name="T8" fmla="*/ 1392 w 1392"/>
                <a:gd name="T9" fmla="*/ 912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1056">
                  <a:moveTo>
                    <a:pt x="0" y="0"/>
                  </a:moveTo>
                  <a:lnTo>
                    <a:pt x="96" y="0"/>
                  </a:lnTo>
                  <a:lnTo>
                    <a:pt x="96" y="1056"/>
                  </a:lnTo>
                  <a:lnTo>
                    <a:pt x="1392" y="1056"/>
                  </a:lnTo>
                  <a:lnTo>
                    <a:pt x="1392" y="912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</p:grpSp>
      <p:sp>
        <p:nvSpPr>
          <p:cNvPr id="91" name="Text Box 178">
            <a:extLst>
              <a:ext uri="{FF2B5EF4-FFF2-40B4-BE49-F238E27FC236}">
                <a16:creationId xmlns:a16="http://schemas.microsoft.com/office/drawing/2014/main" id="{9CADADB9-5C77-3747-B395-30C38565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183881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2" name="Text Box 179">
            <a:extLst>
              <a:ext uri="{FF2B5EF4-FFF2-40B4-BE49-F238E27FC236}">
                <a16:creationId xmlns:a16="http://schemas.microsoft.com/office/drawing/2014/main" id="{0FA61140-F9CE-4340-8B4E-1C60A2ED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4191818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solidFill>
                  <a:schemeClr val="tx2"/>
                </a:solidFill>
              </a:rPr>
              <a:t>1</a:t>
            </a:r>
          </a:p>
        </p:txBody>
      </p:sp>
      <p:grpSp>
        <p:nvGrpSpPr>
          <p:cNvPr id="93" name="Group 182">
            <a:extLst>
              <a:ext uri="{FF2B5EF4-FFF2-40B4-BE49-F238E27FC236}">
                <a16:creationId xmlns:a16="http://schemas.microsoft.com/office/drawing/2014/main" id="{C6B83060-2F01-BC4A-B6D7-CC3AF1F7D2C9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3933056"/>
            <a:ext cx="7864473" cy="1931987"/>
            <a:chOff x="447" y="2603"/>
            <a:chExt cx="4954" cy="1217"/>
          </a:xfrm>
        </p:grpSpPr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8D645E22-71ED-1E4A-A918-9DB828E2C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2795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6EB05C51-C8B1-1541-9A30-3ED1D0623C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18" y="2603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" name="Text Box 93">
              <a:extLst>
                <a:ext uri="{FF2B5EF4-FFF2-40B4-BE49-F238E27FC236}">
                  <a16:creationId xmlns:a16="http://schemas.microsoft.com/office/drawing/2014/main" id="{01B24AB8-DC54-0347-B287-1F50F7139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" y="284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97" name="Line 94">
              <a:extLst>
                <a:ext uri="{FF2B5EF4-FFF2-40B4-BE49-F238E27FC236}">
                  <a16:creationId xmlns:a16="http://schemas.microsoft.com/office/drawing/2014/main" id="{B3337565-F881-9548-A12A-BD75D595E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8" y="308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4B20DCF5-D8FF-8246-9EA0-BF802946B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8" y="2891"/>
              <a:ext cx="1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1193574B-E939-FC4F-ACFB-EC170A984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3083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" name="Text Box 97">
              <a:extLst>
                <a:ext uri="{FF2B5EF4-FFF2-40B4-BE49-F238E27FC236}">
                  <a16:creationId xmlns:a16="http://schemas.microsoft.com/office/drawing/2014/main" id="{921AC418-6084-B041-A423-EC35413C2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" y="2800"/>
              <a:ext cx="1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2400"/>
            </a:p>
            <a:p>
              <a:endParaRPr lang="fr-FR" altLang="fr-FR" sz="2400"/>
            </a:p>
          </p:txBody>
        </p:sp>
        <p:sp>
          <p:nvSpPr>
            <p:cNvPr id="101" name="Text Box 98">
              <a:extLst>
                <a:ext uri="{FF2B5EF4-FFF2-40B4-BE49-F238E27FC236}">
                  <a16:creationId xmlns:a16="http://schemas.microsoft.com/office/drawing/2014/main" id="{50B0B8E9-246C-4443-AF96-A3637F388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74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x</a:t>
              </a:r>
            </a:p>
          </p:txBody>
        </p:sp>
        <p:sp>
          <p:nvSpPr>
            <p:cNvPr id="102" name="Text Box 100">
              <a:extLst>
                <a:ext uri="{FF2B5EF4-FFF2-40B4-BE49-F238E27FC236}">
                  <a16:creationId xmlns:a16="http://schemas.microsoft.com/office/drawing/2014/main" id="{80143EAC-8DA2-544F-A380-80764E991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729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1800"/>
            </a:p>
          </p:txBody>
        </p:sp>
        <p:sp>
          <p:nvSpPr>
            <p:cNvPr id="103" name="Text Box 101">
              <a:extLst>
                <a:ext uri="{FF2B5EF4-FFF2-40B4-BE49-F238E27FC236}">
                  <a16:creationId xmlns:a16="http://schemas.microsoft.com/office/drawing/2014/main" id="{83855340-B775-1148-9A1A-3DE36A808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328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2400">
                <a:solidFill>
                  <a:srgbClr val="007FFF"/>
                </a:solidFill>
              </a:endParaRPr>
            </a:p>
          </p:txBody>
        </p:sp>
        <p:sp>
          <p:nvSpPr>
            <p:cNvPr id="104" name="Line 102">
              <a:extLst>
                <a:ext uri="{FF2B5EF4-FFF2-40B4-BE49-F238E27FC236}">
                  <a16:creationId xmlns:a16="http://schemas.microsoft.com/office/drawing/2014/main" id="{87E9C6B2-2D80-8F41-BB9B-5F512039D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0" y="3696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" name="Line 103">
              <a:extLst>
                <a:ext uri="{FF2B5EF4-FFF2-40B4-BE49-F238E27FC236}">
                  <a16:creationId xmlns:a16="http://schemas.microsoft.com/office/drawing/2014/main" id="{F7382003-3F7F-854A-B056-50A12A94D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Line 104">
              <a:extLst>
                <a:ext uri="{FF2B5EF4-FFF2-40B4-BE49-F238E27FC236}">
                  <a16:creationId xmlns:a16="http://schemas.microsoft.com/office/drawing/2014/main" id="{FDE3A2D7-AA61-6A4B-9E73-FC03363FB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1" y="3083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C004EA63-F24B-B245-901F-9D8814C03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3083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Line 106">
              <a:extLst>
                <a:ext uri="{FF2B5EF4-FFF2-40B4-BE49-F238E27FC236}">
                  <a16:creationId xmlns:a16="http://schemas.microsoft.com/office/drawing/2014/main" id="{AC4D4D1C-8E7C-7146-8CFB-94AF1E282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2" y="3693"/>
              <a:ext cx="18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Rectangle 107">
              <a:extLst>
                <a:ext uri="{FF2B5EF4-FFF2-40B4-BE49-F238E27FC236}">
                  <a16:creationId xmlns:a16="http://schemas.microsoft.com/office/drawing/2014/main" id="{D1BFADA5-2CD8-4047-AACD-EB5F2EE40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3573"/>
              <a:ext cx="247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195FBAE7-B401-B34A-B46F-FE9E7D94A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2795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026EB84-BC8D-1547-8E19-F373F79348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90" y="2603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Text Box 110">
              <a:extLst>
                <a:ext uri="{FF2B5EF4-FFF2-40B4-BE49-F238E27FC236}">
                  <a16:creationId xmlns:a16="http://schemas.microsoft.com/office/drawing/2014/main" id="{9A20C010-86FF-7246-919E-9346ADF4C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284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113" name="Line 111">
              <a:extLst>
                <a:ext uri="{FF2B5EF4-FFF2-40B4-BE49-F238E27FC236}">
                  <a16:creationId xmlns:a16="http://schemas.microsoft.com/office/drawing/2014/main" id="{E1D9A295-C769-3D4B-9244-6517A69E6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0" y="308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Line 112">
              <a:extLst>
                <a:ext uri="{FF2B5EF4-FFF2-40B4-BE49-F238E27FC236}">
                  <a16:creationId xmlns:a16="http://schemas.microsoft.com/office/drawing/2014/main" id="{0C0D0D68-5AD2-6040-8077-4AD577BF02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0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Line 113">
              <a:extLst>
                <a:ext uri="{FF2B5EF4-FFF2-40B4-BE49-F238E27FC236}">
                  <a16:creationId xmlns:a16="http://schemas.microsoft.com/office/drawing/2014/main" id="{46D892C4-AA56-4543-B53E-47E359E0A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2" y="3083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Text Box 117">
              <a:extLst>
                <a:ext uri="{FF2B5EF4-FFF2-40B4-BE49-F238E27FC236}">
                  <a16:creationId xmlns:a16="http://schemas.microsoft.com/office/drawing/2014/main" id="{FA50A101-2B61-E64B-981A-3422A9EFC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" y="328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fr-FR" sz="2400">
                <a:solidFill>
                  <a:srgbClr val="007FFF"/>
                </a:solidFill>
              </a:endParaRPr>
            </a:p>
          </p:txBody>
        </p:sp>
        <p:sp>
          <p:nvSpPr>
            <p:cNvPr id="117" name="Line 118">
              <a:extLst>
                <a:ext uri="{FF2B5EF4-FFF2-40B4-BE49-F238E27FC236}">
                  <a16:creationId xmlns:a16="http://schemas.microsoft.com/office/drawing/2014/main" id="{67D93AB0-05DB-3A4C-AA94-8B8FA49E6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2" y="3696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Line 119">
              <a:extLst>
                <a:ext uri="{FF2B5EF4-FFF2-40B4-BE49-F238E27FC236}">
                  <a16:creationId xmlns:a16="http://schemas.microsoft.com/office/drawing/2014/main" id="{957D950D-C2F5-FF4E-8BA7-C05C1E9D3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891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Line 120">
              <a:extLst>
                <a:ext uri="{FF2B5EF4-FFF2-40B4-BE49-F238E27FC236}">
                  <a16:creationId xmlns:a16="http://schemas.microsoft.com/office/drawing/2014/main" id="{8465741C-F179-4245-86D7-2B63831FB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3" y="3083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Line 121">
              <a:extLst>
                <a:ext uri="{FF2B5EF4-FFF2-40B4-BE49-F238E27FC236}">
                  <a16:creationId xmlns:a16="http://schemas.microsoft.com/office/drawing/2014/main" id="{DC001D2F-4F46-E049-813B-0A0436304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5" y="3083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Line 122">
              <a:extLst>
                <a:ext uri="{FF2B5EF4-FFF2-40B4-BE49-F238E27FC236}">
                  <a16:creationId xmlns:a16="http://schemas.microsoft.com/office/drawing/2014/main" id="{2616470A-6453-8144-8BC5-1054F2C2E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9" y="3699"/>
              <a:ext cx="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DD9EEF26-58BE-0645-95A0-F9D7A55E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795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8B3A13E9-351D-4D42-AB41-ED923FC9690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40" y="2603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Text Box 126">
              <a:extLst>
                <a:ext uri="{FF2B5EF4-FFF2-40B4-BE49-F238E27FC236}">
                  <a16:creationId xmlns:a16="http://schemas.microsoft.com/office/drawing/2014/main" id="{95FC9841-7F24-7A41-B5A3-D7E0C1C24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" y="284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125" name="Line 127">
              <a:extLst>
                <a:ext uri="{FF2B5EF4-FFF2-40B4-BE49-F238E27FC236}">
                  <a16:creationId xmlns:a16="http://schemas.microsoft.com/office/drawing/2014/main" id="{019EEC27-8A7A-3A41-AA71-167B8FAEC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0" y="308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Line 128">
              <a:extLst>
                <a:ext uri="{FF2B5EF4-FFF2-40B4-BE49-F238E27FC236}">
                  <a16:creationId xmlns:a16="http://schemas.microsoft.com/office/drawing/2014/main" id="{81A72FCC-1F97-9C46-958C-6248A0DAC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0" y="2891"/>
              <a:ext cx="1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Line 129">
              <a:extLst>
                <a:ext uri="{FF2B5EF4-FFF2-40B4-BE49-F238E27FC236}">
                  <a16:creationId xmlns:a16="http://schemas.microsoft.com/office/drawing/2014/main" id="{C4A10CB5-B05A-0940-9073-884EBC6A8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3083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Line 134">
              <a:extLst>
                <a:ext uri="{FF2B5EF4-FFF2-40B4-BE49-F238E27FC236}">
                  <a16:creationId xmlns:a16="http://schemas.microsoft.com/office/drawing/2014/main" id="{819F12F5-D717-E544-90C6-1327DE6DE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3696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Line 135">
              <a:extLst>
                <a:ext uri="{FF2B5EF4-FFF2-40B4-BE49-F238E27FC236}">
                  <a16:creationId xmlns:a16="http://schemas.microsoft.com/office/drawing/2014/main" id="{30F2494C-790C-A24D-AB56-44AAC6477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1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Line 136">
              <a:extLst>
                <a:ext uri="{FF2B5EF4-FFF2-40B4-BE49-F238E27FC236}">
                  <a16:creationId xmlns:a16="http://schemas.microsoft.com/office/drawing/2014/main" id="{1D3F34E3-98EE-FB49-967A-18EDA2E5A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3" y="3083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Line 137">
              <a:extLst>
                <a:ext uri="{FF2B5EF4-FFF2-40B4-BE49-F238E27FC236}">
                  <a16:creationId xmlns:a16="http://schemas.microsoft.com/office/drawing/2014/main" id="{53A43487-E3E5-6F48-AE5C-239C2A5C3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" y="3083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" name="Line 138">
              <a:extLst>
                <a:ext uri="{FF2B5EF4-FFF2-40B4-BE49-F238E27FC236}">
                  <a16:creationId xmlns:a16="http://schemas.microsoft.com/office/drawing/2014/main" id="{CCB07603-F674-6047-922B-F16C10B6C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3699"/>
              <a:ext cx="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" name="Freeform 140">
              <a:extLst>
                <a:ext uri="{FF2B5EF4-FFF2-40B4-BE49-F238E27FC236}">
                  <a16:creationId xmlns:a16="http://schemas.microsoft.com/office/drawing/2014/main" id="{C0BBEAC6-0AFF-8B4F-A4AB-ADF3C7F99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795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" name="Freeform 141">
              <a:extLst>
                <a:ext uri="{FF2B5EF4-FFF2-40B4-BE49-F238E27FC236}">
                  <a16:creationId xmlns:a16="http://schemas.microsoft.com/office/drawing/2014/main" id="{9462EA20-13BC-5A49-8D4B-30A64D50895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04" y="2603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5" name="Text Box 142">
              <a:extLst>
                <a:ext uri="{FF2B5EF4-FFF2-40B4-BE49-F238E27FC236}">
                  <a16:creationId xmlns:a16="http://schemas.microsoft.com/office/drawing/2014/main" id="{6A49F186-4CE0-4A45-8CE0-DE0F85154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" y="284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136" name="Line 143">
              <a:extLst>
                <a:ext uri="{FF2B5EF4-FFF2-40B4-BE49-F238E27FC236}">
                  <a16:creationId xmlns:a16="http://schemas.microsoft.com/office/drawing/2014/main" id="{CE615A62-98A7-E54E-9DB5-CB25F9804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308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" name="Line 144">
              <a:extLst>
                <a:ext uri="{FF2B5EF4-FFF2-40B4-BE49-F238E27FC236}">
                  <a16:creationId xmlns:a16="http://schemas.microsoft.com/office/drawing/2014/main" id="{D9EF1B5E-43DC-014D-BDE8-53829B3F0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4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8" name="Line 145">
              <a:extLst>
                <a:ext uri="{FF2B5EF4-FFF2-40B4-BE49-F238E27FC236}">
                  <a16:creationId xmlns:a16="http://schemas.microsoft.com/office/drawing/2014/main" id="{12823480-AD04-CC44-8CC7-22AE87B91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3083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9" name="Line 150">
              <a:extLst>
                <a:ext uri="{FF2B5EF4-FFF2-40B4-BE49-F238E27FC236}">
                  <a16:creationId xmlns:a16="http://schemas.microsoft.com/office/drawing/2014/main" id="{7B7B93FD-9A77-5947-AC95-899EC62B1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96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151">
              <a:extLst>
                <a:ext uri="{FF2B5EF4-FFF2-40B4-BE49-F238E27FC236}">
                  <a16:creationId xmlns:a16="http://schemas.microsoft.com/office/drawing/2014/main" id="{F20026A7-72C6-2A41-B824-A566E510D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891"/>
              <a:ext cx="2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1" name="Line 152">
              <a:extLst>
                <a:ext uri="{FF2B5EF4-FFF2-40B4-BE49-F238E27FC236}">
                  <a16:creationId xmlns:a16="http://schemas.microsoft.com/office/drawing/2014/main" id="{18526061-3F16-5541-8FE2-3F8AAD0D69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7" y="3083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2" name="Line 153">
              <a:extLst>
                <a:ext uri="{FF2B5EF4-FFF2-40B4-BE49-F238E27FC236}">
                  <a16:creationId xmlns:a16="http://schemas.microsoft.com/office/drawing/2014/main" id="{176B58BE-E35F-0343-ABD2-8F5F3A853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" y="3083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" name="Line 154">
              <a:extLst>
                <a:ext uri="{FF2B5EF4-FFF2-40B4-BE49-F238E27FC236}">
                  <a16:creationId xmlns:a16="http://schemas.microsoft.com/office/drawing/2014/main" id="{0BB4A6C5-6EA6-E045-A718-E88D72F4A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3" y="3699"/>
              <a:ext cx="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4" name="Freeform 156">
              <a:extLst>
                <a:ext uri="{FF2B5EF4-FFF2-40B4-BE49-F238E27FC236}">
                  <a16:creationId xmlns:a16="http://schemas.microsoft.com/office/drawing/2014/main" id="{763E7FF8-0E03-3545-8B45-38E5F348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2795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" name="Freeform 157">
              <a:extLst>
                <a:ext uri="{FF2B5EF4-FFF2-40B4-BE49-F238E27FC236}">
                  <a16:creationId xmlns:a16="http://schemas.microsoft.com/office/drawing/2014/main" id="{ADEDB3E0-E5ED-6A4B-84E9-7E501E7A6B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68" y="2603"/>
              <a:ext cx="240" cy="576"/>
            </a:xfrm>
            <a:custGeom>
              <a:avLst/>
              <a:gdLst>
                <a:gd name="T0" fmla="*/ 0 w 240"/>
                <a:gd name="T1" fmla="*/ 0 h 576"/>
                <a:gd name="T2" fmla="*/ 0 w 240"/>
                <a:gd name="T3" fmla="*/ 576 h 576"/>
                <a:gd name="T4" fmla="*/ 240 w 240"/>
                <a:gd name="T5" fmla="*/ 437 h 576"/>
                <a:gd name="T6" fmla="*/ 240 w 240"/>
                <a:gd name="T7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576">
                  <a:moveTo>
                    <a:pt x="0" y="0"/>
                  </a:moveTo>
                  <a:lnTo>
                    <a:pt x="0" y="576"/>
                  </a:lnTo>
                  <a:lnTo>
                    <a:pt x="240" y="437"/>
                  </a:lnTo>
                  <a:lnTo>
                    <a:pt x="240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" name="Text Box 158">
              <a:extLst>
                <a:ext uri="{FF2B5EF4-FFF2-40B4-BE49-F238E27FC236}">
                  <a16:creationId xmlns:a16="http://schemas.microsoft.com/office/drawing/2014/main" id="{4DCB2412-E6CB-154A-8A1A-29C6A3AEF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" y="2843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400"/>
                <a:t>+</a:t>
              </a:r>
            </a:p>
          </p:txBody>
        </p:sp>
        <p:sp>
          <p:nvSpPr>
            <p:cNvPr id="147" name="Line 159">
              <a:extLst>
                <a:ext uri="{FF2B5EF4-FFF2-40B4-BE49-F238E27FC236}">
                  <a16:creationId xmlns:a16="http://schemas.microsoft.com/office/drawing/2014/main" id="{3114D8D2-7DDD-F749-A963-690DA7968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8" y="3083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60">
              <a:extLst>
                <a:ext uri="{FF2B5EF4-FFF2-40B4-BE49-F238E27FC236}">
                  <a16:creationId xmlns:a16="http://schemas.microsoft.com/office/drawing/2014/main" id="{5C5EBF72-7354-084F-935F-5BEF78419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8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" name="Line 161">
              <a:extLst>
                <a:ext uri="{FF2B5EF4-FFF2-40B4-BE49-F238E27FC236}">
                  <a16:creationId xmlns:a16="http://schemas.microsoft.com/office/drawing/2014/main" id="{B3C83257-6C91-6745-99E7-81DC4694C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0" y="3083"/>
              <a:ext cx="0" cy="6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Text Box 164">
              <a:extLst>
                <a:ext uri="{FF2B5EF4-FFF2-40B4-BE49-F238E27FC236}">
                  <a16:creationId xmlns:a16="http://schemas.microsoft.com/office/drawing/2014/main" id="{24416D2D-3A2D-064E-AC84-B44AD1AB8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" y="2734"/>
              <a:ext cx="2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800"/>
                <a:t>…</a:t>
              </a:r>
            </a:p>
          </p:txBody>
        </p:sp>
        <p:sp>
          <p:nvSpPr>
            <p:cNvPr id="151" name="Line 166">
              <a:extLst>
                <a:ext uri="{FF2B5EF4-FFF2-40B4-BE49-F238E27FC236}">
                  <a16:creationId xmlns:a16="http://schemas.microsoft.com/office/drawing/2014/main" id="{932D5D3D-F569-794D-948E-4EA7FB565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696"/>
              <a:ext cx="20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" name="Line 167">
              <a:extLst>
                <a:ext uri="{FF2B5EF4-FFF2-40B4-BE49-F238E27FC236}">
                  <a16:creationId xmlns:a16="http://schemas.microsoft.com/office/drawing/2014/main" id="{548B8891-9FD1-334F-90C0-5B81805A4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9" y="2891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" name="Line 168">
              <a:extLst>
                <a:ext uri="{FF2B5EF4-FFF2-40B4-BE49-F238E27FC236}">
                  <a16:creationId xmlns:a16="http://schemas.microsoft.com/office/drawing/2014/main" id="{EF6265A4-E866-C54A-9CE7-DB0EEE5D1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1" y="3083"/>
              <a:ext cx="2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" name="Line 169">
              <a:extLst>
                <a:ext uri="{FF2B5EF4-FFF2-40B4-BE49-F238E27FC236}">
                  <a16:creationId xmlns:a16="http://schemas.microsoft.com/office/drawing/2014/main" id="{A3A74A68-CC60-1144-BB6E-0C26F7942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3" y="3083"/>
              <a:ext cx="0" cy="6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" name="Line 170">
              <a:extLst>
                <a:ext uri="{FF2B5EF4-FFF2-40B4-BE49-F238E27FC236}">
                  <a16:creationId xmlns:a16="http://schemas.microsoft.com/office/drawing/2014/main" id="{CBF5BCC4-D37D-884E-928B-354B35632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7" y="3699"/>
              <a:ext cx="18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8EAFC68-B10D-8243-A722-A55849711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3573"/>
              <a:ext cx="247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7" name="Rectangle 139">
              <a:extLst>
                <a:ext uri="{FF2B5EF4-FFF2-40B4-BE49-F238E27FC236}">
                  <a16:creationId xmlns:a16="http://schemas.microsoft.com/office/drawing/2014/main" id="{F11087B4-73BD-0447-8637-8B29F2BDD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" y="3573"/>
              <a:ext cx="247" cy="2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23">
              <a:extLst>
                <a:ext uri="{FF2B5EF4-FFF2-40B4-BE49-F238E27FC236}">
                  <a16:creationId xmlns:a16="http://schemas.microsoft.com/office/drawing/2014/main" id="{CC55C4E3-6D67-054D-B14A-8026C8D52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3573"/>
              <a:ext cx="247" cy="24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Rectangle 171">
              <a:extLst>
                <a:ext uri="{FF2B5EF4-FFF2-40B4-BE49-F238E27FC236}">
                  <a16:creationId xmlns:a16="http://schemas.microsoft.com/office/drawing/2014/main" id="{645A07E5-644F-7848-A739-562607802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3573"/>
              <a:ext cx="247" cy="2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16A3D7BC-F029-034A-A0F3-C47856A56951}"/>
              </a:ext>
            </a:extLst>
          </p:cNvPr>
          <p:cNvGrpSpPr/>
          <p:nvPr/>
        </p:nvGrpSpPr>
        <p:grpSpPr>
          <a:xfrm>
            <a:off x="5143500" y="4394201"/>
            <a:ext cx="3276600" cy="1658937"/>
            <a:chOff x="5181600" y="4387081"/>
            <a:chExt cx="3276600" cy="1658937"/>
          </a:xfrm>
        </p:grpSpPr>
        <p:grpSp>
          <p:nvGrpSpPr>
            <p:cNvPr id="165" name="Groupe 164">
              <a:extLst>
                <a:ext uri="{FF2B5EF4-FFF2-40B4-BE49-F238E27FC236}">
                  <a16:creationId xmlns:a16="http://schemas.microsoft.com/office/drawing/2014/main" id="{428C3FC8-DEA4-7D4E-860A-D41082E926A5}"/>
                </a:ext>
              </a:extLst>
            </p:cNvPr>
            <p:cNvGrpSpPr/>
            <p:nvPr/>
          </p:nvGrpSpPr>
          <p:grpSpPr>
            <a:xfrm>
              <a:off x="5181600" y="4387081"/>
              <a:ext cx="2209800" cy="1658937"/>
              <a:chOff x="5181600" y="4387081"/>
              <a:chExt cx="2209800" cy="1658937"/>
            </a:xfrm>
          </p:grpSpPr>
          <p:sp>
            <p:nvSpPr>
              <p:cNvPr id="87" name="Freeform 174">
                <a:extLst>
                  <a:ext uri="{FF2B5EF4-FFF2-40B4-BE49-F238E27FC236}">
                    <a16:creationId xmlns:a16="http://schemas.microsoft.com/office/drawing/2014/main" id="{CF881DE8-453A-1B44-A776-EF08D4FFC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0" y="4387081"/>
                <a:ext cx="2209800" cy="1651000"/>
              </a:xfrm>
              <a:custGeom>
                <a:avLst/>
                <a:gdLst>
                  <a:gd name="T0" fmla="*/ 0 w 1392"/>
                  <a:gd name="T1" fmla="*/ 0 h 1056"/>
                  <a:gd name="T2" fmla="*/ 96 w 1392"/>
                  <a:gd name="T3" fmla="*/ 0 h 1056"/>
                  <a:gd name="T4" fmla="*/ 96 w 1392"/>
                  <a:gd name="T5" fmla="*/ 1056 h 1056"/>
                  <a:gd name="T6" fmla="*/ 1392 w 1392"/>
                  <a:gd name="T7" fmla="*/ 1056 h 1056"/>
                  <a:gd name="T8" fmla="*/ 1392 w 1392"/>
                  <a:gd name="T9" fmla="*/ 912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2" h="1056">
                    <a:moveTo>
                      <a:pt x="0" y="0"/>
                    </a:moveTo>
                    <a:lnTo>
                      <a:pt x="96" y="0"/>
                    </a:lnTo>
                    <a:lnTo>
                      <a:pt x="96" y="1056"/>
                    </a:lnTo>
                    <a:lnTo>
                      <a:pt x="1392" y="1056"/>
                    </a:lnTo>
                    <a:lnTo>
                      <a:pt x="1392" y="912"/>
                    </a:ln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8" name="Line 175">
                <a:extLst>
                  <a:ext uri="{FF2B5EF4-FFF2-40B4-BE49-F238E27FC236}">
                    <a16:creationId xmlns:a16="http://schemas.microsoft.com/office/drawing/2014/main" id="{C6AB38C4-46A9-D345-9619-23D27FC8A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138" y="5857106"/>
                <a:ext cx="0" cy="18891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9" name="Line 176">
              <a:extLst>
                <a:ext uri="{FF2B5EF4-FFF2-40B4-BE49-F238E27FC236}">
                  <a16:creationId xmlns:a16="http://schemas.microsoft.com/office/drawing/2014/main" id="{74104C2A-50FC-DC48-9C87-8207EADA3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91400" y="6041834"/>
              <a:ext cx="10668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2" name="Text Box 183">
            <a:extLst>
              <a:ext uri="{FF2B5EF4-FFF2-40B4-BE49-F238E27FC236}">
                <a16:creationId xmlns:a16="http://schemas.microsoft.com/office/drawing/2014/main" id="{F07CD231-AFC1-9C49-AA9B-D3CC2615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57131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>
                <a:solidFill>
                  <a:schemeClr val="tx2"/>
                </a:solidFill>
              </a:rPr>
              <a:t>8 registres!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C30C3753-976E-E947-856C-A8CD3B04DC42}"/>
              </a:ext>
            </a:extLst>
          </p:cNvPr>
          <p:cNvSpPr txBox="1"/>
          <p:nvPr/>
        </p:nvSpPr>
        <p:spPr>
          <a:xfrm>
            <a:off x="1330953" y="793146"/>
            <a:ext cx="7265130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/>
              <a:t>La clef</a:t>
            </a:r>
            <a:r>
              <a:rPr lang="fr-FR" sz="1400" kern="0" dirty="0"/>
              <a:t> </a:t>
            </a:r>
            <a:r>
              <a:rPr lang="fr-FR" sz="2800" kern="0" dirty="0"/>
              <a:t>: </a:t>
            </a:r>
            <a:r>
              <a:rPr lang="fr-FR" sz="2800" kern="0" dirty="0">
                <a:solidFill>
                  <a:schemeClr val="tx2"/>
                </a:solidFill>
              </a:rPr>
              <a:t>r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egarder quand battent les retenues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F2677FB-178E-6A47-B019-2BE0A912AA0A}"/>
              </a:ext>
            </a:extLst>
          </p:cNvPr>
          <p:cNvSpPr/>
          <p:nvPr/>
        </p:nvSpPr>
        <p:spPr bwMode="auto">
          <a:xfrm>
            <a:off x="7315200" y="5805264"/>
            <a:ext cx="65112" cy="4571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91" grpId="0"/>
      <p:bldP spid="92" grpId="0"/>
      <p:bldP spid="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E05697-23FD-5148-B527-9E4445D4646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29B63A-79CA-524E-BA6A-C683FEA954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5E9A14-DC5F-FD49-B4DF-AA34FDD42F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C6EB1B7-1442-794F-A5B4-D80A30D8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46331"/>
          </a:xfrm>
        </p:spPr>
        <p:txBody>
          <a:bodyPr/>
          <a:lstStyle/>
          <a:p>
            <a:r>
              <a:rPr lang="fr-FR"/>
              <a:t>Le compteur ultra-rapide de Vuillemin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B582A0A-7959-3546-838A-EC94D9C0FF02}"/>
              </a:ext>
            </a:extLst>
          </p:cNvPr>
          <p:cNvSpPr txBox="1"/>
          <p:nvPr/>
        </p:nvSpPr>
        <p:spPr>
          <a:xfrm>
            <a:off x="971600" y="1124744"/>
            <a:ext cx="496642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nombre de bits des tranches</a:t>
            </a:r>
            <a:r>
              <a:rPr kumimoji="0" lang="fr-FR" sz="1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: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CB28C97-2FE2-2F40-9D5D-EB75E584714A}"/>
              </a:ext>
            </a:extLst>
          </p:cNvPr>
          <p:cNvSpPr/>
          <p:nvPr/>
        </p:nvSpPr>
        <p:spPr>
          <a:xfrm>
            <a:off x="179512" y="19295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0" dirty="0">
                <a:solidFill>
                  <a:schemeClr val="tx2"/>
                </a:solidFill>
              </a:rPr>
              <a:t>1</a:t>
            </a:r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DFCBD1E-81B7-844D-8D88-88E3B7A42853}"/>
              </a:ext>
            </a:extLst>
          </p:cNvPr>
          <p:cNvSpPr/>
          <p:nvPr/>
        </p:nvSpPr>
        <p:spPr>
          <a:xfrm>
            <a:off x="627029" y="1929517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0" dirty="0"/>
              <a:t>→  </a:t>
            </a:r>
            <a:r>
              <a:rPr lang="fr-FR" sz="2800" kern="0" dirty="0">
                <a:solidFill>
                  <a:schemeClr val="tx2"/>
                </a:solidFill>
              </a:rPr>
              <a:t>2</a:t>
            </a:r>
            <a:r>
              <a:rPr lang="fr-FR" sz="14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=</a:t>
            </a:r>
            <a:r>
              <a:rPr lang="fr-FR" sz="1400" kern="0" dirty="0"/>
              <a:t> </a:t>
            </a:r>
            <a:r>
              <a:rPr lang="fr-FR" sz="2800" kern="0" dirty="0"/>
              <a:t>2</a:t>
            </a:r>
            <a:r>
              <a:rPr lang="fr-FR" sz="2800" kern="0" baseline="30000" dirty="0">
                <a:solidFill>
                  <a:schemeClr val="tx2"/>
                </a:solidFill>
              </a:rPr>
              <a:t>1</a:t>
            </a:r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483669BC-3263-B24F-91C0-886D3899D427}"/>
              </a:ext>
            </a:extLst>
          </p:cNvPr>
          <p:cNvSpPr/>
          <p:nvPr/>
        </p:nvSpPr>
        <p:spPr>
          <a:xfrm>
            <a:off x="2175808" y="1929517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0" dirty="0"/>
              <a:t>→  </a:t>
            </a:r>
            <a:r>
              <a:rPr lang="fr-FR" sz="2800" kern="0" dirty="0">
                <a:solidFill>
                  <a:schemeClr val="tx2"/>
                </a:solidFill>
              </a:rPr>
              <a:t>8</a:t>
            </a:r>
            <a:r>
              <a:rPr lang="fr-FR" sz="14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=</a:t>
            </a:r>
            <a:r>
              <a:rPr lang="fr-FR" sz="1400" kern="0" dirty="0"/>
              <a:t> </a:t>
            </a:r>
            <a:r>
              <a:rPr lang="fr-FR" sz="2800" kern="0" dirty="0"/>
              <a:t>2</a:t>
            </a:r>
            <a:r>
              <a:rPr lang="fr-FR" sz="2800" kern="0" baseline="30000" dirty="0">
                <a:solidFill>
                  <a:schemeClr val="tx2"/>
                </a:solidFill>
              </a:rPr>
              <a:t>1+2</a:t>
            </a:r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30E898-91C8-2645-9C33-16E47E36797C}"/>
              </a:ext>
            </a:extLst>
          </p:cNvPr>
          <p:cNvSpPr/>
          <p:nvPr/>
        </p:nvSpPr>
        <p:spPr>
          <a:xfrm>
            <a:off x="3997098" y="1929516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0" dirty="0"/>
              <a:t>→  </a:t>
            </a:r>
            <a:r>
              <a:rPr lang="fr-FR" sz="2800" kern="0" dirty="0">
                <a:solidFill>
                  <a:schemeClr val="tx2"/>
                </a:solidFill>
              </a:rPr>
              <a:t>2048</a:t>
            </a:r>
            <a:r>
              <a:rPr lang="fr-FR" sz="1400" kern="0" dirty="0">
                <a:solidFill>
                  <a:schemeClr val="tx2"/>
                </a:solidFill>
              </a:rPr>
              <a:t> </a:t>
            </a:r>
            <a:r>
              <a:rPr lang="fr-FR" sz="2800" kern="0" dirty="0"/>
              <a:t>=</a:t>
            </a:r>
            <a:r>
              <a:rPr lang="fr-FR" sz="1400" kern="0" dirty="0"/>
              <a:t> </a:t>
            </a:r>
            <a:r>
              <a:rPr lang="fr-FR" sz="2800" kern="0" dirty="0"/>
              <a:t>2</a:t>
            </a:r>
            <a:r>
              <a:rPr lang="fr-FR" sz="2800" kern="0" baseline="30000" dirty="0">
                <a:solidFill>
                  <a:schemeClr val="tx2"/>
                </a:solidFill>
              </a:rPr>
              <a:t>1+2+8</a:t>
            </a:r>
            <a:endParaRPr lang="fr-FR" sz="2800">
              <a:solidFill>
                <a:schemeClr val="tx2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BB07917-37D4-A84F-BB7E-94949BD1EAF1}"/>
              </a:ext>
            </a:extLst>
          </p:cNvPr>
          <p:cNvSpPr/>
          <p:nvPr/>
        </p:nvSpPr>
        <p:spPr>
          <a:xfrm>
            <a:off x="6692026" y="1929516"/>
            <a:ext cx="2292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kern="0" dirty="0"/>
              <a:t>→  2</a:t>
            </a:r>
            <a:r>
              <a:rPr lang="fr-FR" sz="2800" kern="0" baseline="30000" dirty="0">
                <a:solidFill>
                  <a:schemeClr val="tx2"/>
                </a:solidFill>
              </a:rPr>
              <a:t>1+2+8+2048</a:t>
            </a:r>
            <a:endParaRPr lang="fr-FR" sz="2800">
              <a:solidFill>
                <a:schemeClr val="tx2"/>
              </a:solidFill>
            </a:endParaRP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20D65C28-1E4B-624B-A357-A8EFF05818A4}"/>
              </a:ext>
            </a:extLst>
          </p:cNvPr>
          <p:cNvCxnSpPr/>
          <p:nvPr/>
        </p:nvCxnSpPr>
        <p:spPr bwMode="auto">
          <a:xfrm>
            <a:off x="251520" y="2512060"/>
            <a:ext cx="6440506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0D171FA9-56B4-1F41-94CE-070A595E3614}"/>
              </a:ext>
            </a:extLst>
          </p:cNvPr>
          <p:cNvSpPr txBox="1"/>
          <p:nvPr/>
        </p:nvSpPr>
        <p:spPr>
          <a:xfrm>
            <a:off x="28711" y="2577453"/>
            <a:ext cx="7083991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1"/>
                </a:solidFill>
              </a:rPr>
              <a:t>2059 bits, b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ien trop pour compter 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’univers !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E24FB216-B9B7-D24F-B8CB-A7EC0400E05C}"/>
              </a:ext>
            </a:extLst>
          </p:cNvPr>
          <p:cNvSpPr txBox="1"/>
          <p:nvPr/>
        </p:nvSpPr>
        <p:spPr>
          <a:xfrm>
            <a:off x="711008" y="3585701"/>
            <a:ext cx="7721986" cy="194412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ts val="1000"/>
              </a:spcAft>
            </a:pPr>
            <a:r>
              <a:rPr lang="fr-FR" sz="2800" kern="0" dirty="0">
                <a:solidFill>
                  <a:schemeClr val="accent3"/>
                </a:solidFill>
              </a:rPr>
              <a:t>Vitesse quasi-constante</a:t>
            </a:r>
            <a:r>
              <a:rPr lang="fr-FR" sz="2800" kern="0" dirty="0"/>
              <a:t> en th</a:t>
            </a:r>
            <a:r>
              <a:rPr lang="en-US" sz="2800" kern="0" dirty="0"/>
              <a:t>éorie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 pratique, attention au placement / routage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la longeur des fils de clock-gating est limitante !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⟹ les remplacer par des arbres</a:t>
            </a:r>
          </a:p>
        </p:txBody>
      </p:sp>
    </p:spTree>
    <p:extLst>
      <p:ext uri="{BB962C8B-B14F-4D97-AF65-F5344CB8AC3E}">
        <p14:creationId xmlns:p14="http://schemas.microsoft.com/office/powerpoint/2010/main" val="6685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A59F19-E9B6-F748-BA51-E894BE5F8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30" y="980728"/>
            <a:ext cx="8783015" cy="997196"/>
          </a:xfrm>
        </p:spPr>
        <p:txBody>
          <a:bodyPr/>
          <a:lstStyle/>
          <a:p>
            <a:r>
              <a:rPr lang="en-US"/>
              <a:t>« s</a:t>
            </a:r>
            <a:r>
              <a:rPr lang="fr-FR"/>
              <a:t>uspend </a:t>
            </a:r>
            <a:r>
              <a:rPr lang="fr-FR">
                <a:solidFill>
                  <a:schemeClr val="accent4"/>
                </a:solidFill>
              </a:rPr>
              <a:t>p</a:t>
            </a:r>
            <a:r>
              <a:rPr lang="fr-FR"/>
              <a:t> when </a:t>
            </a:r>
            <a:r>
              <a:rPr lang="fr-FR">
                <a:solidFill>
                  <a:schemeClr val="tx2"/>
                </a:solidFill>
              </a:rPr>
              <a:t>S</a:t>
            </a:r>
            <a:r>
              <a:rPr lang="fr-FR"/>
              <a:t> </a:t>
            </a:r>
            <a:r>
              <a:rPr lang="en-US"/>
              <a:t>» </a:t>
            </a:r>
            <a:r>
              <a:rPr lang="fr-FR"/>
              <a:t> est naturel en logiciel (</a:t>
            </a:r>
            <a:r>
              <a:rPr lang="en-US"/>
              <a:t>ˆZ),  </a:t>
            </a:r>
            <a:r>
              <a:rPr lang="fr-FR"/>
              <a:t>car un code n</a:t>
            </a:r>
            <a:r>
              <a:rPr lang="en-US"/>
              <a:t>’agit pas si on ne lui donne pas la main.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6B7666-237B-E644-949F-5128E812375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D66354-6622-894A-9AFA-9A86998BFA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7F0CA8-91EA-F745-8332-F59D4EB4F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AFC7241-B269-6047-8E1A-8E4D3F9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00329"/>
          </a:xfrm>
        </p:spPr>
        <p:txBody>
          <a:bodyPr/>
          <a:lstStyle/>
          <a:p>
            <a:r>
              <a:rPr lang="fr-FR"/>
              <a:t>L</a:t>
            </a:r>
            <a:r>
              <a:rPr lang="en-US"/>
              <a:t>’instruction weak suspend (K. Schneider)</a:t>
            </a:r>
            <a:endParaRPr lang="fr-FR"/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BA5405F7-6198-1048-BA9E-CECA94686F29}"/>
              </a:ext>
            </a:extLst>
          </p:cNvPr>
          <p:cNvSpPr txBox="1">
            <a:spLocks/>
          </p:cNvSpPr>
          <p:nvPr/>
        </p:nvSpPr>
        <p:spPr>
          <a:xfrm>
            <a:off x="146330" y="3092962"/>
            <a:ext cx="8769070" cy="965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/>
              <a:t>Mais pourquoi ne pas laisser </a:t>
            </a:r>
            <a:r>
              <a:rPr lang="fr-FR" kern="0">
                <a:solidFill>
                  <a:schemeClr val="accent4"/>
                </a:solidFill>
              </a:rPr>
              <a:t>p</a:t>
            </a:r>
            <a:r>
              <a:rPr lang="fr-FR" kern="0"/>
              <a:t> agir, comme dans l</a:t>
            </a:r>
            <a:r>
              <a:rPr lang="en-US" kern="0"/>
              <a:t>’additionneur rapide</a:t>
            </a:r>
            <a:r>
              <a:rPr lang="fr-FR" kern="0"/>
              <a:t> ? 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BE46A805-2020-514C-AFE2-FB81FBD93D42}"/>
              </a:ext>
            </a:extLst>
          </p:cNvPr>
          <p:cNvSpPr txBox="1">
            <a:spLocks/>
          </p:cNvSpPr>
          <p:nvPr/>
        </p:nvSpPr>
        <p:spPr>
          <a:xfrm>
            <a:off x="146330" y="2036845"/>
            <a:ext cx="8229600" cy="9971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Le circuit de suspend le fait en mettant </a:t>
            </a:r>
            <a:r>
              <a:rPr lang="en-US" kern="0">
                <a:solidFill>
                  <a:schemeClr val="tx2"/>
                </a:solidFill>
              </a:rPr>
              <a:t>SUSP</a:t>
            </a:r>
            <a:r>
              <a:rPr lang="en-US" kern="0"/>
              <a:t> à 1 et </a:t>
            </a:r>
            <a:r>
              <a:rPr lang="en-US" kern="0">
                <a:solidFill>
                  <a:schemeClr val="tx2"/>
                </a:solidFill>
              </a:rPr>
              <a:t>RES</a:t>
            </a:r>
            <a:r>
              <a:rPr lang="en-US" kern="0"/>
              <a:t> à 0</a:t>
            </a:r>
            <a:endParaRPr lang="fr-FR" kern="0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10213268-7E71-4B4A-95CD-3000EB4CE3D3}"/>
              </a:ext>
            </a:extLst>
          </p:cNvPr>
          <p:cNvSpPr txBox="1">
            <a:spLocks/>
          </p:cNvSpPr>
          <p:nvPr/>
        </p:nvSpPr>
        <p:spPr>
          <a:xfrm>
            <a:off x="146330" y="4149080"/>
            <a:ext cx="8229600" cy="5447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 algn="l" rtl="0" eaLnBrk="1" fontAlgn="base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har char="–"/>
              <a:defRPr sz="2400" baseline="0">
                <a:solidFill>
                  <a:schemeClr val="tx2"/>
                </a:solidFill>
                <a:latin typeface="+mn-lt"/>
              </a:defRPr>
            </a:lvl2pPr>
            <a:lvl3pPr marL="73152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2000" b="0">
                <a:solidFill>
                  <a:schemeClr val="tx2"/>
                </a:solidFill>
                <a:latin typeface="+mn-lt"/>
              </a:defRPr>
            </a:lvl3pPr>
            <a:lvl4pPr marL="100584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>
                <a:solidFill>
                  <a:schemeClr val="tx2"/>
                </a:solidFill>
                <a:latin typeface="+mn-lt"/>
              </a:defRPr>
            </a:lvl4pPr>
            <a:lvl5pPr marL="1280160" indent="-201168" algn="l" rtl="0" eaLnBrk="1" fontAlgn="base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En Esterel, il suffit de mettre </a:t>
            </a:r>
            <a:r>
              <a:rPr lang="en-US" kern="0">
                <a:solidFill>
                  <a:schemeClr val="tx2"/>
                </a:solidFill>
              </a:rPr>
              <a:t>SUSP</a:t>
            </a:r>
            <a:r>
              <a:rPr lang="en-US" kern="0"/>
              <a:t> et </a:t>
            </a:r>
            <a:r>
              <a:rPr lang="en-US" kern="0">
                <a:solidFill>
                  <a:schemeClr val="tx2"/>
                </a:solidFill>
              </a:rPr>
              <a:t>RES</a:t>
            </a:r>
            <a:r>
              <a:rPr lang="en-US" kern="0"/>
              <a:t> à 1 !</a:t>
            </a:r>
            <a:endParaRPr lang="fr-FR" kern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CD5BC5-52FB-8948-B777-22A9CD8B9E44}"/>
              </a:ext>
            </a:extLst>
          </p:cNvPr>
          <p:cNvSpPr txBox="1"/>
          <p:nvPr/>
        </p:nvSpPr>
        <p:spPr>
          <a:xfrm>
            <a:off x="423542" y="4941168"/>
            <a:ext cx="8283037" cy="1384995"/>
          </a:xfrm>
          <a:prstGeom prst="rect">
            <a:avLst/>
          </a:prstGeom>
          <a:ln w="28575">
            <a:solidFill>
              <a:srgbClr val="DD0806"/>
            </a:solidFill>
          </a:ln>
        </p:spPr>
        <p:txBody>
          <a:bodyPr wrap="none" tIns="28800" bIns="72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→ Instruction « weak suspend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when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S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», 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et choix de l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’utilisateur entre les deux suspensions,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implémentables toutes deux en </a:t>
            </a:r>
            <a:r>
              <a:rPr lang="en-US" sz="2800" i="1" kern="0" dirty="0"/>
              <a:t>clock gating</a:t>
            </a:r>
            <a:r>
              <a:rPr kumimoji="0" lang="fr-FR" sz="28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3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91A78C-3F49-E54F-824C-3B26803D87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FCA9CD-E925-4949-B203-EF6F9D16C2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5B9B97-9CEA-A246-B8A6-7D4BDC3477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54EE2E2-B2AA-5645-8BBE-823DD3C2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</p:spPr>
        <p:txBody>
          <a:bodyPr/>
          <a:lstStyle/>
          <a:p>
            <a:r>
              <a:rPr lang="fr-FR"/>
              <a:t>S</a:t>
            </a:r>
            <a:r>
              <a:rPr lang="en-US"/>
              <a:t>émantique par états</a:t>
            </a:r>
            <a:endParaRPr lang="fr-FR">
              <a:solidFill>
                <a:schemeClr val="tx2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8468FD1-48DC-C047-8985-282C57758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751"/>
            <a:ext cx="9144000" cy="12214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2FB923-3186-0E4D-931E-4244F2826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598"/>
            <a:ext cx="9144000" cy="11993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BA86782-FC04-4043-BC5E-6A5F0731D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66"/>
            <a:ext cx="9144000" cy="12379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AC2DDF0-52F6-AA4E-AA97-7ABC1C180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2420"/>
            <a:ext cx="9144000" cy="1175111"/>
          </a:xfrm>
          <a:prstGeom prst="rect">
            <a:avLst/>
          </a:prstGeom>
        </p:spPr>
      </p:pic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DFCD5F14-D9BC-344A-8C2D-C7919DFA183A}"/>
              </a:ext>
            </a:extLst>
          </p:cNvPr>
          <p:cNvSpPr/>
          <p:nvPr/>
        </p:nvSpPr>
        <p:spPr bwMode="auto">
          <a:xfrm>
            <a:off x="2771800" y="3645024"/>
            <a:ext cx="172291" cy="199612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60260F05-6A89-7F40-B743-CA653D3D362D}"/>
              </a:ext>
            </a:extLst>
          </p:cNvPr>
          <p:cNvSpPr/>
          <p:nvPr/>
        </p:nvSpPr>
        <p:spPr bwMode="auto">
          <a:xfrm>
            <a:off x="2815533" y="5101596"/>
            <a:ext cx="172291" cy="199612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e 1 1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7A00"/>
      </a:accent2>
      <a:accent3>
        <a:srgbClr val="B22C85"/>
      </a:accent3>
      <a:accent4>
        <a:srgbClr val="964700"/>
      </a:accent4>
      <a:accent5>
        <a:srgbClr val="E7840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algn="l" fontAlgn="base"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rryModèle.potx" id="{1063581F-96BB-8444-9F23-4278344216FA}" vid="{B92A0768-C907-084B-B1DB-D5773F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28239</TotalTime>
  <Words>4314</Words>
  <Application>Microsoft Macintosh PowerPoint</Application>
  <PresentationFormat>Affichage à l'écran (4:3)</PresentationFormat>
  <Paragraphs>831</Paragraphs>
  <Slides>53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1" baseType="lpstr">
      <vt:lpstr>Arial Unicode MS</vt:lpstr>
      <vt:lpstr>American Typewriter</vt:lpstr>
      <vt:lpstr>Arial</vt:lpstr>
      <vt:lpstr>Calibri</vt:lpstr>
      <vt:lpstr>Courier New</vt:lpstr>
      <vt:lpstr>Symbol</vt:lpstr>
      <vt:lpstr>BerryColl09-2</vt:lpstr>
      <vt:lpstr>Equation</vt:lpstr>
      <vt:lpstr>Esterel de A à Z 6. Clock gating, multi-horloges, implémentation et optimisation </vt:lpstr>
      <vt:lpstr>Agenda</vt:lpstr>
      <vt:lpstr>Clock gating</vt:lpstr>
      <vt:lpstr>Faisable avec des portes (FPGA et simulation)</vt:lpstr>
      <vt:lpstr>Un compteur normal</vt:lpstr>
      <vt:lpstr>Le compteur ultra-rapide de Vuillemin</vt:lpstr>
      <vt:lpstr>Le compteur ultra-rapide de Vuillemin</vt:lpstr>
      <vt:lpstr>L’instruction weak suspend (K. Schneider)</vt:lpstr>
      <vt:lpstr>Sémantique par états</vt:lpstr>
      <vt:lpstr>Circuit logique de suspend</vt:lpstr>
      <vt:lpstr>Circuit logique de weak suspend</vt:lpstr>
      <vt:lpstr>Câblage de pause avec réincarnations</vt:lpstr>
      <vt:lpstr>Le même avec clock gating</vt:lpstr>
      <vt:lpstr>Note</vt:lpstr>
      <vt:lpstr>Multi-horloges en Esterel v7</vt:lpstr>
      <vt:lpstr>Présentation PowerPoint</vt:lpstr>
      <vt:lpstr>Sémantique du multi-horloges</vt:lpstr>
      <vt:lpstr>weak suspend immédiat</vt:lpstr>
      <vt:lpstr>Présentation PowerPoint</vt:lpstr>
      <vt:lpstr>Agenda</vt:lpstr>
      <vt:lpstr>Rappel : ABRO</vt:lpstr>
      <vt:lpstr>Le circuit compilé d’ABRO (simplifié)</vt:lpstr>
      <vt:lpstr>Optimisation indispensable !</vt:lpstr>
      <vt:lpstr>Les BDDs (Binary Decision Diagrams)</vt:lpstr>
      <vt:lpstr>Opération clef numéro 1</vt:lpstr>
      <vt:lpstr>1. Invariant d’incompatibilité des pauses</vt:lpstr>
      <vt:lpstr>2. Calcul des états accessibles (RSS) (voir cours du 21 mai 2013) </vt:lpstr>
      <vt:lpstr>Registres → logique (21 mai 2013) </vt:lpstr>
      <vt:lpstr>Multiplexage de registres (21 mai 2013)</vt:lpstr>
      <vt:lpstr>Application à ABRO</vt:lpstr>
      <vt:lpstr>Circuit d’ABRO optimisé</vt:lpstr>
      <vt:lpstr>Application à la montre (21 mai 2013)</vt:lpstr>
      <vt:lpstr>Agenda</vt:lpstr>
      <vt:lpstr>Codage ternaire de la logique constructive</vt:lpstr>
      <vt:lpstr>Analyse de constructivité</vt:lpstr>
      <vt:lpstr>Analyse de constructivité</vt:lpstr>
      <vt:lpstr>Analyse de constructivité</vt:lpstr>
      <vt:lpstr>Implémentation</vt:lpstr>
      <vt:lpstr>Agenda</vt:lpstr>
      <vt:lpstr>Attacher les calculs de données aux fils</vt:lpstr>
      <vt:lpstr>… par codage constructif des dépendances</vt:lpstr>
      <vt:lpstr>Agenda</vt:lpstr>
      <vt:lpstr>Interprétation constructive directe</vt:lpstr>
      <vt:lpstr>Compilation linéaire dans le cas acyclique</vt:lpstr>
      <vt:lpstr>Traduction en C du circuit : ABRO non optimisé</vt:lpstr>
      <vt:lpstr>Debug symbolique</vt:lpstr>
      <vt:lpstr>Compilation en automate fini</vt:lpstr>
      <vt:lpstr>Exemples de compilation en automates</vt:lpstr>
      <vt:lpstr>La montre en automate</vt:lpstr>
      <vt:lpstr>Agenda</vt:lpstr>
      <vt:lpstr>Remontée de la sélection dans les circuits</vt:lpstr>
      <vt:lpstr>S. Edwards :numéroter les fils exclusifs</vt:lpstr>
      <vt:lpstr>Conclusion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de A à Z 1. Principes, styles, applications</dc:title>
  <dc:creator>Utilisateur de Microsoft Office</dc:creator>
  <cp:lastModifiedBy>Utilisateur de Microsoft Office</cp:lastModifiedBy>
  <cp:revision>955</cp:revision>
  <dcterms:created xsi:type="dcterms:W3CDTF">2017-09-12T15:28:00Z</dcterms:created>
  <dcterms:modified xsi:type="dcterms:W3CDTF">2018-03-23T07:58:43Z</dcterms:modified>
</cp:coreProperties>
</file>