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9"/>
  </p:notesMasterIdLst>
  <p:handoutMasterIdLst>
    <p:handoutMasterId r:id="rId50"/>
  </p:handoutMasterIdLst>
  <p:sldIdLst>
    <p:sldId id="257" r:id="rId2"/>
    <p:sldId id="292" r:id="rId3"/>
    <p:sldId id="299" r:id="rId4"/>
    <p:sldId id="300" r:id="rId5"/>
    <p:sldId id="297" r:id="rId6"/>
    <p:sldId id="293" r:id="rId7"/>
    <p:sldId id="285" r:id="rId8"/>
    <p:sldId id="287" r:id="rId9"/>
    <p:sldId id="289" r:id="rId10"/>
    <p:sldId id="307" r:id="rId11"/>
    <p:sldId id="309" r:id="rId12"/>
    <p:sldId id="290" r:id="rId13"/>
    <p:sldId id="308" r:id="rId14"/>
    <p:sldId id="312" r:id="rId15"/>
    <p:sldId id="258" r:id="rId16"/>
    <p:sldId id="275" r:id="rId17"/>
    <p:sldId id="382" r:id="rId18"/>
    <p:sldId id="288" r:id="rId19"/>
    <p:sldId id="295" r:id="rId20"/>
    <p:sldId id="281" r:id="rId21"/>
    <p:sldId id="283" r:id="rId22"/>
    <p:sldId id="310" r:id="rId23"/>
    <p:sldId id="305" r:id="rId24"/>
    <p:sldId id="304" r:id="rId25"/>
    <p:sldId id="270" r:id="rId26"/>
    <p:sldId id="301" r:id="rId27"/>
    <p:sldId id="313" r:id="rId28"/>
    <p:sldId id="280" r:id="rId29"/>
    <p:sldId id="306" r:id="rId30"/>
    <p:sldId id="276" r:id="rId31"/>
    <p:sldId id="278" r:id="rId32"/>
    <p:sldId id="273" r:id="rId33"/>
    <p:sldId id="381" r:id="rId34"/>
    <p:sldId id="315" r:id="rId35"/>
    <p:sldId id="303" r:id="rId36"/>
    <p:sldId id="284" r:id="rId37"/>
    <p:sldId id="269" r:id="rId38"/>
    <p:sldId id="386" r:id="rId39"/>
    <p:sldId id="384" r:id="rId40"/>
    <p:sldId id="265" r:id="rId41"/>
    <p:sldId id="267" r:id="rId42"/>
    <p:sldId id="268" r:id="rId43"/>
    <p:sldId id="291" r:id="rId44"/>
    <p:sldId id="314" r:id="rId45"/>
    <p:sldId id="383" r:id="rId46"/>
    <p:sldId id="271" r:id="rId47"/>
    <p:sldId id="279" r:id="rId48"/>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600"/>
    <a:srgbClr val="0000D7"/>
    <a:srgbClr val="FFDDEA"/>
    <a:srgbClr val="DCDCFF"/>
    <a:srgbClr val="CCFFFF"/>
    <a:srgbClr val="FFC5DB"/>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1" autoAdjust="0"/>
    <p:restoredTop sz="91429" autoAdjust="0"/>
  </p:normalViewPr>
  <p:slideViewPr>
    <p:cSldViewPr>
      <p:cViewPr varScale="1">
        <p:scale>
          <a:sx n="79" d="100"/>
          <a:sy n="79" d="100"/>
        </p:scale>
        <p:origin x="1896" y="82"/>
      </p:cViewPr>
      <p:guideLst>
        <p:guide orient="horz" pos="2160"/>
        <p:guide pos="2880"/>
      </p:guideLst>
    </p:cSldViewPr>
  </p:slideViewPr>
  <p:outlineViewPr>
    <p:cViewPr>
      <p:scale>
        <a:sx n="33" d="100"/>
        <a:sy n="33" d="100"/>
      </p:scale>
      <p:origin x="0" y="7014"/>
    </p:cViewPr>
  </p:outlineViewPr>
  <p:notesTextViewPr>
    <p:cViewPr>
      <p:scale>
        <a:sx n="100" d="100"/>
        <a:sy n="100" d="100"/>
      </p:scale>
      <p:origin x="0" y="0"/>
    </p:cViewPr>
  </p:notesTextViewPr>
  <p:sorterViewPr>
    <p:cViewPr>
      <p:scale>
        <a:sx n="185" d="100"/>
        <a:sy n="185" d="100"/>
      </p:scale>
      <p:origin x="0" y="0"/>
    </p:cViewPr>
  </p:sorterViewPr>
  <p:notesViewPr>
    <p:cSldViewPr>
      <p:cViewPr varScale="1">
        <p:scale>
          <a:sx n="105" d="100"/>
          <a:sy n="105" d="100"/>
        </p:scale>
        <p:origin x="-307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25A2F2-4A70-460C-AE91-A4C1814663C6}" type="datetimeFigureOut">
              <a:rPr lang="fr-FR" smtClean="0"/>
              <a:pPr/>
              <a:t>11/03/2019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A3B57E-812C-4DF7-B53C-467ABE0CCE4B}" type="slidenum">
              <a:rPr lang="fr-FR" smtClean="0"/>
              <a:pPr/>
              <a:t>‹N°›</a:t>
            </a:fld>
            <a:endParaRPr lang="fr-FR"/>
          </a:p>
        </p:txBody>
      </p:sp>
    </p:spTree>
    <p:extLst>
      <p:ext uri="{BB962C8B-B14F-4D97-AF65-F5344CB8AC3E}">
        <p14:creationId xmlns:p14="http://schemas.microsoft.com/office/powerpoint/2010/main" val="15686489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8E8F61-99A1-42B4-87D4-925306A6DB48}" type="datetimeFigureOut">
              <a:rPr lang="en-US" smtClean="0"/>
              <a:pPr/>
              <a:t>3/11/2019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781E1-FF99-4333-8317-3144339AA91D}" type="slidenum">
              <a:rPr lang="en-US" smtClean="0"/>
              <a:pPr/>
              <a:t>‹N°›</a:t>
            </a:fld>
            <a:endParaRPr lang="en-US"/>
          </a:p>
        </p:txBody>
      </p:sp>
    </p:spTree>
    <p:extLst>
      <p:ext uri="{BB962C8B-B14F-4D97-AF65-F5344CB8AC3E}">
        <p14:creationId xmlns:p14="http://schemas.microsoft.com/office/powerpoint/2010/main" val="32646685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noProof="0" dirty="0"/>
          </a:p>
        </p:txBody>
      </p:sp>
      <p:sp>
        <p:nvSpPr>
          <p:cNvPr id="4" name="Espace réservé du numéro de diapositive 3"/>
          <p:cNvSpPr>
            <a:spLocks noGrp="1"/>
          </p:cNvSpPr>
          <p:nvPr>
            <p:ph type="sldNum" sz="quarter" idx="10"/>
          </p:nvPr>
        </p:nvSpPr>
        <p:spPr/>
        <p:txBody>
          <a:bodyPr/>
          <a:lstStyle/>
          <a:p>
            <a:fld id="{3A3781E1-FF99-4333-8317-3144339AA91D}"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A3781E1-FF99-4333-8317-3144339AA91D}" type="slidenum">
              <a:rPr lang="en-US" smtClean="0"/>
              <a:pPr/>
              <a:t>9</a:t>
            </a:fld>
            <a:endParaRPr lang="en-US"/>
          </a:p>
        </p:txBody>
      </p:sp>
    </p:spTree>
    <p:extLst>
      <p:ext uri="{BB962C8B-B14F-4D97-AF65-F5344CB8AC3E}">
        <p14:creationId xmlns:p14="http://schemas.microsoft.com/office/powerpoint/2010/main" val="87721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A3781E1-FF99-4333-8317-3144339AA91D}" type="slidenum">
              <a:rPr lang="en-US" smtClean="0"/>
              <a:pPr/>
              <a:t>10</a:t>
            </a:fld>
            <a:endParaRPr lang="en-US"/>
          </a:p>
        </p:txBody>
      </p:sp>
    </p:spTree>
    <p:extLst>
      <p:ext uri="{BB962C8B-B14F-4D97-AF65-F5344CB8AC3E}">
        <p14:creationId xmlns:p14="http://schemas.microsoft.com/office/powerpoint/2010/main" val="140768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A3781E1-FF99-4333-8317-3144339AA91D}" type="slidenum">
              <a:rPr lang="en-US" smtClean="0"/>
              <a:pPr/>
              <a:t>30</a:t>
            </a:fld>
            <a:endParaRPr lang="en-US"/>
          </a:p>
        </p:txBody>
      </p:sp>
    </p:spTree>
    <p:extLst>
      <p:ext uri="{BB962C8B-B14F-4D97-AF65-F5344CB8AC3E}">
        <p14:creationId xmlns:p14="http://schemas.microsoft.com/office/powerpoint/2010/main" val="524424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2175"/>
            <a:ext cx="7772400" cy="1470025"/>
          </a:xfrm>
          <a:prstGeom prst="rect">
            <a:avLst/>
          </a:prstGeom>
        </p:spPr>
        <p:txBody>
          <a:bodyPr/>
          <a:lstStyle>
            <a:lvl1pPr>
              <a:defRPr sz="4000" i="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1371600" y="3124200"/>
            <a:ext cx="6400800" cy="609600"/>
          </a:xfrm>
          <a:prstGeom prst="rect">
            <a:avLst/>
          </a:prstGeom>
        </p:spPr>
        <p:txBody>
          <a:bodyPr/>
          <a:lstStyle>
            <a:lvl1pPr marL="0" indent="0" algn="ctr">
              <a:buNone/>
              <a:defRPr sz="3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Nom</a:t>
            </a:r>
          </a:p>
        </p:txBody>
      </p:sp>
      <p:sp>
        <p:nvSpPr>
          <p:cNvPr id="11" name="Text Placeholder 10"/>
          <p:cNvSpPr>
            <a:spLocks noGrp="1"/>
          </p:cNvSpPr>
          <p:nvPr>
            <p:ph type="body" sz="quarter" idx="10" hasCustomPrompt="1"/>
          </p:nvPr>
        </p:nvSpPr>
        <p:spPr>
          <a:xfrm>
            <a:off x="4139029" y="4408235"/>
            <a:ext cx="865943" cy="544765"/>
          </a:xfrm>
          <a:prstGeom prst="rect">
            <a:avLst/>
          </a:prstGeom>
        </p:spPr>
        <p:txBody>
          <a:bodyPr wrap="none">
            <a:noAutofit/>
          </a:bodyPr>
          <a:lstStyle>
            <a:lvl1pPr marL="182880" marR="0" indent="-274320" algn="ctr" defTabSz="914400" rtl="0" eaLnBrk="1" fontAlgn="base" latinLnBrk="0" hangingPunct="1">
              <a:lnSpc>
                <a:spcPct val="105000"/>
              </a:lnSpc>
              <a:spcBef>
                <a:spcPts val="0"/>
              </a:spcBef>
              <a:spcAft>
                <a:spcPct val="0"/>
              </a:spcAft>
              <a:buClrTx/>
              <a:buSzTx/>
              <a:buFont typeface="Arial" pitchFamily="34" charset="0"/>
              <a:buNone/>
              <a:tabLst/>
              <a:defRPr sz="2800" baseline="0"/>
            </a:lvl1pPr>
          </a:lstStyle>
          <a:p>
            <a:pPr marL="182880" marR="0" lvl="0" indent="-274320" algn="ctr" defTabSz="914400" rtl="0" eaLnBrk="1" fontAlgn="base" latinLnBrk="0" hangingPunct="1">
              <a:lnSpc>
                <a:spcPct val="105000"/>
              </a:lnSpc>
              <a:spcBef>
                <a:spcPts val="0"/>
              </a:spcBef>
              <a:spcAft>
                <a:spcPct val="0"/>
              </a:spcAft>
              <a:buClrTx/>
              <a:buSzTx/>
              <a:buFont typeface="Arial" pitchFamily="34" charset="0"/>
              <a:buNone/>
              <a:tabLst/>
              <a:defRPr/>
            </a:pPr>
            <a:r>
              <a:rPr lang="en-US" dirty="0"/>
              <a:t>Lieu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219200"/>
            <a:ext cx="8229600" cy="1752596"/>
          </a:xfrm>
          <a:prstGeom prst="rect">
            <a:avLst/>
          </a:prstGeom>
        </p:spPr>
        <p:txBody>
          <a:bodyPr wrap="square">
            <a:spAutoFit/>
          </a:bodyPr>
          <a:lstStyle>
            <a:lvl1pPr marL="201168" indent="-201168">
              <a:spcBef>
                <a:spcPts val="600"/>
              </a:spcBef>
              <a:buFont typeface="Arial" pitchFamily="34" charset="0"/>
              <a:buChar char="•"/>
              <a:defRPr sz="2400"/>
            </a:lvl1pPr>
            <a:lvl2pPr marL="522000" indent="-266400">
              <a:spcBef>
                <a:spcPts val="0"/>
              </a:spcBef>
              <a:defRPr sz="2200"/>
            </a:lvl2pPr>
            <a:lvl3pPr marL="731520" indent="-201168">
              <a:spcBef>
                <a:spcPts val="0"/>
              </a:spcBef>
              <a:buFont typeface="Arial" pitchFamily="34" charset="0"/>
              <a:buChar char="–"/>
              <a:defRPr sz="2000" b="0">
                <a:solidFill>
                  <a:schemeClr val="tx2"/>
                </a:solidFill>
              </a:defRPr>
            </a:lvl3pPr>
            <a:lvl4pPr marL="1005840" indent="-201168">
              <a:spcBef>
                <a:spcPts val="0"/>
              </a:spcBef>
              <a:buFont typeface="Arial" pitchFamily="34" charset="0"/>
              <a:buChar char="–"/>
              <a:defRPr sz="1800"/>
            </a:lvl4pPr>
            <a:lvl5pPr marL="1280160" indent="-201168">
              <a:spcBef>
                <a:spcPts val="0"/>
              </a:spcBef>
              <a:buFont typeface="Arial" pitchFamily="34" charset="0"/>
              <a:buChar char="–"/>
              <a:defRPr sz="1800"/>
            </a:lvl5pPr>
          </a:lstStyle>
          <a:p>
            <a:pPr lvl="0"/>
            <a:r>
              <a:rPr lang="fr-FR" noProof="0" dirty="0"/>
              <a:t>First </a:t>
            </a:r>
            <a:r>
              <a:rPr lang="fr-FR" noProof="0" dirty="0" err="1"/>
              <a:t>level</a:t>
            </a:r>
            <a:endParaRPr lang="fr-FR" noProof="0" dirty="0"/>
          </a:p>
          <a:p>
            <a:pPr lvl="1"/>
            <a:r>
              <a:rPr lang="fr-FR" noProof="0" dirty="0"/>
              <a:t>Second </a:t>
            </a:r>
            <a:r>
              <a:rPr lang="fr-FR" noProof="0" dirty="0" err="1"/>
              <a:t>level</a:t>
            </a:r>
            <a:r>
              <a:rPr lang="fr-FR" noProof="0" dirty="0"/>
              <a:t> </a:t>
            </a:r>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sp>
        <p:nvSpPr>
          <p:cNvPr id="17" name="Title 16"/>
          <p:cNvSpPr>
            <a:spLocks noGrp="1"/>
          </p:cNvSpPr>
          <p:nvPr>
            <p:ph type="title"/>
          </p:nvPr>
        </p:nvSpPr>
        <p:spPr>
          <a:xfrm>
            <a:off x="228600" y="44624"/>
            <a:ext cx="8686800" cy="646331"/>
          </a:xfrm>
          <a:prstGeom prst="rect">
            <a:avLst/>
          </a:prstGeom>
        </p:spPr>
        <p:txBody>
          <a:bodyPr>
            <a:spAutoFit/>
          </a:bodyPr>
          <a:lstStyle>
            <a:lvl1pPr>
              <a:defRPr/>
            </a:lvl1pPr>
          </a:lstStyle>
          <a:p>
            <a:r>
              <a:rPr lang="fr-FR"/>
              <a:t>Cliquez pour modifier le style du titre</a:t>
            </a:r>
            <a:endParaRPr lang="fr-FR" dirty="0"/>
          </a:p>
        </p:txBody>
      </p:sp>
      <p:sp>
        <p:nvSpPr>
          <p:cNvPr id="7" name="Date Placeholder 3"/>
          <p:cNvSpPr>
            <a:spLocks noGrp="1"/>
          </p:cNvSpPr>
          <p:nvPr>
            <p:ph type="dt" sz="half" idx="2"/>
          </p:nvPr>
        </p:nvSpPr>
        <p:spPr>
          <a:xfrm>
            <a:off x="7848600" y="6562800"/>
            <a:ext cx="2133600" cy="365125"/>
          </a:xfrm>
          <a:prstGeom prst="rect">
            <a:avLst/>
          </a:prstGeom>
        </p:spPr>
        <p:txBody>
          <a:bodyPr vert="horz" lIns="91440" tIns="45720" rIns="91440" bIns="45720" rtlCol="0" anchor="ctr"/>
          <a:lstStyle>
            <a:lvl1pPr algn="l">
              <a:defRPr sz="1200" i="1">
                <a:solidFill>
                  <a:schemeClr val="bg1">
                    <a:lumMod val="75000"/>
                  </a:schemeClr>
                </a:solidFill>
              </a:defRPr>
            </a:lvl1pPr>
          </a:lstStyle>
          <a:p>
            <a:r>
              <a:rPr lang="fr-FR"/>
              <a:t>20/02/2019</a:t>
            </a:r>
            <a:endParaRPr lang="fr-FR" dirty="0"/>
          </a:p>
        </p:txBody>
      </p:sp>
      <p:sp>
        <p:nvSpPr>
          <p:cNvPr id="8" name="Slide Number Placeholder 5"/>
          <p:cNvSpPr>
            <a:spLocks noGrp="1"/>
          </p:cNvSpPr>
          <p:nvPr>
            <p:ph type="sldNum" sz="quarter" idx="4"/>
          </p:nvPr>
        </p:nvSpPr>
        <p:spPr>
          <a:xfrm>
            <a:off x="6934200" y="6562800"/>
            <a:ext cx="2133600" cy="365125"/>
          </a:xfrm>
          <a:prstGeom prst="rect">
            <a:avLst/>
          </a:prstGeom>
        </p:spPr>
        <p:txBody>
          <a:bodyPr vert="horz" lIns="91440" tIns="45720" rIns="91440" bIns="45720" rtlCol="0" anchor="ctr"/>
          <a:lstStyle>
            <a:lvl1pPr algn="r">
              <a:defRPr sz="1200" i="1">
                <a:solidFill>
                  <a:schemeClr val="bg1">
                    <a:lumMod val="75000"/>
                  </a:schemeClr>
                </a:solidFill>
              </a:defRPr>
            </a:lvl1pPr>
          </a:lstStyle>
          <a:p>
            <a:fld id="{BD380794-AD05-45D1-BCEF-E41591C34CDA}" type="slidenum">
              <a:rPr lang="fr-FR" smtClean="0"/>
              <a:pPr/>
              <a:t>‹N°›</a:t>
            </a:fld>
            <a:endParaRPr lang="fr-FR" dirty="0"/>
          </a:p>
        </p:txBody>
      </p:sp>
      <p:sp>
        <p:nvSpPr>
          <p:cNvPr id="9" name="Footer Placeholder 4"/>
          <p:cNvSpPr>
            <a:spLocks noGrp="1"/>
          </p:cNvSpPr>
          <p:nvPr>
            <p:ph type="ftr" sz="quarter" idx="3"/>
          </p:nvPr>
        </p:nvSpPr>
        <p:spPr>
          <a:xfrm>
            <a:off x="5029200" y="6562800"/>
            <a:ext cx="2895600" cy="365125"/>
          </a:xfrm>
          <a:prstGeom prst="rect">
            <a:avLst/>
          </a:prstGeom>
        </p:spPr>
        <p:txBody>
          <a:bodyPr vert="horz" lIns="91440" tIns="45720" rIns="91440" bIns="45720" rtlCol="0" anchor="ctr"/>
          <a:lstStyle>
            <a:lvl1pPr algn="r">
              <a:defRPr sz="1200" i="1">
                <a:solidFill>
                  <a:schemeClr val="bg1">
                    <a:lumMod val="75000"/>
                  </a:schemeClr>
                </a:solidFill>
              </a:defRPr>
            </a:lvl1pPr>
          </a:lstStyle>
          <a:p>
            <a:r>
              <a:rPr lang="fr-FR"/>
              <a:t>G. Berry, Cours 5</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7" name="Title 16"/>
          <p:cNvSpPr>
            <a:spLocks noGrp="1"/>
          </p:cNvSpPr>
          <p:nvPr>
            <p:ph type="title"/>
          </p:nvPr>
        </p:nvSpPr>
        <p:spPr>
          <a:xfrm>
            <a:off x="228600" y="44624"/>
            <a:ext cx="8686800" cy="646331"/>
          </a:xfrm>
          <a:prstGeom prst="rect">
            <a:avLst/>
          </a:prstGeom>
        </p:spPr>
        <p:txBody>
          <a:bodyPr>
            <a:spAutoFit/>
          </a:bodyPr>
          <a:lstStyle>
            <a:lvl1pPr>
              <a:defRPr/>
            </a:lvl1pPr>
          </a:lstStyle>
          <a:p>
            <a:r>
              <a:rPr lang="fr-FR"/>
              <a:t>Cliquez pour modifier le style du titre</a:t>
            </a:r>
            <a:endParaRPr lang="fr-FR" dirty="0"/>
          </a:p>
        </p:txBody>
      </p:sp>
      <p:sp>
        <p:nvSpPr>
          <p:cNvPr id="6" name="Date Placeholder 3"/>
          <p:cNvSpPr>
            <a:spLocks noGrp="1"/>
          </p:cNvSpPr>
          <p:nvPr>
            <p:ph type="dt" sz="half" idx="2"/>
          </p:nvPr>
        </p:nvSpPr>
        <p:spPr>
          <a:xfrm>
            <a:off x="7848600" y="6562800"/>
            <a:ext cx="2133600" cy="365125"/>
          </a:xfrm>
          <a:prstGeom prst="rect">
            <a:avLst/>
          </a:prstGeom>
        </p:spPr>
        <p:txBody>
          <a:bodyPr vert="horz" lIns="91440" tIns="45720" rIns="91440" bIns="45720" rtlCol="0" anchor="ctr"/>
          <a:lstStyle>
            <a:lvl1pPr algn="l">
              <a:defRPr sz="1200" i="1">
                <a:solidFill>
                  <a:schemeClr val="bg1">
                    <a:lumMod val="75000"/>
                  </a:schemeClr>
                </a:solidFill>
              </a:defRPr>
            </a:lvl1pPr>
          </a:lstStyle>
          <a:p>
            <a:r>
              <a:rPr lang="fr-FR"/>
              <a:t>20/02/2019</a:t>
            </a:r>
            <a:endParaRPr lang="fr-FR" dirty="0"/>
          </a:p>
        </p:txBody>
      </p:sp>
      <p:sp>
        <p:nvSpPr>
          <p:cNvPr id="7" name="Slide Number Placeholder 5"/>
          <p:cNvSpPr>
            <a:spLocks noGrp="1"/>
          </p:cNvSpPr>
          <p:nvPr>
            <p:ph type="sldNum" sz="quarter" idx="4"/>
          </p:nvPr>
        </p:nvSpPr>
        <p:spPr>
          <a:xfrm>
            <a:off x="6934200" y="6562800"/>
            <a:ext cx="2133600" cy="365125"/>
          </a:xfrm>
          <a:prstGeom prst="rect">
            <a:avLst/>
          </a:prstGeom>
        </p:spPr>
        <p:txBody>
          <a:bodyPr vert="horz" lIns="91440" tIns="45720" rIns="91440" bIns="45720" rtlCol="0" anchor="ctr"/>
          <a:lstStyle>
            <a:lvl1pPr algn="r">
              <a:defRPr sz="1200" i="1">
                <a:solidFill>
                  <a:schemeClr val="bg1">
                    <a:lumMod val="75000"/>
                  </a:schemeClr>
                </a:solidFill>
              </a:defRPr>
            </a:lvl1pPr>
          </a:lstStyle>
          <a:p>
            <a:fld id="{BD380794-AD05-45D1-BCEF-E41591C34CDA}" type="slidenum">
              <a:rPr lang="fr-FR" smtClean="0"/>
              <a:pPr/>
              <a:t>‹N°›</a:t>
            </a:fld>
            <a:endParaRPr lang="fr-FR" dirty="0"/>
          </a:p>
        </p:txBody>
      </p:sp>
      <p:sp>
        <p:nvSpPr>
          <p:cNvPr id="8" name="Footer Placeholder 4"/>
          <p:cNvSpPr>
            <a:spLocks noGrp="1"/>
          </p:cNvSpPr>
          <p:nvPr>
            <p:ph type="ftr" sz="quarter" idx="3"/>
          </p:nvPr>
        </p:nvSpPr>
        <p:spPr>
          <a:xfrm>
            <a:off x="5029200" y="6562800"/>
            <a:ext cx="2895600" cy="365125"/>
          </a:xfrm>
          <a:prstGeom prst="rect">
            <a:avLst/>
          </a:prstGeom>
        </p:spPr>
        <p:txBody>
          <a:bodyPr vert="horz" lIns="91440" tIns="45720" rIns="91440" bIns="45720" rtlCol="0" anchor="ctr"/>
          <a:lstStyle>
            <a:lvl1pPr algn="r">
              <a:defRPr sz="1200" i="1">
                <a:solidFill>
                  <a:schemeClr val="bg1">
                    <a:lumMod val="75000"/>
                  </a:schemeClr>
                </a:solidFill>
              </a:defRPr>
            </a:lvl1pPr>
          </a:lstStyle>
          <a:p>
            <a:r>
              <a:rPr lang="fr-FR"/>
              <a:t>G. Berry, Cours 5</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848600" y="6562800"/>
            <a:ext cx="2133600" cy="365125"/>
          </a:xfrm>
          <a:prstGeom prst="rect">
            <a:avLst/>
          </a:prstGeom>
        </p:spPr>
        <p:txBody>
          <a:bodyPr vert="horz" lIns="91440" tIns="45720" rIns="91440" bIns="45720" rtlCol="0" anchor="ctr"/>
          <a:lstStyle>
            <a:lvl1pPr algn="l">
              <a:defRPr sz="1200" i="1">
                <a:solidFill>
                  <a:schemeClr val="bg1">
                    <a:lumMod val="75000"/>
                  </a:schemeClr>
                </a:solidFill>
              </a:defRPr>
            </a:lvl1pPr>
          </a:lstStyle>
          <a:p>
            <a:r>
              <a:rPr lang="fr-FR"/>
              <a:t>20/02/2019</a:t>
            </a:r>
            <a:endParaRPr lang="fr-FR" dirty="0"/>
          </a:p>
        </p:txBody>
      </p:sp>
      <p:sp>
        <p:nvSpPr>
          <p:cNvPr id="6" name="Slide Number Placeholder 5"/>
          <p:cNvSpPr>
            <a:spLocks noGrp="1"/>
          </p:cNvSpPr>
          <p:nvPr>
            <p:ph type="sldNum" sz="quarter" idx="4"/>
          </p:nvPr>
        </p:nvSpPr>
        <p:spPr>
          <a:xfrm>
            <a:off x="6934200" y="6562800"/>
            <a:ext cx="2133600" cy="365125"/>
          </a:xfrm>
          <a:prstGeom prst="rect">
            <a:avLst/>
          </a:prstGeom>
        </p:spPr>
        <p:txBody>
          <a:bodyPr vert="horz" lIns="91440" tIns="45720" rIns="91440" bIns="45720" rtlCol="0" anchor="ctr"/>
          <a:lstStyle>
            <a:lvl1pPr algn="r">
              <a:defRPr sz="1200" i="1">
                <a:solidFill>
                  <a:schemeClr val="bg1">
                    <a:lumMod val="75000"/>
                  </a:schemeClr>
                </a:solidFill>
              </a:defRPr>
            </a:lvl1pPr>
          </a:lstStyle>
          <a:p>
            <a:fld id="{BD380794-AD05-45D1-BCEF-E41591C34CDA}" type="slidenum">
              <a:rPr lang="fr-FR" smtClean="0"/>
              <a:pPr/>
              <a:t>‹N°›</a:t>
            </a:fld>
            <a:endParaRPr lang="fr-FR" dirty="0"/>
          </a:p>
        </p:txBody>
      </p:sp>
      <p:sp>
        <p:nvSpPr>
          <p:cNvPr id="7" name="Footer Placeholder 4"/>
          <p:cNvSpPr>
            <a:spLocks noGrp="1"/>
          </p:cNvSpPr>
          <p:nvPr>
            <p:ph type="ftr" sz="quarter" idx="3"/>
          </p:nvPr>
        </p:nvSpPr>
        <p:spPr>
          <a:xfrm>
            <a:off x="5029200" y="6562800"/>
            <a:ext cx="2895600" cy="365125"/>
          </a:xfrm>
          <a:prstGeom prst="rect">
            <a:avLst/>
          </a:prstGeom>
        </p:spPr>
        <p:txBody>
          <a:bodyPr vert="horz" lIns="91440" tIns="45720" rIns="91440" bIns="45720" rtlCol="0" anchor="ctr"/>
          <a:lstStyle>
            <a:lvl1pPr algn="r">
              <a:defRPr sz="1200" i="1">
                <a:solidFill>
                  <a:schemeClr val="bg1">
                    <a:lumMod val="75000"/>
                  </a:schemeClr>
                </a:solidFill>
              </a:defRPr>
            </a:lvl1pPr>
          </a:lstStyle>
          <a:p>
            <a:r>
              <a:rPr lang="fr-FR"/>
              <a:t>G. Berry, Cours 5</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bwMode="auto">
          <a:xfrm>
            <a:off x="4267200" y="0"/>
            <a:ext cx="1066800" cy="18288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fr-FR" sz="2800" b="0" i="0" u="none" strike="noStrike" cap="none" normalizeH="0" baseline="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81" r:id="rId1"/>
    <p:sldLayoutId id="2147483680" r:id="rId2"/>
    <p:sldLayoutId id="2147483682" r:id="rId3"/>
    <p:sldLayoutId id="2147483679" r:id="rId4"/>
  </p:sldLayoutIdLst>
  <p:hf hdr="0"/>
  <p:txStyles>
    <p:titleStyle>
      <a:lvl1pPr algn="ctr" rtl="0" eaLnBrk="1" fontAlgn="base" hangingPunct="1">
        <a:spcBef>
          <a:spcPct val="0"/>
        </a:spcBef>
        <a:spcAft>
          <a:spcPct val="0"/>
        </a:spcAft>
        <a:defRPr sz="3600" i="1" baseline="0">
          <a:solidFill>
            <a:schemeClr val="tx1"/>
          </a:solidFill>
          <a:latin typeface="+mj-lt"/>
          <a:ea typeface="+mj-ea"/>
          <a:cs typeface="+mj-cs"/>
        </a:defRPr>
      </a:lvl1pPr>
      <a:lvl2pPr algn="ctr" rtl="0" eaLnBrk="1" fontAlgn="base" hangingPunct="1">
        <a:spcBef>
          <a:spcPct val="0"/>
        </a:spcBef>
        <a:spcAft>
          <a:spcPct val="0"/>
        </a:spcAft>
        <a:defRPr sz="3600" i="1">
          <a:solidFill>
            <a:schemeClr val="tx2"/>
          </a:solidFill>
          <a:latin typeface="Arial" charset="0"/>
        </a:defRPr>
      </a:lvl2pPr>
      <a:lvl3pPr algn="ctr" rtl="0" eaLnBrk="1" fontAlgn="base" hangingPunct="1">
        <a:spcBef>
          <a:spcPct val="0"/>
        </a:spcBef>
        <a:spcAft>
          <a:spcPct val="0"/>
        </a:spcAft>
        <a:defRPr sz="3600" i="1">
          <a:solidFill>
            <a:schemeClr val="tx2"/>
          </a:solidFill>
          <a:latin typeface="Arial" charset="0"/>
        </a:defRPr>
      </a:lvl3pPr>
      <a:lvl4pPr algn="ctr" rtl="0" eaLnBrk="1" fontAlgn="base" hangingPunct="1">
        <a:spcBef>
          <a:spcPct val="0"/>
        </a:spcBef>
        <a:spcAft>
          <a:spcPct val="0"/>
        </a:spcAft>
        <a:defRPr sz="3600" i="1">
          <a:solidFill>
            <a:schemeClr val="tx2"/>
          </a:solidFill>
          <a:latin typeface="Arial" charset="0"/>
        </a:defRPr>
      </a:lvl4pPr>
      <a:lvl5pPr algn="ctr" rtl="0" eaLnBrk="1" fontAlgn="base" hangingPunct="1">
        <a:spcBef>
          <a:spcPct val="0"/>
        </a:spcBef>
        <a:spcAft>
          <a:spcPct val="0"/>
        </a:spcAft>
        <a:defRPr sz="3600" i="1">
          <a:solidFill>
            <a:schemeClr val="tx2"/>
          </a:solidFill>
          <a:latin typeface="Arial" charset="0"/>
        </a:defRPr>
      </a:lvl5pPr>
      <a:lvl6pPr marL="457200" algn="ctr" rtl="0" eaLnBrk="1" fontAlgn="base" hangingPunct="1">
        <a:spcBef>
          <a:spcPct val="0"/>
        </a:spcBef>
        <a:spcAft>
          <a:spcPct val="0"/>
        </a:spcAft>
        <a:defRPr sz="3600" i="1">
          <a:solidFill>
            <a:schemeClr val="tx2"/>
          </a:solidFill>
          <a:latin typeface="Arial" charset="0"/>
        </a:defRPr>
      </a:lvl6pPr>
      <a:lvl7pPr marL="914400" algn="ctr" rtl="0" eaLnBrk="1" fontAlgn="base" hangingPunct="1">
        <a:spcBef>
          <a:spcPct val="0"/>
        </a:spcBef>
        <a:spcAft>
          <a:spcPct val="0"/>
        </a:spcAft>
        <a:defRPr sz="3600" i="1">
          <a:solidFill>
            <a:schemeClr val="tx2"/>
          </a:solidFill>
          <a:latin typeface="Arial" charset="0"/>
        </a:defRPr>
      </a:lvl7pPr>
      <a:lvl8pPr marL="1371600" algn="ctr" rtl="0" eaLnBrk="1" fontAlgn="base" hangingPunct="1">
        <a:spcBef>
          <a:spcPct val="0"/>
        </a:spcBef>
        <a:spcAft>
          <a:spcPct val="0"/>
        </a:spcAft>
        <a:defRPr sz="3600" i="1">
          <a:solidFill>
            <a:schemeClr val="tx2"/>
          </a:solidFill>
          <a:latin typeface="Arial" charset="0"/>
        </a:defRPr>
      </a:lvl8pPr>
      <a:lvl9pPr marL="1828800" algn="ctr" rtl="0" eaLnBrk="1" fontAlgn="base" hangingPunct="1">
        <a:spcBef>
          <a:spcPct val="0"/>
        </a:spcBef>
        <a:spcAft>
          <a:spcPct val="0"/>
        </a:spcAft>
        <a:defRPr sz="3600" i="1">
          <a:solidFill>
            <a:schemeClr val="tx2"/>
          </a:solidFill>
          <a:latin typeface="Arial" charset="0"/>
        </a:defRPr>
      </a:lvl9pPr>
    </p:titleStyle>
    <p:bodyStyle>
      <a:lvl1pPr marL="182880" indent="-274320" algn="l" rtl="0" eaLnBrk="1" fontAlgn="base" hangingPunct="1">
        <a:lnSpc>
          <a:spcPct val="105000"/>
        </a:lnSpc>
        <a:spcBef>
          <a:spcPts val="0"/>
        </a:spcBef>
        <a:spcAft>
          <a:spcPct val="0"/>
        </a:spcAft>
        <a:buFont typeface="Arial" pitchFamily="34" charset="0"/>
        <a:buChar char="•"/>
        <a:defRPr sz="2400">
          <a:solidFill>
            <a:schemeClr val="tx1"/>
          </a:solidFill>
          <a:latin typeface="+mn-lt"/>
          <a:ea typeface="+mn-ea"/>
          <a:cs typeface="+mn-cs"/>
        </a:defRPr>
      </a:lvl1pPr>
      <a:lvl2pPr marL="742950" indent="-285750" algn="l" rtl="0" eaLnBrk="1" fontAlgn="base" hangingPunct="1">
        <a:lnSpc>
          <a:spcPct val="105000"/>
        </a:lnSpc>
        <a:spcBef>
          <a:spcPts val="0"/>
        </a:spcBef>
        <a:spcAft>
          <a:spcPct val="0"/>
        </a:spcAft>
        <a:buChar char="–"/>
        <a:defRPr sz="2000" baseline="0">
          <a:solidFill>
            <a:schemeClr val="tx2"/>
          </a:solidFill>
          <a:latin typeface="+mn-lt"/>
        </a:defRPr>
      </a:lvl2pPr>
      <a:lvl3pPr marL="1143000" indent="-228600" algn="l" rtl="0" eaLnBrk="1" fontAlgn="base" hangingPunct="1">
        <a:lnSpc>
          <a:spcPct val="105000"/>
        </a:lnSpc>
        <a:spcBef>
          <a:spcPts val="0"/>
        </a:spcBef>
        <a:spcAft>
          <a:spcPct val="0"/>
        </a:spcAft>
        <a:buFont typeface="Arial" pitchFamily="34" charset="0"/>
        <a:buChar char="–"/>
        <a:defRPr sz="1800">
          <a:solidFill>
            <a:schemeClr val="tx2"/>
          </a:solidFill>
          <a:latin typeface="+mn-lt"/>
        </a:defRPr>
      </a:lvl3pPr>
      <a:lvl4pPr marL="1600200" indent="-228600" algn="l" rtl="0" eaLnBrk="1" fontAlgn="base" hangingPunct="1">
        <a:lnSpc>
          <a:spcPct val="105000"/>
        </a:lnSpc>
        <a:spcBef>
          <a:spcPts val="0"/>
        </a:spcBef>
        <a:spcAft>
          <a:spcPct val="0"/>
        </a:spcAft>
        <a:buFont typeface="Arial" pitchFamily="34" charset="0"/>
        <a:buChar char="–"/>
        <a:defRPr sz="1600">
          <a:solidFill>
            <a:schemeClr val="tx2"/>
          </a:solidFill>
          <a:latin typeface="+mn-lt"/>
        </a:defRPr>
      </a:lvl4pPr>
      <a:lvl5pPr marL="2057400" indent="-228600" algn="l" rtl="0" eaLnBrk="1" fontAlgn="base" hangingPunct="1">
        <a:lnSpc>
          <a:spcPct val="105000"/>
        </a:lnSpc>
        <a:spcBef>
          <a:spcPts val="0"/>
        </a:spcBef>
        <a:spcAft>
          <a:spcPct val="0"/>
        </a:spcAft>
        <a:buFont typeface="Arial" pitchFamily="34" charset="0"/>
        <a:buChar char="–"/>
        <a:defRPr sz="1600" baseline="0">
          <a:solidFill>
            <a:schemeClr val="tx2"/>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llege-de-france.fr/site/gerard-berr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18" Type="http://schemas.openxmlformats.org/officeDocument/2006/relationships/oleObject" Target="../embeddings/oleObject9.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17" Type="http://schemas.openxmlformats.org/officeDocument/2006/relationships/image" Target="../media/image8.wmf"/><Relationship Id="rId2" Type="http://schemas.openxmlformats.org/officeDocument/2006/relationships/slideLayout" Target="../slideLayouts/slideLayout3.xml"/><Relationship Id="rId16" Type="http://schemas.openxmlformats.org/officeDocument/2006/relationships/oleObject" Target="../embeddings/oleObject8.bin"/><Relationship Id="rId20" Type="http://schemas.openxmlformats.org/officeDocument/2006/relationships/oleObject" Target="../embeddings/oleObject11.bin"/><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image" Target="../media/image7.png"/><Relationship Id="rId10" Type="http://schemas.openxmlformats.org/officeDocument/2006/relationships/image" Target="../media/image5.wmf"/><Relationship Id="rId19" Type="http://schemas.openxmlformats.org/officeDocument/2006/relationships/oleObject" Target="../embeddings/oleObject10.bin"/><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hyperlink" Target="http://www.lejardindekiran.com/realiser-une-planche-de-multiplication-concrete-modele-en-bois/" TargetMode="External"/><Relationship Id="rId1" Type="http://schemas.openxmlformats.org/officeDocument/2006/relationships/slideLayout" Target="../slideLayouts/slideLayout4.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image" Target="../media/image11.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project.inria.fr/classcode/" TargetMode="External"/><Relationship Id="rId2" Type="http://schemas.openxmlformats.org/officeDocument/2006/relationships/hyperlink" Target="http://interstices.inf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compte.laposte.net/messages/charte-informatique-et-libertes-de-la-messagerie.do" TargetMode="External"/><Relationship Id="rId2" Type="http://schemas.openxmlformats.org/officeDocument/2006/relationships/hyperlink" Target="https://www.laposte.net/accueil" TargetMode="External"/><Relationship Id="rId1" Type="http://schemas.openxmlformats.org/officeDocument/2006/relationships/slideLayout" Target="../slideLayouts/slideLayout2.xml"/><Relationship Id="rId4" Type="http://schemas.openxmlformats.org/officeDocument/2006/relationships/hyperlink" Target="https://www.net-c.co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techniques-ingenieur.fr/base-documentaire/technologies-de-l-information-th9/architectures-materielles-42308210/processeurs-superscalaires-flot-de-donnees-h101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a:xfrm>
            <a:off x="0" y="1842587"/>
            <a:ext cx="9144000" cy="609600"/>
          </a:xfrm>
        </p:spPr>
        <p:txBody>
          <a:bodyPr/>
          <a:lstStyle/>
          <a:p>
            <a:pPr>
              <a:spcAft>
                <a:spcPts val="3000"/>
              </a:spcAft>
            </a:pPr>
            <a:r>
              <a:rPr lang="fr-FR" dirty="0"/>
              <a:t>Gérard Berry</a:t>
            </a:r>
          </a:p>
          <a:p>
            <a:pPr>
              <a:spcAft>
                <a:spcPts val="0"/>
              </a:spcAft>
            </a:pPr>
            <a:r>
              <a:rPr lang="fr-FR" sz="2800" dirty="0">
                <a:solidFill>
                  <a:schemeClr val="tx1"/>
                </a:solidFill>
              </a:rPr>
              <a:t>Professeur au Collège de France</a:t>
            </a:r>
          </a:p>
          <a:p>
            <a:pPr>
              <a:spcAft>
                <a:spcPts val="0"/>
              </a:spcAft>
            </a:pPr>
            <a:r>
              <a:rPr lang="fr-FR" sz="2800" dirty="0">
                <a:solidFill>
                  <a:schemeClr val="tx1"/>
                </a:solidFill>
              </a:rPr>
              <a:t>Chaire Algorithmes, machines et langages</a:t>
            </a:r>
          </a:p>
          <a:p>
            <a:pPr>
              <a:spcAft>
                <a:spcPts val="1000"/>
              </a:spcAft>
            </a:pPr>
            <a:r>
              <a:rPr lang="fr-FR" sz="2800" dirty="0">
                <a:solidFill>
                  <a:schemeClr val="tx1"/>
                </a:solidFill>
              </a:rPr>
              <a:t>Académie des </a:t>
            </a:r>
            <a:r>
              <a:rPr lang="fr-FR" sz="2800" dirty="0" err="1">
                <a:solidFill>
                  <a:schemeClr val="tx1"/>
                </a:solidFill>
              </a:rPr>
              <a:t>sciences,</a:t>
            </a:r>
            <a:r>
              <a:rPr lang="fr-FR" sz="2800" dirty="0">
                <a:solidFill>
                  <a:schemeClr val="tx1"/>
                </a:solidFill>
              </a:rPr>
              <a:t> Académie des technologies</a:t>
            </a:r>
          </a:p>
          <a:p>
            <a:pPr>
              <a:spcBef>
                <a:spcPts val="1200"/>
              </a:spcBef>
            </a:pPr>
            <a:r>
              <a:rPr lang="en-US" sz="2800" dirty="0">
                <a:hlinkClick r:id="rId3"/>
              </a:rPr>
              <a:t>http://www.college-de-france.fr/site/gerard-berry</a:t>
            </a:r>
            <a:r>
              <a:rPr lang="en-US" sz="2800" dirty="0"/>
              <a:t> </a:t>
            </a:r>
          </a:p>
        </p:txBody>
      </p:sp>
      <p:sp>
        <p:nvSpPr>
          <p:cNvPr id="2" name="Title 1"/>
          <p:cNvSpPr>
            <a:spLocks noGrp="1"/>
          </p:cNvSpPr>
          <p:nvPr>
            <p:ph type="ctrTitle"/>
          </p:nvPr>
        </p:nvSpPr>
        <p:spPr>
          <a:xfrm>
            <a:off x="0" y="342886"/>
            <a:ext cx="9144000" cy="1470025"/>
          </a:xfrm>
        </p:spPr>
        <p:txBody>
          <a:bodyPr/>
          <a:lstStyle/>
          <a:p>
            <a:r>
              <a:rPr lang="fr-FR" sz="3600" dirty="0"/>
              <a:t>Compléments et réponses aux questions</a:t>
            </a:r>
          </a:p>
        </p:txBody>
      </p:sp>
      <p:sp>
        <p:nvSpPr>
          <p:cNvPr id="4" name="Text Placeholder 3"/>
          <p:cNvSpPr>
            <a:spLocks noGrp="1"/>
          </p:cNvSpPr>
          <p:nvPr>
            <p:ph type="body" sz="quarter" idx="10"/>
          </p:nvPr>
        </p:nvSpPr>
        <p:spPr>
          <a:xfrm>
            <a:off x="4139028" y="5157192"/>
            <a:ext cx="865943" cy="544765"/>
          </a:xfrm>
        </p:spPr>
        <p:txBody>
          <a:bodyPr/>
          <a:lstStyle/>
          <a:p>
            <a:r>
              <a:rPr lang="fr-FR" i="1" dirty="0"/>
              <a:t>Cours </a:t>
            </a:r>
            <a:r>
              <a:rPr lang="fr-FR" i="1" dirty="0" smtClean="0"/>
              <a:t>5, </a:t>
            </a:r>
            <a:r>
              <a:rPr lang="fr-FR" i="1" dirty="0"/>
              <a:t>20/02/2019</a:t>
            </a:r>
            <a:endParaRPr lang="fr-FR" sz="2400" i="1" dirty="0"/>
          </a:p>
        </p:txBody>
      </p:sp>
      <p:pic>
        <p:nvPicPr>
          <p:cNvPr id="6" name="Picture 7"/>
          <p:cNvPicPr>
            <a:picLocks noChangeAspect="1" noChangeArrowheads="1"/>
          </p:cNvPicPr>
          <p:nvPr/>
        </p:nvPicPr>
        <p:blipFill>
          <a:blip r:embed="rId4" cstate="print"/>
          <a:srcRect/>
          <a:stretch>
            <a:fillRect/>
          </a:stretch>
        </p:blipFill>
        <p:spPr bwMode="auto">
          <a:xfrm>
            <a:off x="23027" y="6018745"/>
            <a:ext cx="2555777" cy="814139"/>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3C0A7EA6-BF83-6945-9E90-55980AD93523}"/>
              </a:ext>
            </a:extLst>
          </p:cNvPr>
          <p:cNvSpPr>
            <a:spLocks noGrp="1"/>
          </p:cNvSpPr>
          <p:nvPr>
            <p:ph idx="1"/>
          </p:nvPr>
        </p:nvSpPr>
        <p:spPr>
          <a:xfrm>
            <a:off x="233908" y="1052736"/>
            <a:ext cx="8686800" cy="3793154"/>
          </a:xfrm>
        </p:spPr>
        <p:txBody>
          <a:bodyPr/>
          <a:lstStyle/>
          <a:p>
            <a:pPr lvl="1">
              <a:spcBef>
                <a:spcPts val="600"/>
              </a:spcBef>
            </a:pPr>
            <a:r>
              <a:rPr lang="fr-FR" sz="1800"/>
              <a:t>En programmation classique, il a fallu longtemps pour développer les </a:t>
            </a:r>
            <a:r>
              <a:rPr lang="fr-FR" sz="1800">
                <a:solidFill>
                  <a:schemeClr val="accent3"/>
                </a:solidFill>
              </a:rPr>
              <a:t>théories adéquates </a:t>
            </a:r>
            <a:r>
              <a:rPr lang="fr-FR" sz="1800"/>
              <a:t>(Scott, calculs de processus, complexité, etc), voire </a:t>
            </a:r>
            <a:r>
              <a:rPr lang="fr-FR" sz="1800">
                <a:solidFill>
                  <a:schemeClr val="accent3"/>
                </a:solidFill>
              </a:rPr>
              <a:t>d’autres approches pragmatiques</a:t>
            </a:r>
            <a:r>
              <a:rPr lang="fr-FR" sz="1800"/>
              <a:t> (opérationnelles en ton sens) complémentaires comme les BDD ou SAT pour la vérification; </a:t>
            </a:r>
            <a:r>
              <a:rPr lang="fr-FR" sz="1800">
                <a:solidFill>
                  <a:schemeClr val="accent4"/>
                </a:solidFill>
              </a:rPr>
              <a:t>SAT n’est toujours pas plus théorisé que le Deep learning</a:t>
            </a:r>
            <a:r>
              <a:rPr lang="fr-FR" sz="1800"/>
              <a:t>, on ne sait pas si c’est pour les mêmes raisons, mais c’est possible car on y parle aussi d’apprentissage. </a:t>
            </a:r>
          </a:p>
          <a:p>
            <a:pPr lvl="1">
              <a:spcBef>
                <a:spcPts val="600"/>
              </a:spcBef>
            </a:pPr>
            <a:r>
              <a:rPr lang="fr-FR" sz="1800"/>
              <a:t>Et il n’y a en fait pas si longtemps qu’on sait vraiment spécifier ce que veut dire </a:t>
            </a:r>
            <a:r>
              <a:rPr lang="fr-FR" sz="1800">
                <a:solidFill>
                  <a:schemeClr val="accent3"/>
                </a:solidFill>
              </a:rPr>
              <a:t>tel programme doit résoudre tel problème</a:t>
            </a:r>
            <a:r>
              <a:rPr lang="fr-FR" sz="1800"/>
              <a:t>, et encore moins longtemps qu’on sait le vérifier formellement dans certains cas.</a:t>
            </a:r>
          </a:p>
          <a:p>
            <a:pPr lvl="1">
              <a:spcBef>
                <a:spcPts val="600"/>
              </a:spcBef>
            </a:pPr>
            <a:r>
              <a:rPr lang="fr-FR" sz="1800"/>
              <a:t>Pour les approches théoriques, </a:t>
            </a:r>
            <a:r>
              <a:rPr lang="fr-FR" sz="1800">
                <a:solidFill>
                  <a:schemeClr val="accent3"/>
                </a:solidFill>
              </a:rPr>
              <a:t>les classes de complexité NP</a:t>
            </a:r>
            <a:r>
              <a:rPr lang="fr-FR" sz="1800"/>
              <a:t> datent de 1973, bien après les premiers programmes </a:t>
            </a:r>
          </a:p>
          <a:p>
            <a:pPr marL="0" indent="0">
              <a:buNone/>
            </a:pPr>
            <a:endParaRPr lang="fr-FR" sz="1800"/>
          </a:p>
        </p:txBody>
      </p:sp>
      <p:sp>
        <p:nvSpPr>
          <p:cNvPr id="2" name="Titre 1">
            <a:extLst>
              <a:ext uri="{FF2B5EF4-FFF2-40B4-BE49-F238E27FC236}">
                <a16:creationId xmlns:a16="http://schemas.microsoft.com/office/drawing/2014/main" id="{A922729D-D1CB-6642-A865-01923D966CF4}"/>
              </a:ext>
            </a:extLst>
          </p:cNvPr>
          <p:cNvSpPr>
            <a:spLocks noGrp="1"/>
          </p:cNvSpPr>
          <p:nvPr>
            <p:ph type="title"/>
          </p:nvPr>
        </p:nvSpPr>
        <p:spPr/>
        <p:txBody>
          <a:bodyPr/>
          <a:lstStyle/>
          <a:p>
            <a:r>
              <a:rPr lang="fr-FR"/>
              <a:t>GG, Question 2</a:t>
            </a:r>
          </a:p>
        </p:txBody>
      </p:sp>
      <p:sp>
        <p:nvSpPr>
          <p:cNvPr id="3" name="Espace réservé de la date 2">
            <a:extLst>
              <a:ext uri="{FF2B5EF4-FFF2-40B4-BE49-F238E27FC236}">
                <a16:creationId xmlns:a16="http://schemas.microsoft.com/office/drawing/2014/main" id="{7A41216F-90D6-4E4A-AD5A-4CBB60D1C8D3}"/>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C4FE49DE-1684-9F47-81F4-E35825196400}"/>
              </a:ext>
            </a:extLst>
          </p:cNvPr>
          <p:cNvSpPr>
            <a:spLocks noGrp="1"/>
          </p:cNvSpPr>
          <p:nvPr>
            <p:ph type="sldNum" sz="quarter" idx="4"/>
          </p:nvPr>
        </p:nvSpPr>
        <p:spPr/>
        <p:txBody>
          <a:bodyPr/>
          <a:lstStyle/>
          <a:p>
            <a:fld id="{BD380794-AD05-45D1-BCEF-E41591C34CDA}" type="slidenum">
              <a:rPr lang="fr-FR" smtClean="0"/>
              <a:pPr/>
              <a:t>10</a:t>
            </a:fld>
            <a:endParaRPr lang="fr-FR" dirty="0"/>
          </a:p>
        </p:txBody>
      </p:sp>
      <p:sp>
        <p:nvSpPr>
          <p:cNvPr id="5" name="Espace réservé du pied de page 4">
            <a:extLst>
              <a:ext uri="{FF2B5EF4-FFF2-40B4-BE49-F238E27FC236}">
                <a16:creationId xmlns:a16="http://schemas.microsoft.com/office/drawing/2014/main" id="{5EE0F716-AAF0-4448-B24F-E9A10EB5ED49}"/>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26512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6B0145B2-8BB3-8344-9D51-F64947A2ED8B}"/>
              </a:ext>
            </a:extLst>
          </p:cNvPr>
          <p:cNvSpPr>
            <a:spLocks noGrp="1"/>
          </p:cNvSpPr>
          <p:nvPr>
            <p:ph idx="1"/>
          </p:nvPr>
        </p:nvSpPr>
        <p:spPr>
          <a:xfrm>
            <a:off x="114300" y="690955"/>
            <a:ext cx="8915400" cy="6008633"/>
          </a:xfrm>
        </p:spPr>
        <p:txBody>
          <a:bodyPr/>
          <a:lstStyle/>
          <a:p>
            <a:r>
              <a:rPr lang="fr-FR" sz="1800"/>
              <a:t>Ma question est alors : est-ce que cette nouvelle façon de faire de la programmation orientée (ou guidée) par les données peut permettre d’élaborer de nouveaux langages de programmation permettant de refaire cette distinction entre ces connaissances … je pense par exemple à des approches géométriques pour ces langages</a:t>
            </a:r>
          </a:p>
          <a:p>
            <a:r>
              <a:rPr lang="fr-FR" sz="1800">
                <a:solidFill>
                  <a:schemeClr val="tx2"/>
                </a:solidFill>
              </a:rPr>
              <a:t>Question tout à fait intéressante, qui s’est déjà posée avec succès pour d’autres paradigmes, avec des transformations variées de l’opérationnel en intentionnel :</a:t>
            </a:r>
          </a:p>
          <a:p>
            <a:pPr lvl="1">
              <a:spcBef>
                <a:spcPts val="500"/>
              </a:spcBef>
            </a:pPr>
            <a:r>
              <a:rPr lang="fr-FR" sz="1800"/>
              <a:t>La </a:t>
            </a:r>
            <a:r>
              <a:rPr lang="fr-FR" sz="1800">
                <a:solidFill>
                  <a:schemeClr val="accent3"/>
                </a:solidFill>
              </a:rPr>
              <a:t>programmation fonctionnelle</a:t>
            </a:r>
            <a:r>
              <a:rPr lang="fr-FR" sz="1800"/>
              <a:t>, où l’on parle directement de</a:t>
            </a:r>
            <a:r>
              <a:rPr lang="fr-FR" sz="1800">
                <a:solidFill>
                  <a:schemeClr val="accent4"/>
                </a:solidFill>
              </a:rPr>
              <a:t> l’intention des fonctions calculées</a:t>
            </a:r>
            <a:r>
              <a:rPr lang="fr-FR" sz="1800"/>
              <a:t> au lieu de parler opérationnellement de la mémoire et du séquencement d’instructions de base</a:t>
            </a:r>
          </a:p>
          <a:p>
            <a:pPr lvl="1">
              <a:spcBef>
                <a:spcPts val="500"/>
              </a:spcBef>
            </a:pPr>
            <a:r>
              <a:rPr lang="fr-FR" sz="1800">
                <a:solidFill>
                  <a:schemeClr val="tx2"/>
                </a:solidFill>
              </a:rPr>
              <a:t>La </a:t>
            </a:r>
            <a:r>
              <a:rPr lang="fr-FR" sz="1800">
                <a:solidFill>
                  <a:schemeClr val="accent3"/>
                </a:solidFill>
              </a:rPr>
              <a:t>programmation logique</a:t>
            </a:r>
            <a:r>
              <a:rPr lang="fr-FR" sz="1800">
                <a:solidFill>
                  <a:schemeClr val="tx2"/>
                </a:solidFill>
              </a:rPr>
              <a:t> de Prolog puis la </a:t>
            </a:r>
            <a:r>
              <a:rPr lang="fr-FR" sz="1800">
                <a:solidFill>
                  <a:schemeClr val="accent3"/>
                </a:solidFill>
              </a:rPr>
              <a:t>programmation par contraintes plus générales</a:t>
            </a:r>
            <a:r>
              <a:rPr lang="fr-FR" sz="1800">
                <a:solidFill>
                  <a:schemeClr val="tx2"/>
                </a:solidFill>
              </a:rPr>
              <a:t>, où l’on exprime les contraintes </a:t>
            </a:r>
            <a:r>
              <a:rPr lang="fr-FR" sz="1800">
                <a:solidFill>
                  <a:schemeClr val="accent4"/>
                </a:solidFill>
              </a:rPr>
              <a:t>sans expliquer comment les résoudre</a:t>
            </a:r>
          </a:p>
          <a:p>
            <a:pPr lvl="1">
              <a:spcBef>
                <a:spcPts val="500"/>
              </a:spcBef>
            </a:pPr>
            <a:r>
              <a:rPr lang="fr-FR" sz="1800"/>
              <a:t>La </a:t>
            </a:r>
            <a:r>
              <a:rPr lang="fr-FR" sz="1800">
                <a:solidFill>
                  <a:schemeClr val="accent3"/>
                </a:solidFill>
              </a:rPr>
              <a:t>programmation temporelle</a:t>
            </a:r>
            <a:r>
              <a:rPr lang="fr-FR" sz="1800"/>
              <a:t> d’Esterel, où on met en évidence la </a:t>
            </a:r>
            <a:r>
              <a:rPr lang="fr-FR" sz="1800">
                <a:solidFill>
                  <a:schemeClr val="accent4"/>
                </a:solidFill>
              </a:rPr>
              <a:t>géométrie des interactions et comportements temporels</a:t>
            </a:r>
            <a:r>
              <a:rPr lang="fr-FR" sz="1800"/>
              <a:t> de type flots de contrôle, qui est en général masquée dans les langages classiques</a:t>
            </a:r>
          </a:p>
          <a:p>
            <a:pPr lvl="1">
              <a:spcBef>
                <a:spcPts val="500"/>
              </a:spcBef>
            </a:pPr>
            <a:r>
              <a:rPr lang="fr-FR" sz="1800">
                <a:solidFill>
                  <a:schemeClr val="tx2"/>
                </a:solidFill>
              </a:rPr>
              <a:t>Mais tout cela a pris </a:t>
            </a:r>
            <a:r>
              <a:rPr lang="fr-FR" sz="1800">
                <a:solidFill>
                  <a:schemeClr val="accent4"/>
                </a:solidFill>
              </a:rPr>
              <a:t>beaucoup de temps</a:t>
            </a:r>
            <a:r>
              <a:rPr lang="fr-FR" sz="1800">
                <a:solidFill>
                  <a:schemeClr val="tx2"/>
                </a:solidFill>
              </a:rPr>
              <a:t> par rapport aux approches opérationnelles. Problème ouvert pour les données, mais </a:t>
            </a:r>
            <a:r>
              <a:rPr lang="fr-FR" sz="1800"/>
              <a:t>voir</a:t>
            </a:r>
            <a:r>
              <a:rPr lang="fr-FR" sz="1800">
                <a:solidFill>
                  <a:schemeClr val="accent4"/>
                </a:solidFill>
              </a:rPr>
              <a:t> Stéphane Mallat</a:t>
            </a:r>
            <a:r>
              <a:rPr lang="fr-FR" sz="1800">
                <a:solidFill>
                  <a:schemeClr val="tx2"/>
                </a:solidFill>
              </a:rPr>
              <a:t> plutôt que moi !</a:t>
            </a:r>
          </a:p>
          <a:p>
            <a:endParaRPr lang="fr-FR" sz="1800"/>
          </a:p>
        </p:txBody>
      </p:sp>
      <p:sp>
        <p:nvSpPr>
          <p:cNvPr id="2" name="Titre 1">
            <a:extLst>
              <a:ext uri="{FF2B5EF4-FFF2-40B4-BE49-F238E27FC236}">
                <a16:creationId xmlns:a16="http://schemas.microsoft.com/office/drawing/2014/main" id="{C3344A4D-64D6-8040-887A-64F585DC33BE}"/>
              </a:ext>
            </a:extLst>
          </p:cNvPr>
          <p:cNvSpPr>
            <a:spLocks noGrp="1"/>
          </p:cNvSpPr>
          <p:nvPr>
            <p:ph type="title"/>
          </p:nvPr>
        </p:nvSpPr>
        <p:spPr/>
        <p:txBody>
          <a:bodyPr/>
          <a:lstStyle/>
          <a:p>
            <a:r>
              <a:rPr lang="fr-FR"/>
              <a:t>GG, Question 2</a:t>
            </a:r>
          </a:p>
        </p:txBody>
      </p:sp>
      <p:sp>
        <p:nvSpPr>
          <p:cNvPr id="3" name="Espace réservé de la date 2">
            <a:extLst>
              <a:ext uri="{FF2B5EF4-FFF2-40B4-BE49-F238E27FC236}">
                <a16:creationId xmlns:a16="http://schemas.microsoft.com/office/drawing/2014/main" id="{10CEF5B8-140D-3546-B01F-0A6B8D0CD9BE}"/>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F3B1E9F1-7691-D949-A85E-35BE77B7358A}"/>
              </a:ext>
            </a:extLst>
          </p:cNvPr>
          <p:cNvSpPr>
            <a:spLocks noGrp="1"/>
          </p:cNvSpPr>
          <p:nvPr>
            <p:ph type="sldNum" sz="quarter" idx="4"/>
          </p:nvPr>
        </p:nvSpPr>
        <p:spPr/>
        <p:txBody>
          <a:bodyPr/>
          <a:lstStyle/>
          <a:p>
            <a:fld id="{BD380794-AD05-45D1-BCEF-E41591C34CDA}" type="slidenum">
              <a:rPr lang="fr-FR" smtClean="0"/>
              <a:pPr/>
              <a:t>11</a:t>
            </a:fld>
            <a:endParaRPr lang="fr-FR" dirty="0"/>
          </a:p>
        </p:txBody>
      </p:sp>
      <p:sp>
        <p:nvSpPr>
          <p:cNvPr id="5" name="Espace réservé du pied de page 4">
            <a:extLst>
              <a:ext uri="{FF2B5EF4-FFF2-40B4-BE49-F238E27FC236}">
                <a16:creationId xmlns:a16="http://schemas.microsoft.com/office/drawing/2014/main" id="{9D8AD805-80BD-2E48-8BC2-542918F3D5B9}"/>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174326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3C0A7EA6-BF83-6945-9E90-55980AD93523}"/>
              </a:ext>
            </a:extLst>
          </p:cNvPr>
          <p:cNvSpPr>
            <a:spLocks noGrp="1"/>
          </p:cNvSpPr>
          <p:nvPr>
            <p:ph idx="1"/>
          </p:nvPr>
        </p:nvSpPr>
        <p:spPr>
          <a:xfrm>
            <a:off x="457200" y="1052775"/>
            <a:ext cx="8229600" cy="4041619"/>
          </a:xfrm>
        </p:spPr>
        <p:txBody>
          <a:bodyPr/>
          <a:lstStyle/>
          <a:p>
            <a:r>
              <a:rPr lang="fr-FR" sz="2000"/>
              <a:t>Et bien sûr, il y a aussi l’ordinateur chimique …..  tu y fais allusion dans ton bouquin, la suite de tes travaux avec Gérard Boudol, qui vient d’être récompensé par La Recherche</a:t>
            </a:r>
          </a:p>
          <a:p>
            <a:r>
              <a:rPr lang="fr-FR" sz="2000" b="1"/>
              <a:t>Calculer avec la chimie.</a:t>
            </a:r>
            <a:r>
              <a:rPr lang="fr-FR" sz="2000"/>
              <a:t> L’équipe d’Olivier Bournez a montré que les réactions chimiques, telles celles qui se produisent dans une cellule, peuvent simuler une machine de Turing. Autrement dit, les réactions chimiques sont des ordinateurs universels. Les informaticiens ont aussi mis au point un « compilateur » permettant de transformer n’importe quelle fonction mathématique en réactions chimiques élémentaires. </a:t>
            </a:r>
            <a:r>
              <a:rPr lang="fr-FR" sz="2000" i="1"/>
              <a:t>F. Fages et al., Lectures Notes in Computer Science, 10545, 108, 2017.</a:t>
            </a:r>
            <a:endParaRPr lang="fr-FR" sz="2000"/>
          </a:p>
          <a:p>
            <a:pPr marL="0" indent="0">
              <a:buNone/>
            </a:pPr>
            <a:endParaRPr lang="fr-FR" sz="1600"/>
          </a:p>
        </p:txBody>
      </p:sp>
      <p:sp>
        <p:nvSpPr>
          <p:cNvPr id="2" name="Titre 1">
            <a:extLst>
              <a:ext uri="{FF2B5EF4-FFF2-40B4-BE49-F238E27FC236}">
                <a16:creationId xmlns:a16="http://schemas.microsoft.com/office/drawing/2014/main" id="{A922729D-D1CB-6642-A865-01923D966CF4}"/>
              </a:ext>
            </a:extLst>
          </p:cNvPr>
          <p:cNvSpPr>
            <a:spLocks noGrp="1"/>
          </p:cNvSpPr>
          <p:nvPr>
            <p:ph type="title"/>
          </p:nvPr>
        </p:nvSpPr>
        <p:spPr/>
        <p:txBody>
          <a:bodyPr/>
          <a:lstStyle/>
          <a:p>
            <a:r>
              <a:rPr lang="fr-FR"/>
              <a:t>GG, Question 3</a:t>
            </a:r>
          </a:p>
        </p:txBody>
      </p:sp>
      <p:sp>
        <p:nvSpPr>
          <p:cNvPr id="3" name="Espace réservé de la date 2">
            <a:extLst>
              <a:ext uri="{FF2B5EF4-FFF2-40B4-BE49-F238E27FC236}">
                <a16:creationId xmlns:a16="http://schemas.microsoft.com/office/drawing/2014/main" id="{7A41216F-90D6-4E4A-AD5A-4CBB60D1C8D3}"/>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C4FE49DE-1684-9F47-81F4-E35825196400}"/>
              </a:ext>
            </a:extLst>
          </p:cNvPr>
          <p:cNvSpPr>
            <a:spLocks noGrp="1"/>
          </p:cNvSpPr>
          <p:nvPr>
            <p:ph type="sldNum" sz="quarter" idx="4"/>
          </p:nvPr>
        </p:nvSpPr>
        <p:spPr/>
        <p:txBody>
          <a:bodyPr/>
          <a:lstStyle/>
          <a:p>
            <a:fld id="{BD380794-AD05-45D1-BCEF-E41591C34CDA}" type="slidenum">
              <a:rPr lang="fr-FR" smtClean="0"/>
              <a:pPr/>
              <a:t>12</a:t>
            </a:fld>
            <a:endParaRPr lang="fr-FR" dirty="0"/>
          </a:p>
        </p:txBody>
      </p:sp>
      <p:sp>
        <p:nvSpPr>
          <p:cNvPr id="5" name="Espace réservé du pied de page 4">
            <a:extLst>
              <a:ext uri="{FF2B5EF4-FFF2-40B4-BE49-F238E27FC236}">
                <a16:creationId xmlns:a16="http://schemas.microsoft.com/office/drawing/2014/main" id="{5EE0F716-AAF0-4448-B24F-E9A10EB5ED49}"/>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2087483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33846C-D0DF-7748-83F0-B8C844511722}"/>
              </a:ext>
            </a:extLst>
          </p:cNvPr>
          <p:cNvSpPr>
            <a:spLocks noGrp="1"/>
          </p:cNvSpPr>
          <p:nvPr>
            <p:ph type="title"/>
          </p:nvPr>
        </p:nvSpPr>
        <p:spPr>
          <a:xfrm>
            <a:off x="228600" y="44624"/>
            <a:ext cx="8686800" cy="1077218"/>
          </a:xfrm>
        </p:spPr>
        <p:txBody>
          <a:bodyPr/>
          <a:lstStyle/>
          <a:p>
            <a:r>
              <a:rPr lang="fr-FR" sz="3200" dirty="0">
                <a:sym typeface="Symbol"/>
              </a:rPr>
              <a:t>Asynchronisme</a:t>
            </a:r>
            <a:r>
              <a:rPr lang="fr-FR" sz="1600" dirty="0">
                <a:sym typeface="Symbol"/>
              </a:rPr>
              <a:t> </a:t>
            </a:r>
            <a:r>
              <a:rPr lang="fr-FR" sz="3200" dirty="0">
                <a:sym typeface="Symbol"/>
              </a:rPr>
              <a:t>: le crible de Darwin :</a:t>
            </a:r>
            <a:r>
              <a:rPr lang="fr-FR" sz="3200" i="0" dirty="0">
                <a:sym typeface="Symbol"/>
              </a:rPr>
              <a:t> </a:t>
            </a:r>
            <a:r>
              <a:rPr lang="fr-FR" sz="3200" i="0" dirty="0">
                <a:solidFill>
                  <a:schemeClr val="tx2"/>
                </a:solidFill>
                <a:sym typeface="Symbol"/>
              </a:rPr>
              <a:t>p</a:t>
            </a:r>
            <a:r>
              <a:rPr lang="fr-FR" sz="3200" i="0" dirty="0">
                <a:sym typeface="Symbol"/>
              </a:rPr>
              <a:t>, </a:t>
            </a:r>
            <a:r>
              <a:rPr lang="fr-FR" sz="3200" i="0" dirty="0" err="1">
                <a:solidFill>
                  <a:schemeClr val="tx2"/>
                </a:solidFill>
                <a:sym typeface="Symbol"/>
              </a:rPr>
              <a:t>kp</a:t>
            </a:r>
            <a:r>
              <a:rPr lang="fr-FR" sz="3200" i="0" dirty="0">
                <a:solidFill>
                  <a:schemeClr val="tx2"/>
                </a:solidFill>
                <a:sym typeface="Symbol"/>
              </a:rPr>
              <a:t> </a:t>
            </a:r>
            <a:r>
              <a:rPr lang="fr-FR" sz="3200" i="0" dirty="0"/>
              <a:t>→</a:t>
            </a:r>
            <a:r>
              <a:rPr lang="fr-FR" sz="3200" i="0" dirty="0">
                <a:sym typeface="Symbol"/>
              </a:rPr>
              <a:t> </a:t>
            </a:r>
            <a:r>
              <a:rPr lang="fr-FR" sz="3200" i="0" dirty="0">
                <a:solidFill>
                  <a:schemeClr val="tx2"/>
                </a:solidFill>
                <a:sym typeface="Symbol"/>
              </a:rPr>
              <a:t>p</a:t>
            </a:r>
            <a:r>
              <a:rPr lang="fr-FR" sz="3200" dirty="0">
                <a:solidFill>
                  <a:schemeClr val="tx2"/>
                </a:solidFill>
              </a:rPr>
              <a:t/>
            </a:r>
            <a:br>
              <a:rPr lang="fr-FR" sz="3200" dirty="0">
                <a:solidFill>
                  <a:schemeClr val="tx2"/>
                </a:solidFill>
              </a:rPr>
            </a:br>
            <a:endParaRPr lang="fr-FR" sz="3200"/>
          </a:p>
        </p:txBody>
      </p:sp>
      <p:sp>
        <p:nvSpPr>
          <p:cNvPr id="3" name="Espace réservé de la date 2">
            <a:extLst>
              <a:ext uri="{FF2B5EF4-FFF2-40B4-BE49-F238E27FC236}">
                <a16:creationId xmlns:a16="http://schemas.microsoft.com/office/drawing/2014/main" id="{C171BDD5-3088-764B-A7C0-59B64D028D97}"/>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327339AD-B580-AD4F-B19A-8637D8E7756C}"/>
              </a:ext>
            </a:extLst>
          </p:cNvPr>
          <p:cNvSpPr>
            <a:spLocks noGrp="1"/>
          </p:cNvSpPr>
          <p:nvPr>
            <p:ph type="sldNum" sz="quarter" idx="4"/>
          </p:nvPr>
        </p:nvSpPr>
        <p:spPr/>
        <p:txBody>
          <a:bodyPr/>
          <a:lstStyle/>
          <a:p>
            <a:fld id="{BD380794-AD05-45D1-BCEF-E41591C34CDA}" type="slidenum">
              <a:rPr lang="fr-FR" smtClean="0"/>
              <a:pPr/>
              <a:t>13</a:t>
            </a:fld>
            <a:endParaRPr lang="fr-FR" dirty="0"/>
          </a:p>
        </p:txBody>
      </p:sp>
      <p:sp>
        <p:nvSpPr>
          <p:cNvPr id="5" name="Espace réservé du pied de page 4">
            <a:extLst>
              <a:ext uri="{FF2B5EF4-FFF2-40B4-BE49-F238E27FC236}">
                <a16:creationId xmlns:a16="http://schemas.microsoft.com/office/drawing/2014/main" id="{3994E55B-744C-AE42-8823-11B77EC12BF5}"/>
              </a:ext>
            </a:extLst>
          </p:cNvPr>
          <p:cNvSpPr>
            <a:spLocks noGrp="1"/>
          </p:cNvSpPr>
          <p:nvPr>
            <p:ph type="ftr" sz="quarter" idx="3"/>
          </p:nvPr>
        </p:nvSpPr>
        <p:spPr/>
        <p:txBody>
          <a:bodyPr/>
          <a:lstStyle/>
          <a:p>
            <a:r>
              <a:rPr lang="fr-FR"/>
              <a:t>G. Berry, Cours 5</a:t>
            </a:r>
            <a:endParaRPr lang="fr-FR" dirty="0"/>
          </a:p>
        </p:txBody>
      </p:sp>
      <p:grpSp>
        <p:nvGrpSpPr>
          <p:cNvPr id="7" name="Groupe 55">
            <a:extLst>
              <a:ext uri="{FF2B5EF4-FFF2-40B4-BE49-F238E27FC236}">
                <a16:creationId xmlns:a16="http://schemas.microsoft.com/office/drawing/2014/main" id="{4A198CCD-0DB2-1D4A-B724-627A72A7CAF5}"/>
              </a:ext>
            </a:extLst>
          </p:cNvPr>
          <p:cNvGrpSpPr/>
          <p:nvPr/>
        </p:nvGrpSpPr>
        <p:grpSpPr>
          <a:xfrm>
            <a:off x="3450257" y="988657"/>
            <a:ext cx="1371600" cy="1181100"/>
            <a:chOff x="4191000" y="1124744"/>
            <a:chExt cx="1371600" cy="1181100"/>
          </a:xfrm>
        </p:grpSpPr>
        <p:graphicFrame>
          <p:nvGraphicFramePr>
            <p:cNvPr id="8" name="Object 38">
              <a:extLst>
                <a:ext uri="{FF2B5EF4-FFF2-40B4-BE49-F238E27FC236}">
                  <a16:creationId xmlns:a16="http://schemas.microsoft.com/office/drawing/2014/main" id="{46390DEF-5869-DD43-ACFB-4559D03073C1}"/>
                </a:ext>
              </a:extLst>
            </p:cNvPr>
            <p:cNvGraphicFramePr>
              <a:graphicFrameLocks noChangeAspect="1"/>
            </p:cNvGraphicFramePr>
            <p:nvPr>
              <p:extLst>
                <p:ext uri="{D42A27DB-BD31-4B8C-83A1-F6EECF244321}">
                  <p14:modId xmlns:p14="http://schemas.microsoft.com/office/powerpoint/2010/main" val="2521862188"/>
                </p:ext>
              </p:extLst>
            </p:nvPr>
          </p:nvGraphicFramePr>
          <p:xfrm>
            <a:off x="4191000" y="1124744"/>
            <a:ext cx="1371600" cy="1181100"/>
          </p:xfrm>
          <a:graphic>
            <a:graphicData uri="http://schemas.openxmlformats.org/presentationml/2006/ole">
              <mc:AlternateContent xmlns:mc="http://schemas.openxmlformats.org/markup-compatibility/2006">
                <mc:Choice xmlns:v="urn:schemas-microsoft-com:vml" Requires="v">
                  <p:oleObj spid="_x0000_s1663" name="Clip" r:id="rId3" imgW="4037760" imgH="3468960" progId="">
                    <p:embed/>
                  </p:oleObj>
                </mc:Choice>
                <mc:Fallback>
                  <p:oleObj name="Clip" r:id="rId3" imgW="4037760" imgH="3468960" progId="">
                    <p:embed/>
                    <p:pic>
                      <p:nvPicPr>
                        <p:cNvPr id="8"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124744"/>
                          <a:ext cx="1371600" cy="1181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9" name="Group 39">
              <a:extLst>
                <a:ext uri="{FF2B5EF4-FFF2-40B4-BE49-F238E27FC236}">
                  <a16:creationId xmlns:a16="http://schemas.microsoft.com/office/drawing/2014/main" id="{EB83E6CC-D4BE-D542-9CA5-EAA8848D388F}"/>
                </a:ext>
              </a:extLst>
            </p:cNvPr>
            <p:cNvGrpSpPr>
              <a:grpSpLocks/>
            </p:cNvGrpSpPr>
            <p:nvPr/>
          </p:nvGrpSpPr>
          <p:grpSpPr bwMode="auto">
            <a:xfrm>
              <a:off x="4876800" y="1550194"/>
              <a:ext cx="325438" cy="396875"/>
              <a:chOff x="4032" y="3264"/>
              <a:chExt cx="205" cy="250"/>
            </a:xfrm>
          </p:grpSpPr>
          <p:sp>
            <p:nvSpPr>
              <p:cNvPr id="10" name="Rectangle 40">
                <a:extLst>
                  <a:ext uri="{FF2B5EF4-FFF2-40B4-BE49-F238E27FC236}">
                    <a16:creationId xmlns:a16="http://schemas.microsoft.com/office/drawing/2014/main" id="{0BC55140-8F90-9840-AD05-67E9B0D74B40}"/>
                  </a:ext>
                </a:extLst>
              </p:cNvPr>
              <p:cNvSpPr>
                <a:spLocks noChangeArrowheads="1"/>
              </p:cNvSpPr>
              <p:nvPr/>
            </p:nvSpPr>
            <p:spPr bwMode="auto">
              <a:xfrm>
                <a:off x="4064" y="3296"/>
                <a:ext cx="128" cy="176"/>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1" name="Text Box 41">
                <a:extLst>
                  <a:ext uri="{FF2B5EF4-FFF2-40B4-BE49-F238E27FC236}">
                    <a16:creationId xmlns:a16="http://schemas.microsoft.com/office/drawing/2014/main" id="{6EAB23B3-90DA-4B4B-9B01-105E1F074E22}"/>
                  </a:ext>
                </a:extLst>
              </p:cNvPr>
              <p:cNvSpPr txBox="1">
                <a:spLocks noChangeArrowheads="1"/>
              </p:cNvSpPr>
              <p:nvPr/>
            </p:nvSpPr>
            <p:spPr bwMode="auto">
              <a:xfrm>
                <a:off x="4032" y="3264"/>
                <a:ext cx="205" cy="250"/>
              </a:xfrm>
              <a:prstGeom prst="rect">
                <a:avLst/>
              </a:prstGeom>
              <a:noFill/>
              <a:ln w="9525">
                <a:noFill/>
                <a:miter lim="800000"/>
                <a:headEnd/>
                <a:tailEnd/>
              </a:ln>
            </p:spPr>
            <p:txBody>
              <a:bodyPr wrap="none">
                <a:spAutoFit/>
              </a:bodyPr>
              <a:lstStyle/>
              <a:p>
                <a:r>
                  <a:rPr lang="fr-FR" sz="2000">
                    <a:solidFill>
                      <a:schemeClr val="tx2"/>
                    </a:solidFill>
                  </a:rPr>
                  <a:t>3</a:t>
                </a:r>
              </a:p>
            </p:txBody>
          </p:sp>
        </p:grpSp>
      </p:grpSp>
      <p:grpSp>
        <p:nvGrpSpPr>
          <p:cNvPr id="12" name="Groupe 54">
            <a:extLst>
              <a:ext uri="{FF2B5EF4-FFF2-40B4-BE49-F238E27FC236}">
                <a16:creationId xmlns:a16="http://schemas.microsoft.com/office/drawing/2014/main" id="{0DAA61CF-27B5-6D40-903A-B8EEF71194BD}"/>
              </a:ext>
            </a:extLst>
          </p:cNvPr>
          <p:cNvGrpSpPr/>
          <p:nvPr/>
        </p:nvGrpSpPr>
        <p:grpSpPr>
          <a:xfrm>
            <a:off x="2308049" y="1321336"/>
            <a:ext cx="1403350" cy="739775"/>
            <a:chOff x="2667000" y="1353344"/>
            <a:chExt cx="1403350" cy="739775"/>
          </a:xfrm>
        </p:grpSpPr>
        <p:graphicFrame>
          <p:nvGraphicFramePr>
            <p:cNvPr id="13" name="Object 43">
              <a:extLst>
                <a:ext uri="{FF2B5EF4-FFF2-40B4-BE49-F238E27FC236}">
                  <a16:creationId xmlns:a16="http://schemas.microsoft.com/office/drawing/2014/main" id="{312775CF-23B6-2847-BC07-F97C74912472}"/>
                </a:ext>
              </a:extLst>
            </p:cNvPr>
            <p:cNvGraphicFramePr>
              <a:graphicFrameLocks noChangeAspect="1"/>
            </p:cNvGraphicFramePr>
            <p:nvPr>
              <p:extLst>
                <p:ext uri="{D42A27DB-BD31-4B8C-83A1-F6EECF244321}">
                  <p14:modId xmlns:p14="http://schemas.microsoft.com/office/powerpoint/2010/main" val="2307167027"/>
                </p:ext>
              </p:extLst>
            </p:nvPr>
          </p:nvGraphicFramePr>
          <p:xfrm>
            <a:off x="2667000" y="1353344"/>
            <a:ext cx="1403350" cy="739775"/>
          </p:xfrm>
          <a:graphic>
            <a:graphicData uri="http://schemas.openxmlformats.org/presentationml/2006/ole">
              <mc:AlternateContent xmlns:mc="http://schemas.openxmlformats.org/markup-compatibility/2006">
                <mc:Choice xmlns:v="urn:schemas-microsoft-com:vml" Requires="v">
                  <p:oleObj spid="_x0000_s1664" name="Clip" r:id="rId5" imgW="4582440" imgH="2414520" progId="">
                    <p:embed/>
                  </p:oleObj>
                </mc:Choice>
                <mc:Fallback>
                  <p:oleObj name="Clip" r:id="rId5" imgW="4582440" imgH="2414520" progId="">
                    <p:embed/>
                    <p:pic>
                      <p:nvPicPr>
                        <p:cNvPr id="13" name="Object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353344"/>
                          <a:ext cx="1403350" cy="739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14" name="Group 44">
              <a:extLst>
                <a:ext uri="{FF2B5EF4-FFF2-40B4-BE49-F238E27FC236}">
                  <a16:creationId xmlns:a16="http://schemas.microsoft.com/office/drawing/2014/main" id="{6844962E-D4BF-6048-B2CA-53CD775E07F3}"/>
                </a:ext>
              </a:extLst>
            </p:cNvPr>
            <p:cNvGrpSpPr>
              <a:grpSpLocks/>
            </p:cNvGrpSpPr>
            <p:nvPr/>
          </p:nvGrpSpPr>
          <p:grpSpPr bwMode="auto">
            <a:xfrm>
              <a:off x="3352800" y="1505744"/>
              <a:ext cx="325438" cy="396875"/>
              <a:chOff x="4032" y="3264"/>
              <a:chExt cx="205" cy="250"/>
            </a:xfrm>
          </p:grpSpPr>
          <p:sp>
            <p:nvSpPr>
              <p:cNvPr id="15" name="Rectangle 45">
                <a:extLst>
                  <a:ext uri="{FF2B5EF4-FFF2-40B4-BE49-F238E27FC236}">
                    <a16:creationId xmlns:a16="http://schemas.microsoft.com/office/drawing/2014/main" id="{A10F05A2-6F07-674B-85AD-9F865841A0AE}"/>
                  </a:ext>
                </a:extLst>
              </p:cNvPr>
              <p:cNvSpPr>
                <a:spLocks noChangeArrowheads="1"/>
              </p:cNvSpPr>
              <p:nvPr/>
            </p:nvSpPr>
            <p:spPr bwMode="auto">
              <a:xfrm>
                <a:off x="4064" y="3296"/>
                <a:ext cx="128" cy="176"/>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6" name="Text Box 46">
                <a:extLst>
                  <a:ext uri="{FF2B5EF4-FFF2-40B4-BE49-F238E27FC236}">
                    <a16:creationId xmlns:a16="http://schemas.microsoft.com/office/drawing/2014/main" id="{95127CAB-7B28-3641-8036-1262EC97E591}"/>
                  </a:ext>
                </a:extLst>
              </p:cNvPr>
              <p:cNvSpPr txBox="1">
                <a:spLocks noChangeArrowheads="1"/>
              </p:cNvSpPr>
              <p:nvPr/>
            </p:nvSpPr>
            <p:spPr bwMode="auto">
              <a:xfrm>
                <a:off x="4032" y="3264"/>
                <a:ext cx="205" cy="250"/>
              </a:xfrm>
              <a:prstGeom prst="rect">
                <a:avLst/>
              </a:prstGeom>
              <a:noFill/>
              <a:ln w="9525">
                <a:noFill/>
                <a:miter lim="800000"/>
                <a:headEnd/>
                <a:tailEnd/>
              </a:ln>
            </p:spPr>
            <p:txBody>
              <a:bodyPr wrap="none">
                <a:spAutoFit/>
              </a:bodyPr>
              <a:lstStyle/>
              <a:p>
                <a:r>
                  <a:rPr lang="fr-FR" sz="2000" dirty="0">
                    <a:solidFill>
                      <a:schemeClr val="tx2"/>
                    </a:solidFill>
                  </a:rPr>
                  <a:t>9</a:t>
                </a:r>
              </a:p>
            </p:txBody>
          </p:sp>
        </p:grpSp>
      </p:grpSp>
      <p:grpSp>
        <p:nvGrpSpPr>
          <p:cNvPr id="17" name="Group 48">
            <a:extLst>
              <a:ext uri="{FF2B5EF4-FFF2-40B4-BE49-F238E27FC236}">
                <a16:creationId xmlns:a16="http://schemas.microsoft.com/office/drawing/2014/main" id="{8A35E94B-017B-7645-872B-DB88E48BB99C}"/>
              </a:ext>
            </a:extLst>
          </p:cNvPr>
          <p:cNvGrpSpPr>
            <a:grpSpLocks/>
          </p:cNvGrpSpPr>
          <p:nvPr/>
        </p:nvGrpSpPr>
        <p:grpSpPr bwMode="auto">
          <a:xfrm>
            <a:off x="1458736" y="3322667"/>
            <a:ext cx="1535113" cy="1073150"/>
            <a:chOff x="1008" y="2256"/>
            <a:chExt cx="967" cy="676"/>
          </a:xfrm>
        </p:grpSpPr>
        <p:graphicFrame>
          <p:nvGraphicFramePr>
            <p:cNvPr id="18" name="Object 49">
              <a:extLst>
                <a:ext uri="{FF2B5EF4-FFF2-40B4-BE49-F238E27FC236}">
                  <a16:creationId xmlns:a16="http://schemas.microsoft.com/office/drawing/2014/main" id="{D285B77A-CCA1-6247-A362-0845D6D57787}"/>
                </a:ext>
              </a:extLst>
            </p:cNvPr>
            <p:cNvGraphicFramePr>
              <a:graphicFrameLocks noChangeAspect="1"/>
            </p:cNvGraphicFramePr>
            <p:nvPr/>
          </p:nvGraphicFramePr>
          <p:xfrm>
            <a:off x="1008" y="2256"/>
            <a:ext cx="967" cy="676"/>
          </p:xfrm>
          <a:graphic>
            <a:graphicData uri="http://schemas.openxmlformats.org/presentationml/2006/ole">
              <mc:AlternateContent xmlns:mc="http://schemas.openxmlformats.org/markup-compatibility/2006">
                <mc:Choice xmlns:v="urn:schemas-microsoft-com:vml" Requires="v">
                  <p:oleObj spid="_x0000_s1665" name="Clip" r:id="rId7" imgW="4582440" imgH="3205080" progId="">
                    <p:embed/>
                  </p:oleObj>
                </mc:Choice>
                <mc:Fallback>
                  <p:oleObj name="Clip" r:id="rId7" imgW="4582440" imgH="3205080" progId="">
                    <p:embed/>
                    <p:pic>
                      <p:nvPicPr>
                        <p:cNvPr id="18" name="Object 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 y="2256"/>
                          <a:ext cx="967" cy="67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19" name="Group 50">
              <a:extLst>
                <a:ext uri="{FF2B5EF4-FFF2-40B4-BE49-F238E27FC236}">
                  <a16:creationId xmlns:a16="http://schemas.microsoft.com/office/drawing/2014/main" id="{9B5A21B2-60C6-0B45-8B42-45098E0E594E}"/>
                </a:ext>
              </a:extLst>
            </p:cNvPr>
            <p:cNvGrpSpPr>
              <a:grpSpLocks/>
            </p:cNvGrpSpPr>
            <p:nvPr/>
          </p:nvGrpSpPr>
          <p:grpSpPr bwMode="auto">
            <a:xfrm>
              <a:off x="1393" y="2496"/>
              <a:ext cx="205" cy="250"/>
              <a:chOff x="4033" y="3264"/>
              <a:chExt cx="219" cy="240"/>
            </a:xfrm>
          </p:grpSpPr>
          <p:sp>
            <p:nvSpPr>
              <p:cNvPr id="20" name="Rectangle 51">
                <a:extLst>
                  <a:ext uri="{FF2B5EF4-FFF2-40B4-BE49-F238E27FC236}">
                    <a16:creationId xmlns:a16="http://schemas.microsoft.com/office/drawing/2014/main" id="{01D37188-5185-A045-9649-9A2350868CE2}"/>
                  </a:ext>
                </a:extLst>
              </p:cNvPr>
              <p:cNvSpPr>
                <a:spLocks noChangeArrowheads="1"/>
              </p:cNvSpPr>
              <p:nvPr/>
            </p:nvSpPr>
            <p:spPr bwMode="auto">
              <a:xfrm>
                <a:off x="4064" y="3296"/>
                <a:ext cx="128" cy="176"/>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1" name="Text Box 52">
                <a:extLst>
                  <a:ext uri="{FF2B5EF4-FFF2-40B4-BE49-F238E27FC236}">
                    <a16:creationId xmlns:a16="http://schemas.microsoft.com/office/drawing/2014/main" id="{7D582B1F-F29B-CF4A-8953-E5EC40EEFF70}"/>
                  </a:ext>
                </a:extLst>
              </p:cNvPr>
              <p:cNvSpPr txBox="1">
                <a:spLocks noChangeArrowheads="1"/>
              </p:cNvSpPr>
              <p:nvPr/>
            </p:nvSpPr>
            <p:spPr bwMode="auto">
              <a:xfrm>
                <a:off x="4033" y="3264"/>
                <a:ext cx="219" cy="240"/>
              </a:xfrm>
              <a:prstGeom prst="rect">
                <a:avLst/>
              </a:prstGeom>
              <a:noFill/>
              <a:ln w="9525">
                <a:noFill/>
                <a:miter lim="800000"/>
                <a:headEnd/>
                <a:tailEnd/>
              </a:ln>
            </p:spPr>
            <p:txBody>
              <a:bodyPr wrap="none">
                <a:spAutoFit/>
              </a:bodyPr>
              <a:lstStyle/>
              <a:p>
                <a:r>
                  <a:rPr lang="fr-FR" sz="2000" dirty="0">
                    <a:solidFill>
                      <a:schemeClr val="tx2"/>
                    </a:solidFill>
                  </a:rPr>
                  <a:t>7</a:t>
                </a:r>
              </a:p>
            </p:txBody>
          </p:sp>
        </p:grpSp>
      </p:grpSp>
      <p:grpSp>
        <p:nvGrpSpPr>
          <p:cNvPr id="22" name="Group 53">
            <a:extLst>
              <a:ext uri="{FF2B5EF4-FFF2-40B4-BE49-F238E27FC236}">
                <a16:creationId xmlns:a16="http://schemas.microsoft.com/office/drawing/2014/main" id="{159B8724-F829-F149-B35F-B242C8532822}"/>
              </a:ext>
            </a:extLst>
          </p:cNvPr>
          <p:cNvGrpSpPr>
            <a:grpSpLocks/>
          </p:cNvGrpSpPr>
          <p:nvPr/>
        </p:nvGrpSpPr>
        <p:grpSpPr bwMode="auto">
          <a:xfrm>
            <a:off x="3166197" y="3962295"/>
            <a:ext cx="1092200" cy="1022350"/>
            <a:chOff x="2182" y="2923"/>
            <a:chExt cx="688" cy="644"/>
          </a:xfrm>
        </p:grpSpPr>
        <p:graphicFrame>
          <p:nvGraphicFramePr>
            <p:cNvPr id="23" name="Object 54">
              <a:extLst>
                <a:ext uri="{FF2B5EF4-FFF2-40B4-BE49-F238E27FC236}">
                  <a16:creationId xmlns:a16="http://schemas.microsoft.com/office/drawing/2014/main" id="{7741F484-2E38-A048-8E66-CDAC2F28BFFD}"/>
                </a:ext>
              </a:extLst>
            </p:cNvPr>
            <p:cNvGraphicFramePr>
              <a:graphicFrameLocks noChangeAspect="1"/>
            </p:cNvGraphicFramePr>
            <p:nvPr>
              <p:extLst>
                <p:ext uri="{D42A27DB-BD31-4B8C-83A1-F6EECF244321}">
                  <p14:modId xmlns:p14="http://schemas.microsoft.com/office/powerpoint/2010/main" val="1505026713"/>
                </p:ext>
              </p:extLst>
            </p:nvPr>
          </p:nvGraphicFramePr>
          <p:xfrm>
            <a:off x="2182" y="2923"/>
            <a:ext cx="688" cy="644"/>
          </p:xfrm>
          <a:graphic>
            <a:graphicData uri="http://schemas.openxmlformats.org/presentationml/2006/ole">
              <mc:AlternateContent xmlns:mc="http://schemas.openxmlformats.org/markup-compatibility/2006">
                <mc:Choice xmlns:v="urn:schemas-microsoft-com:vml" Requires="v">
                  <p:oleObj spid="_x0000_s1666" name="Clip" r:id="rId9" imgW="3707280" imgH="3468960" progId="">
                    <p:embed/>
                  </p:oleObj>
                </mc:Choice>
                <mc:Fallback>
                  <p:oleObj name="Clip" r:id="rId9" imgW="3707280" imgH="3468960" progId="">
                    <p:embed/>
                    <p:pic>
                      <p:nvPicPr>
                        <p:cNvPr id="23" name="Object 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2" y="2923"/>
                          <a:ext cx="688" cy="64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24" name="Group 55">
              <a:extLst>
                <a:ext uri="{FF2B5EF4-FFF2-40B4-BE49-F238E27FC236}">
                  <a16:creationId xmlns:a16="http://schemas.microsoft.com/office/drawing/2014/main" id="{6A688162-42D2-1D4F-A47B-26DAE8D5C24F}"/>
                </a:ext>
              </a:extLst>
            </p:cNvPr>
            <p:cNvGrpSpPr>
              <a:grpSpLocks/>
            </p:cNvGrpSpPr>
            <p:nvPr/>
          </p:nvGrpSpPr>
          <p:grpSpPr bwMode="auto">
            <a:xfrm>
              <a:off x="2330" y="3108"/>
              <a:ext cx="294" cy="250"/>
              <a:chOff x="3098" y="3828"/>
              <a:chExt cx="294" cy="250"/>
            </a:xfrm>
          </p:grpSpPr>
          <p:sp>
            <p:nvSpPr>
              <p:cNvPr id="25" name="Rectangle 56">
                <a:extLst>
                  <a:ext uri="{FF2B5EF4-FFF2-40B4-BE49-F238E27FC236}">
                    <a16:creationId xmlns:a16="http://schemas.microsoft.com/office/drawing/2014/main" id="{3D375525-7FA3-FD4A-8887-7A0FF99BE4DD}"/>
                  </a:ext>
                </a:extLst>
              </p:cNvPr>
              <p:cNvSpPr>
                <a:spLocks noChangeArrowheads="1"/>
              </p:cNvSpPr>
              <p:nvPr/>
            </p:nvSpPr>
            <p:spPr bwMode="auto">
              <a:xfrm>
                <a:off x="3150" y="3873"/>
                <a:ext cx="210" cy="184"/>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26" name="Text Box 57">
                <a:extLst>
                  <a:ext uri="{FF2B5EF4-FFF2-40B4-BE49-F238E27FC236}">
                    <a16:creationId xmlns:a16="http://schemas.microsoft.com/office/drawing/2014/main" id="{53F6B64D-6059-9C43-842C-0EE368B37BEB}"/>
                  </a:ext>
                </a:extLst>
              </p:cNvPr>
              <p:cNvSpPr txBox="1">
                <a:spLocks noChangeArrowheads="1"/>
              </p:cNvSpPr>
              <p:nvPr/>
            </p:nvSpPr>
            <p:spPr bwMode="auto">
              <a:xfrm>
                <a:off x="3098" y="3828"/>
                <a:ext cx="294" cy="250"/>
              </a:xfrm>
              <a:prstGeom prst="rect">
                <a:avLst/>
              </a:prstGeom>
              <a:noFill/>
              <a:ln w="9525">
                <a:noFill/>
                <a:miter lim="800000"/>
                <a:headEnd/>
                <a:tailEnd/>
              </a:ln>
            </p:spPr>
            <p:txBody>
              <a:bodyPr wrap="none">
                <a:spAutoFit/>
              </a:bodyPr>
              <a:lstStyle/>
              <a:p>
                <a:r>
                  <a:rPr lang="fr-FR" sz="2000" dirty="0">
                    <a:solidFill>
                      <a:schemeClr val="tx2"/>
                    </a:solidFill>
                  </a:rPr>
                  <a:t>28</a:t>
                </a:r>
              </a:p>
            </p:txBody>
          </p:sp>
        </p:grpSp>
      </p:grpSp>
      <p:grpSp>
        <p:nvGrpSpPr>
          <p:cNvPr id="27" name="Group 58">
            <a:extLst>
              <a:ext uri="{FF2B5EF4-FFF2-40B4-BE49-F238E27FC236}">
                <a16:creationId xmlns:a16="http://schemas.microsoft.com/office/drawing/2014/main" id="{C9841D75-0ADF-0343-8CBB-293E67F8CF6C}"/>
              </a:ext>
            </a:extLst>
          </p:cNvPr>
          <p:cNvGrpSpPr>
            <a:grpSpLocks/>
          </p:cNvGrpSpPr>
          <p:nvPr/>
        </p:nvGrpSpPr>
        <p:grpSpPr bwMode="auto">
          <a:xfrm>
            <a:off x="4289249" y="3531136"/>
            <a:ext cx="1838325" cy="1108075"/>
            <a:chOff x="2784" y="2154"/>
            <a:chExt cx="1158" cy="698"/>
          </a:xfrm>
        </p:grpSpPr>
        <p:graphicFrame>
          <p:nvGraphicFramePr>
            <p:cNvPr id="28" name="Object 59">
              <a:extLst>
                <a:ext uri="{FF2B5EF4-FFF2-40B4-BE49-F238E27FC236}">
                  <a16:creationId xmlns:a16="http://schemas.microsoft.com/office/drawing/2014/main" id="{40CAD129-C746-654C-B8A4-17D058AB7959}"/>
                </a:ext>
              </a:extLst>
            </p:cNvPr>
            <p:cNvGraphicFramePr>
              <a:graphicFrameLocks noChangeAspect="1"/>
            </p:cNvGraphicFramePr>
            <p:nvPr/>
          </p:nvGraphicFramePr>
          <p:xfrm>
            <a:off x="2784" y="2154"/>
            <a:ext cx="1158" cy="698"/>
          </p:xfrm>
          <a:graphic>
            <a:graphicData uri="http://schemas.openxmlformats.org/presentationml/2006/ole">
              <mc:AlternateContent xmlns:mc="http://schemas.openxmlformats.org/markup-compatibility/2006">
                <mc:Choice xmlns:v="urn:schemas-microsoft-com:vml" Requires="v">
                  <p:oleObj spid="_x0000_s1667" name="Clip" r:id="rId11" imgW="4581000" imgH="2765880" progId="">
                    <p:embed/>
                  </p:oleObj>
                </mc:Choice>
                <mc:Fallback>
                  <p:oleObj name="Clip" r:id="rId11" imgW="4581000" imgH="2765880" progId="">
                    <p:embed/>
                    <p:pic>
                      <p:nvPicPr>
                        <p:cNvPr id="28" name="Object 5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84" y="2154"/>
                          <a:ext cx="1158" cy="69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29" name="Group 60">
              <a:extLst>
                <a:ext uri="{FF2B5EF4-FFF2-40B4-BE49-F238E27FC236}">
                  <a16:creationId xmlns:a16="http://schemas.microsoft.com/office/drawing/2014/main" id="{169961C7-6237-924B-8370-E1D93B0E9FD7}"/>
                </a:ext>
              </a:extLst>
            </p:cNvPr>
            <p:cNvGrpSpPr>
              <a:grpSpLocks/>
            </p:cNvGrpSpPr>
            <p:nvPr/>
          </p:nvGrpSpPr>
          <p:grpSpPr bwMode="auto">
            <a:xfrm>
              <a:off x="3168" y="2448"/>
              <a:ext cx="205" cy="250"/>
              <a:chOff x="4032" y="3264"/>
              <a:chExt cx="219" cy="240"/>
            </a:xfrm>
          </p:grpSpPr>
          <p:sp>
            <p:nvSpPr>
              <p:cNvPr id="30" name="Rectangle 61">
                <a:extLst>
                  <a:ext uri="{FF2B5EF4-FFF2-40B4-BE49-F238E27FC236}">
                    <a16:creationId xmlns:a16="http://schemas.microsoft.com/office/drawing/2014/main" id="{BF434C61-8CCC-2743-986D-B433065A4FB1}"/>
                  </a:ext>
                </a:extLst>
              </p:cNvPr>
              <p:cNvSpPr>
                <a:spLocks noChangeArrowheads="1"/>
              </p:cNvSpPr>
              <p:nvPr/>
            </p:nvSpPr>
            <p:spPr bwMode="auto">
              <a:xfrm>
                <a:off x="4064" y="3296"/>
                <a:ext cx="128" cy="176"/>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31" name="Text Box 62">
                <a:extLst>
                  <a:ext uri="{FF2B5EF4-FFF2-40B4-BE49-F238E27FC236}">
                    <a16:creationId xmlns:a16="http://schemas.microsoft.com/office/drawing/2014/main" id="{DB2857E3-6DFB-BD4B-8BC9-1C234FD8FCAB}"/>
                  </a:ext>
                </a:extLst>
              </p:cNvPr>
              <p:cNvSpPr txBox="1">
                <a:spLocks noChangeArrowheads="1"/>
              </p:cNvSpPr>
              <p:nvPr/>
            </p:nvSpPr>
            <p:spPr bwMode="auto">
              <a:xfrm>
                <a:off x="4032" y="3264"/>
                <a:ext cx="219" cy="240"/>
              </a:xfrm>
              <a:prstGeom prst="rect">
                <a:avLst/>
              </a:prstGeom>
              <a:noFill/>
              <a:ln w="9525">
                <a:noFill/>
                <a:miter lim="800000"/>
                <a:headEnd/>
                <a:tailEnd/>
              </a:ln>
            </p:spPr>
            <p:txBody>
              <a:bodyPr wrap="none">
                <a:spAutoFit/>
              </a:bodyPr>
              <a:lstStyle/>
              <a:p>
                <a:r>
                  <a:rPr lang="fr-FR" sz="2000">
                    <a:solidFill>
                      <a:schemeClr val="tx2"/>
                    </a:solidFill>
                  </a:rPr>
                  <a:t>4</a:t>
                </a:r>
              </a:p>
            </p:txBody>
          </p:sp>
        </p:grpSp>
      </p:grpSp>
      <p:grpSp>
        <p:nvGrpSpPr>
          <p:cNvPr id="32" name="Groupe 57">
            <a:extLst>
              <a:ext uri="{FF2B5EF4-FFF2-40B4-BE49-F238E27FC236}">
                <a16:creationId xmlns:a16="http://schemas.microsoft.com/office/drawing/2014/main" id="{FB5B549D-B520-F34B-B5C2-C233A907D061}"/>
              </a:ext>
            </a:extLst>
          </p:cNvPr>
          <p:cNvGrpSpPr/>
          <p:nvPr/>
        </p:nvGrpSpPr>
        <p:grpSpPr>
          <a:xfrm>
            <a:off x="1043608" y="2079544"/>
            <a:ext cx="1535113" cy="1073150"/>
            <a:chOff x="1043608" y="2111552"/>
            <a:chExt cx="1535113" cy="1073150"/>
          </a:xfrm>
        </p:grpSpPr>
        <p:graphicFrame>
          <p:nvGraphicFramePr>
            <p:cNvPr id="33" name="Object 65">
              <a:extLst>
                <a:ext uri="{FF2B5EF4-FFF2-40B4-BE49-F238E27FC236}">
                  <a16:creationId xmlns:a16="http://schemas.microsoft.com/office/drawing/2014/main" id="{62B8ABEB-B20A-6F42-8529-7840AF9ED78D}"/>
                </a:ext>
              </a:extLst>
            </p:cNvPr>
            <p:cNvGraphicFramePr>
              <a:graphicFrameLocks noChangeAspect="1"/>
            </p:cNvGraphicFramePr>
            <p:nvPr>
              <p:extLst>
                <p:ext uri="{D42A27DB-BD31-4B8C-83A1-F6EECF244321}">
                  <p14:modId xmlns:p14="http://schemas.microsoft.com/office/powerpoint/2010/main" val="3103375309"/>
                </p:ext>
              </p:extLst>
            </p:nvPr>
          </p:nvGraphicFramePr>
          <p:xfrm>
            <a:off x="1043608" y="2111552"/>
            <a:ext cx="1535113" cy="1073150"/>
          </p:xfrm>
          <a:graphic>
            <a:graphicData uri="http://schemas.openxmlformats.org/presentationml/2006/ole">
              <mc:AlternateContent xmlns:mc="http://schemas.openxmlformats.org/markup-compatibility/2006">
                <mc:Choice xmlns:v="urn:schemas-microsoft-com:vml" Requires="v">
                  <p:oleObj spid="_x0000_s1668" name="Clip" r:id="rId13" imgW="4582440" imgH="3205080" progId="">
                    <p:embed/>
                  </p:oleObj>
                </mc:Choice>
                <mc:Fallback>
                  <p:oleObj name="Clip" r:id="rId13" imgW="4582440" imgH="3205080" progId="">
                    <p:embed/>
                    <p:pic>
                      <p:nvPicPr>
                        <p:cNvPr id="33" name="Object 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2111552"/>
                          <a:ext cx="1535113" cy="1073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34" name="Group 66">
              <a:extLst>
                <a:ext uri="{FF2B5EF4-FFF2-40B4-BE49-F238E27FC236}">
                  <a16:creationId xmlns:a16="http://schemas.microsoft.com/office/drawing/2014/main" id="{16A3AB55-9D3A-D64D-B0BB-9B49EF1F1C8C}"/>
                </a:ext>
              </a:extLst>
            </p:cNvPr>
            <p:cNvGrpSpPr>
              <a:grpSpLocks/>
            </p:cNvGrpSpPr>
            <p:nvPr/>
          </p:nvGrpSpPr>
          <p:grpSpPr bwMode="auto">
            <a:xfrm>
              <a:off x="1653208" y="2492552"/>
              <a:ext cx="325438" cy="396875"/>
              <a:chOff x="4032" y="3264"/>
              <a:chExt cx="219" cy="240"/>
            </a:xfrm>
          </p:grpSpPr>
          <p:sp>
            <p:nvSpPr>
              <p:cNvPr id="35" name="Rectangle 67">
                <a:extLst>
                  <a:ext uri="{FF2B5EF4-FFF2-40B4-BE49-F238E27FC236}">
                    <a16:creationId xmlns:a16="http://schemas.microsoft.com/office/drawing/2014/main" id="{C2FEC90C-BCEF-534F-ADC4-F604D5C79AC5}"/>
                  </a:ext>
                </a:extLst>
              </p:cNvPr>
              <p:cNvSpPr>
                <a:spLocks noChangeArrowheads="1"/>
              </p:cNvSpPr>
              <p:nvPr/>
            </p:nvSpPr>
            <p:spPr bwMode="auto">
              <a:xfrm>
                <a:off x="4064" y="3296"/>
                <a:ext cx="128" cy="176"/>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36" name="Text Box 68">
                <a:extLst>
                  <a:ext uri="{FF2B5EF4-FFF2-40B4-BE49-F238E27FC236}">
                    <a16:creationId xmlns:a16="http://schemas.microsoft.com/office/drawing/2014/main" id="{8A752E36-34D5-1049-B402-378B44A549E7}"/>
                  </a:ext>
                </a:extLst>
              </p:cNvPr>
              <p:cNvSpPr txBox="1">
                <a:spLocks noChangeArrowheads="1"/>
              </p:cNvSpPr>
              <p:nvPr/>
            </p:nvSpPr>
            <p:spPr bwMode="auto">
              <a:xfrm>
                <a:off x="4032" y="3264"/>
                <a:ext cx="219" cy="240"/>
              </a:xfrm>
              <a:prstGeom prst="rect">
                <a:avLst/>
              </a:prstGeom>
              <a:noFill/>
              <a:ln w="9525">
                <a:noFill/>
                <a:miter lim="800000"/>
                <a:headEnd/>
                <a:tailEnd/>
              </a:ln>
            </p:spPr>
            <p:txBody>
              <a:bodyPr wrap="none">
                <a:spAutoFit/>
              </a:bodyPr>
              <a:lstStyle/>
              <a:p>
                <a:r>
                  <a:rPr lang="fr-FR" sz="2000">
                    <a:solidFill>
                      <a:schemeClr val="tx2"/>
                    </a:solidFill>
                  </a:rPr>
                  <a:t>7</a:t>
                </a:r>
              </a:p>
            </p:txBody>
          </p:sp>
        </p:grpSp>
      </p:grpSp>
      <p:grpSp>
        <p:nvGrpSpPr>
          <p:cNvPr id="37" name="Group 70">
            <a:extLst>
              <a:ext uri="{FF2B5EF4-FFF2-40B4-BE49-F238E27FC236}">
                <a16:creationId xmlns:a16="http://schemas.microsoft.com/office/drawing/2014/main" id="{182624AA-5B50-684E-83FA-22E3234A49C1}"/>
              </a:ext>
            </a:extLst>
          </p:cNvPr>
          <p:cNvGrpSpPr>
            <a:grpSpLocks/>
          </p:cNvGrpSpPr>
          <p:nvPr/>
        </p:nvGrpSpPr>
        <p:grpSpPr bwMode="auto">
          <a:xfrm>
            <a:off x="3121209" y="2862270"/>
            <a:ext cx="1371600" cy="958850"/>
            <a:chOff x="2010" y="2245"/>
            <a:chExt cx="864" cy="604"/>
          </a:xfrm>
        </p:grpSpPr>
        <p:graphicFrame>
          <p:nvGraphicFramePr>
            <p:cNvPr id="38" name="Object 71">
              <a:extLst>
                <a:ext uri="{FF2B5EF4-FFF2-40B4-BE49-F238E27FC236}">
                  <a16:creationId xmlns:a16="http://schemas.microsoft.com/office/drawing/2014/main" id="{7B576DA8-D352-9842-B251-859F0E727FF2}"/>
                </a:ext>
              </a:extLst>
            </p:cNvPr>
            <p:cNvGraphicFramePr>
              <a:graphicFrameLocks noChangeAspect="1"/>
            </p:cNvGraphicFramePr>
            <p:nvPr>
              <p:extLst>
                <p:ext uri="{D42A27DB-BD31-4B8C-83A1-F6EECF244321}">
                  <p14:modId xmlns:p14="http://schemas.microsoft.com/office/powerpoint/2010/main" val="134262517"/>
                </p:ext>
              </p:extLst>
            </p:nvPr>
          </p:nvGraphicFramePr>
          <p:xfrm>
            <a:off x="2010" y="2245"/>
            <a:ext cx="864" cy="604"/>
          </p:xfrm>
          <a:graphic>
            <a:graphicData uri="http://schemas.openxmlformats.org/presentationml/2006/ole">
              <mc:AlternateContent xmlns:mc="http://schemas.openxmlformats.org/markup-compatibility/2006">
                <mc:Choice xmlns:v="urn:schemas-microsoft-com:vml" Requires="v">
                  <p:oleObj spid="_x0000_s1669" name="Image" r:id="rId14" imgW="1982351" imgH="1385104" progId="">
                    <p:embed/>
                  </p:oleObj>
                </mc:Choice>
                <mc:Fallback>
                  <p:oleObj name="Image" r:id="rId14" imgW="1982351" imgH="1385104" progId="">
                    <p:embed/>
                    <p:pic>
                      <p:nvPicPr>
                        <p:cNvPr id="38" name="Object 7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10" y="2245"/>
                          <a:ext cx="864" cy="6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pSp>
          <p:nvGrpSpPr>
            <p:cNvPr id="39" name="Group 72">
              <a:extLst>
                <a:ext uri="{FF2B5EF4-FFF2-40B4-BE49-F238E27FC236}">
                  <a16:creationId xmlns:a16="http://schemas.microsoft.com/office/drawing/2014/main" id="{197EEFB5-8E04-8C45-B96E-704733B8263F}"/>
                </a:ext>
              </a:extLst>
            </p:cNvPr>
            <p:cNvGrpSpPr>
              <a:grpSpLocks/>
            </p:cNvGrpSpPr>
            <p:nvPr/>
          </p:nvGrpSpPr>
          <p:grpSpPr bwMode="auto">
            <a:xfrm>
              <a:off x="2297" y="2443"/>
              <a:ext cx="205" cy="250"/>
              <a:chOff x="3973" y="3536"/>
              <a:chExt cx="219" cy="240"/>
            </a:xfrm>
          </p:grpSpPr>
          <p:sp>
            <p:nvSpPr>
              <p:cNvPr id="40" name="Rectangle 73">
                <a:extLst>
                  <a:ext uri="{FF2B5EF4-FFF2-40B4-BE49-F238E27FC236}">
                    <a16:creationId xmlns:a16="http://schemas.microsoft.com/office/drawing/2014/main" id="{E79915CC-1B32-6340-B9ED-4D7081296475}"/>
                  </a:ext>
                </a:extLst>
              </p:cNvPr>
              <p:cNvSpPr>
                <a:spLocks noChangeArrowheads="1"/>
              </p:cNvSpPr>
              <p:nvPr/>
            </p:nvSpPr>
            <p:spPr bwMode="auto">
              <a:xfrm>
                <a:off x="4009" y="3563"/>
                <a:ext cx="128" cy="176"/>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41" name="Text Box 74">
                <a:extLst>
                  <a:ext uri="{FF2B5EF4-FFF2-40B4-BE49-F238E27FC236}">
                    <a16:creationId xmlns:a16="http://schemas.microsoft.com/office/drawing/2014/main" id="{317C9E20-BD28-3F47-BA97-C524FB369285}"/>
                  </a:ext>
                </a:extLst>
              </p:cNvPr>
              <p:cNvSpPr txBox="1">
                <a:spLocks noChangeArrowheads="1"/>
              </p:cNvSpPr>
              <p:nvPr/>
            </p:nvSpPr>
            <p:spPr bwMode="auto">
              <a:xfrm>
                <a:off x="3973" y="3536"/>
                <a:ext cx="219" cy="240"/>
              </a:xfrm>
              <a:prstGeom prst="rect">
                <a:avLst/>
              </a:prstGeom>
              <a:noFill/>
              <a:ln w="9525">
                <a:noFill/>
                <a:miter lim="800000"/>
                <a:headEnd/>
                <a:tailEnd/>
              </a:ln>
            </p:spPr>
            <p:txBody>
              <a:bodyPr wrap="none">
                <a:spAutoFit/>
              </a:bodyPr>
              <a:lstStyle/>
              <a:p>
                <a:r>
                  <a:rPr lang="fr-FR" sz="2000">
                    <a:solidFill>
                      <a:schemeClr val="tx2"/>
                    </a:solidFill>
                  </a:rPr>
                  <a:t>7</a:t>
                </a:r>
              </a:p>
            </p:txBody>
          </p:sp>
        </p:grpSp>
      </p:grpSp>
      <p:grpSp>
        <p:nvGrpSpPr>
          <p:cNvPr id="42" name="Groupe 59">
            <a:extLst>
              <a:ext uri="{FF2B5EF4-FFF2-40B4-BE49-F238E27FC236}">
                <a16:creationId xmlns:a16="http://schemas.microsoft.com/office/drawing/2014/main" id="{B55C1423-FD01-2845-AFAD-38AB7D80F38F}"/>
              </a:ext>
            </a:extLst>
          </p:cNvPr>
          <p:cNvGrpSpPr/>
          <p:nvPr/>
        </p:nvGrpSpPr>
        <p:grpSpPr>
          <a:xfrm>
            <a:off x="4960466" y="2940520"/>
            <a:ext cx="2957513" cy="1684338"/>
            <a:chOff x="4960466" y="2972528"/>
            <a:chExt cx="2957513" cy="1684338"/>
          </a:xfrm>
        </p:grpSpPr>
        <p:graphicFrame>
          <p:nvGraphicFramePr>
            <p:cNvPr id="43" name="Object 81">
              <a:extLst>
                <a:ext uri="{FF2B5EF4-FFF2-40B4-BE49-F238E27FC236}">
                  <a16:creationId xmlns:a16="http://schemas.microsoft.com/office/drawing/2014/main" id="{1220EC47-722E-DF40-A411-C5409496155E}"/>
                </a:ext>
              </a:extLst>
            </p:cNvPr>
            <p:cNvGraphicFramePr>
              <a:graphicFrameLocks noChangeAspect="1"/>
            </p:cNvGraphicFramePr>
            <p:nvPr>
              <p:extLst>
                <p:ext uri="{D42A27DB-BD31-4B8C-83A1-F6EECF244321}">
                  <p14:modId xmlns:p14="http://schemas.microsoft.com/office/powerpoint/2010/main" val="98056209"/>
                </p:ext>
              </p:extLst>
            </p:nvPr>
          </p:nvGraphicFramePr>
          <p:xfrm>
            <a:off x="4960466" y="2972528"/>
            <a:ext cx="2957513" cy="1684338"/>
          </p:xfrm>
          <a:graphic>
            <a:graphicData uri="http://schemas.openxmlformats.org/presentationml/2006/ole">
              <mc:AlternateContent xmlns:mc="http://schemas.openxmlformats.org/markup-compatibility/2006">
                <mc:Choice xmlns:v="urn:schemas-microsoft-com:vml" Requires="v">
                  <p:oleObj spid="_x0000_s1670" name="Clip" r:id="rId16" imgW="4556880" imgH="2595600" progId="">
                    <p:embed/>
                  </p:oleObj>
                </mc:Choice>
                <mc:Fallback>
                  <p:oleObj name="Clip" r:id="rId16" imgW="4556880" imgH="2595600" progId="">
                    <p:embed/>
                    <p:pic>
                      <p:nvPicPr>
                        <p:cNvPr id="43" name="Object 8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60466" y="2972528"/>
                          <a:ext cx="2957513" cy="16843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44" name="Group 82">
              <a:extLst>
                <a:ext uri="{FF2B5EF4-FFF2-40B4-BE49-F238E27FC236}">
                  <a16:creationId xmlns:a16="http://schemas.microsoft.com/office/drawing/2014/main" id="{A2C15364-8FDC-1C41-A762-FD0C4DDCA84E}"/>
                </a:ext>
              </a:extLst>
            </p:cNvPr>
            <p:cNvGrpSpPr>
              <a:grpSpLocks/>
            </p:cNvGrpSpPr>
            <p:nvPr/>
          </p:nvGrpSpPr>
          <p:grpSpPr bwMode="auto">
            <a:xfrm>
              <a:off x="6880049" y="3029744"/>
              <a:ext cx="325438" cy="396875"/>
              <a:chOff x="4032" y="3264"/>
              <a:chExt cx="219" cy="240"/>
            </a:xfrm>
          </p:grpSpPr>
          <p:sp>
            <p:nvSpPr>
              <p:cNvPr id="45" name="Rectangle 83">
                <a:extLst>
                  <a:ext uri="{FF2B5EF4-FFF2-40B4-BE49-F238E27FC236}">
                    <a16:creationId xmlns:a16="http://schemas.microsoft.com/office/drawing/2014/main" id="{72CC6E74-95FB-1247-9B81-0B35D6FA8620}"/>
                  </a:ext>
                </a:extLst>
              </p:cNvPr>
              <p:cNvSpPr>
                <a:spLocks noChangeArrowheads="1"/>
              </p:cNvSpPr>
              <p:nvPr/>
            </p:nvSpPr>
            <p:spPr bwMode="auto">
              <a:xfrm>
                <a:off x="4064" y="3296"/>
                <a:ext cx="128" cy="176"/>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46" name="Text Box 84">
                <a:extLst>
                  <a:ext uri="{FF2B5EF4-FFF2-40B4-BE49-F238E27FC236}">
                    <a16:creationId xmlns:a16="http://schemas.microsoft.com/office/drawing/2014/main" id="{E81DB0F7-B3A0-8B4F-922B-C011DDDAF528}"/>
                  </a:ext>
                </a:extLst>
              </p:cNvPr>
              <p:cNvSpPr txBox="1">
                <a:spLocks noChangeArrowheads="1"/>
              </p:cNvSpPr>
              <p:nvPr/>
            </p:nvSpPr>
            <p:spPr bwMode="auto">
              <a:xfrm>
                <a:off x="4032" y="3264"/>
                <a:ext cx="219" cy="240"/>
              </a:xfrm>
              <a:prstGeom prst="rect">
                <a:avLst/>
              </a:prstGeom>
              <a:noFill/>
              <a:ln w="9525">
                <a:noFill/>
                <a:miter lim="800000"/>
                <a:headEnd/>
                <a:tailEnd/>
              </a:ln>
            </p:spPr>
            <p:txBody>
              <a:bodyPr wrap="none">
                <a:spAutoFit/>
              </a:bodyPr>
              <a:lstStyle/>
              <a:p>
                <a:r>
                  <a:rPr lang="fr-FR" sz="2000" dirty="0">
                    <a:solidFill>
                      <a:schemeClr val="tx2"/>
                    </a:solidFill>
                  </a:rPr>
                  <a:t>2</a:t>
                </a:r>
              </a:p>
            </p:txBody>
          </p:sp>
        </p:grpSp>
      </p:grpSp>
      <p:sp>
        <p:nvSpPr>
          <p:cNvPr id="47" name="Text Box 63">
            <a:extLst>
              <a:ext uri="{FF2B5EF4-FFF2-40B4-BE49-F238E27FC236}">
                <a16:creationId xmlns:a16="http://schemas.microsoft.com/office/drawing/2014/main" id="{11AAB54E-76AA-2A42-BAC8-096FA62A5351}"/>
              </a:ext>
            </a:extLst>
          </p:cNvPr>
          <p:cNvSpPr txBox="1">
            <a:spLocks noChangeArrowheads="1"/>
          </p:cNvSpPr>
          <p:nvPr/>
        </p:nvSpPr>
        <p:spPr bwMode="auto">
          <a:xfrm>
            <a:off x="733907" y="5400440"/>
            <a:ext cx="7676205" cy="876872"/>
          </a:xfrm>
          <a:prstGeom prst="rect">
            <a:avLst/>
          </a:prstGeom>
          <a:noFill/>
          <a:ln w="28575">
            <a:solidFill>
              <a:schemeClr val="accent1"/>
            </a:solidFill>
            <a:miter lim="800000"/>
            <a:headEnd/>
            <a:tailEnd/>
          </a:ln>
        </p:spPr>
        <p:txBody>
          <a:bodyPr wrap="none" tIns="18000" anchor="ctr" anchorCtr="0">
            <a:spAutoFit/>
          </a:bodyPr>
          <a:lstStyle/>
          <a:p>
            <a:pPr algn="ctr">
              <a:lnSpc>
                <a:spcPct val="110000"/>
              </a:lnSpc>
            </a:pPr>
            <a:r>
              <a:rPr lang="en-US" sz="2400" dirty="0">
                <a:solidFill>
                  <a:schemeClr val="tx2"/>
                </a:solidFill>
              </a:rPr>
              <a:t>Gamma : </a:t>
            </a:r>
            <a:r>
              <a:rPr lang="en-US" sz="2400" dirty="0"/>
              <a:t>J-P. </a:t>
            </a:r>
            <a:r>
              <a:rPr lang="en-US" sz="2400" dirty="0" err="1"/>
              <a:t>Banâtre</a:t>
            </a:r>
            <a:r>
              <a:rPr lang="en-US" sz="2400" dirty="0"/>
              <a:t>, D. Le </a:t>
            </a:r>
            <a:r>
              <a:rPr lang="en-US" sz="2400" dirty="0" err="1"/>
              <a:t>Métayer</a:t>
            </a:r>
            <a:endParaRPr lang="en-US" sz="2400" dirty="0"/>
          </a:p>
          <a:p>
            <a:pPr algn="ctr">
              <a:lnSpc>
                <a:spcPct val="110000"/>
              </a:lnSpc>
            </a:pPr>
            <a:r>
              <a:rPr lang="en-US" sz="2400" dirty="0">
                <a:solidFill>
                  <a:schemeClr val="tx2"/>
                </a:solidFill>
              </a:rPr>
              <a:t>The Chemical Abstract Machine : </a:t>
            </a:r>
            <a:r>
              <a:rPr lang="en-US" sz="2400" dirty="0"/>
              <a:t>G. Berry , G. </a:t>
            </a:r>
            <a:r>
              <a:rPr lang="en-US" sz="2400" dirty="0" err="1"/>
              <a:t>Boudol</a:t>
            </a:r>
            <a:endParaRPr lang="en-US" sz="2400" dirty="0"/>
          </a:p>
        </p:txBody>
      </p:sp>
      <p:grpSp>
        <p:nvGrpSpPr>
          <p:cNvPr id="48" name="Groupe 56">
            <a:extLst>
              <a:ext uri="{FF2B5EF4-FFF2-40B4-BE49-F238E27FC236}">
                <a16:creationId xmlns:a16="http://schemas.microsoft.com/office/drawing/2014/main" id="{8D9D9549-7014-7E48-9B96-B6DCAE1D384F}"/>
              </a:ext>
            </a:extLst>
          </p:cNvPr>
          <p:cNvGrpSpPr/>
          <p:nvPr/>
        </p:nvGrpSpPr>
        <p:grpSpPr>
          <a:xfrm>
            <a:off x="4339832" y="1850443"/>
            <a:ext cx="1403350" cy="739775"/>
            <a:chOff x="755576" y="4242815"/>
            <a:chExt cx="1403350" cy="739775"/>
          </a:xfrm>
        </p:grpSpPr>
        <p:graphicFrame>
          <p:nvGraphicFramePr>
            <p:cNvPr id="49" name="Object 43">
              <a:extLst>
                <a:ext uri="{FF2B5EF4-FFF2-40B4-BE49-F238E27FC236}">
                  <a16:creationId xmlns:a16="http://schemas.microsoft.com/office/drawing/2014/main" id="{30866079-A21B-5345-AF7B-3E97F7E53F45}"/>
                </a:ext>
              </a:extLst>
            </p:cNvPr>
            <p:cNvGraphicFramePr>
              <a:graphicFrameLocks noChangeAspect="1"/>
            </p:cNvGraphicFramePr>
            <p:nvPr>
              <p:extLst>
                <p:ext uri="{D42A27DB-BD31-4B8C-83A1-F6EECF244321}">
                  <p14:modId xmlns:p14="http://schemas.microsoft.com/office/powerpoint/2010/main" val="1515961984"/>
                </p:ext>
              </p:extLst>
            </p:nvPr>
          </p:nvGraphicFramePr>
          <p:xfrm>
            <a:off x="755576" y="4242815"/>
            <a:ext cx="1403350" cy="739775"/>
          </p:xfrm>
          <a:graphic>
            <a:graphicData uri="http://schemas.openxmlformats.org/presentationml/2006/ole">
              <mc:AlternateContent xmlns:mc="http://schemas.openxmlformats.org/markup-compatibility/2006">
                <mc:Choice xmlns:v="urn:schemas-microsoft-com:vml" Requires="v">
                  <p:oleObj spid="_x0000_s1671" name="Clip" r:id="rId18" imgW="4582440" imgH="2414520" progId="">
                    <p:embed/>
                  </p:oleObj>
                </mc:Choice>
                <mc:Fallback>
                  <p:oleObj name="Clip" r:id="rId18" imgW="4582440" imgH="2414520" progId="">
                    <p:embed/>
                    <p:pic>
                      <p:nvPicPr>
                        <p:cNvPr id="49" name="Object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4242815"/>
                          <a:ext cx="1403350" cy="739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50" name="Group 44">
              <a:extLst>
                <a:ext uri="{FF2B5EF4-FFF2-40B4-BE49-F238E27FC236}">
                  <a16:creationId xmlns:a16="http://schemas.microsoft.com/office/drawing/2014/main" id="{D7E665F0-1985-C74C-ABC6-B52C6FD33D64}"/>
                </a:ext>
              </a:extLst>
            </p:cNvPr>
            <p:cNvGrpSpPr>
              <a:grpSpLocks/>
            </p:cNvGrpSpPr>
            <p:nvPr/>
          </p:nvGrpSpPr>
          <p:grpSpPr bwMode="auto">
            <a:xfrm>
              <a:off x="1441376" y="4395215"/>
              <a:ext cx="325438" cy="396875"/>
              <a:chOff x="4032" y="3264"/>
              <a:chExt cx="205" cy="250"/>
            </a:xfrm>
          </p:grpSpPr>
          <p:sp>
            <p:nvSpPr>
              <p:cNvPr id="51" name="Rectangle 45">
                <a:extLst>
                  <a:ext uri="{FF2B5EF4-FFF2-40B4-BE49-F238E27FC236}">
                    <a16:creationId xmlns:a16="http://schemas.microsoft.com/office/drawing/2014/main" id="{18598F01-2AF6-6742-8816-C06C7737DE1E}"/>
                  </a:ext>
                </a:extLst>
              </p:cNvPr>
              <p:cNvSpPr>
                <a:spLocks noChangeArrowheads="1"/>
              </p:cNvSpPr>
              <p:nvPr/>
            </p:nvSpPr>
            <p:spPr bwMode="auto">
              <a:xfrm>
                <a:off x="4064" y="3296"/>
                <a:ext cx="128" cy="176"/>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52" name="Text Box 46">
                <a:extLst>
                  <a:ext uri="{FF2B5EF4-FFF2-40B4-BE49-F238E27FC236}">
                    <a16:creationId xmlns:a16="http://schemas.microsoft.com/office/drawing/2014/main" id="{B42671FB-F17B-D842-9ABD-58C617B2BD33}"/>
                  </a:ext>
                </a:extLst>
              </p:cNvPr>
              <p:cNvSpPr txBox="1">
                <a:spLocks noChangeArrowheads="1"/>
              </p:cNvSpPr>
              <p:nvPr/>
            </p:nvSpPr>
            <p:spPr bwMode="auto">
              <a:xfrm>
                <a:off x="4032" y="3264"/>
                <a:ext cx="205" cy="250"/>
              </a:xfrm>
              <a:prstGeom prst="rect">
                <a:avLst/>
              </a:prstGeom>
              <a:noFill/>
              <a:ln w="9525">
                <a:noFill/>
                <a:miter lim="800000"/>
                <a:headEnd/>
                <a:tailEnd/>
              </a:ln>
            </p:spPr>
            <p:txBody>
              <a:bodyPr wrap="none">
                <a:spAutoFit/>
              </a:bodyPr>
              <a:lstStyle/>
              <a:p>
                <a:r>
                  <a:rPr lang="fr-FR" sz="2000" dirty="0">
                    <a:solidFill>
                      <a:schemeClr val="tx2"/>
                    </a:solidFill>
                  </a:rPr>
                  <a:t>9</a:t>
                </a:r>
              </a:p>
            </p:txBody>
          </p:sp>
        </p:grpSp>
      </p:grpSp>
      <p:grpSp>
        <p:nvGrpSpPr>
          <p:cNvPr id="53" name="Groupe 53">
            <a:extLst>
              <a:ext uri="{FF2B5EF4-FFF2-40B4-BE49-F238E27FC236}">
                <a16:creationId xmlns:a16="http://schemas.microsoft.com/office/drawing/2014/main" id="{9EED08DB-4132-8945-BB6A-A124E6D763F0}"/>
              </a:ext>
            </a:extLst>
          </p:cNvPr>
          <p:cNvGrpSpPr/>
          <p:nvPr/>
        </p:nvGrpSpPr>
        <p:grpSpPr>
          <a:xfrm>
            <a:off x="6034482" y="1706156"/>
            <a:ext cx="1403350" cy="739775"/>
            <a:chOff x="6393433" y="2112119"/>
            <a:chExt cx="1403350" cy="739775"/>
          </a:xfrm>
        </p:grpSpPr>
        <p:graphicFrame>
          <p:nvGraphicFramePr>
            <p:cNvPr id="54" name="Object 43">
              <a:extLst>
                <a:ext uri="{FF2B5EF4-FFF2-40B4-BE49-F238E27FC236}">
                  <a16:creationId xmlns:a16="http://schemas.microsoft.com/office/drawing/2014/main" id="{32526576-C973-DB45-BE35-2BF7C53939CC}"/>
                </a:ext>
              </a:extLst>
            </p:cNvPr>
            <p:cNvGraphicFramePr>
              <a:graphicFrameLocks noChangeAspect="1"/>
            </p:cNvGraphicFramePr>
            <p:nvPr>
              <p:extLst>
                <p:ext uri="{D42A27DB-BD31-4B8C-83A1-F6EECF244321}">
                  <p14:modId xmlns:p14="http://schemas.microsoft.com/office/powerpoint/2010/main" val="4144242501"/>
                </p:ext>
              </p:extLst>
            </p:nvPr>
          </p:nvGraphicFramePr>
          <p:xfrm>
            <a:off x="6393433" y="2112119"/>
            <a:ext cx="1403350" cy="739775"/>
          </p:xfrm>
          <a:graphic>
            <a:graphicData uri="http://schemas.openxmlformats.org/presentationml/2006/ole">
              <mc:AlternateContent xmlns:mc="http://schemas.openxmlformats.org/markup-compatibility/2006">
                <mc:Choice xmlns:v="urn:schemas-microsoft-com:vml" Requires="v">
                  <p:oleObj spid="_x0000_s1672" name="Clip" r:id="rId19" imgW="4582440" imgH="2414520" progId="">
                    <p:embed/>
                  </p:oleObj>
                </mc:Choice>
                <mc:Fallback>
                  <p:oleObj name="Clip" r:id="rId19" imgW="4582440" imgH="2414520" progId="">
                    <p:embed/>
                    <p:pic>
                      <p:nvPicPr>
                        <p:cNvPr id="54" name="Object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3433" y="2112119"/>
                          <a:ext cx="1403350" cy="739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55" name="Group 44">
              <a:extLst>
                <a:ext uri="{FF2B5EF4-FFF2-40B4-BE49-F238E27FC236}">
                  <a16:creationId xmlns:a16="http://schemas.microsoft.com/office/drawing/2014/main" id="{2A054E90-62DB-8741-A291-826CDDBF89AB}"/>
                </a:ext>
              </a:extLst>
            </p:cNvPr>
            <p:cNvGrpSpPr>
              <a:grpSpLocks/>
            </p:cNvGrpSpPr>
            <p:nvPr/>
          </p:nvGrpSpPr>
          <p:grpSpPr bwMode="auto">
            <a:xfrm>
              <a:off x="7151309" y="2145457"/>
              <a:ext cx="325438" cy="396875"/>
              <a:chOff x="4723" y="3226"/>
              <a:chExt cx="205" cy="250"/>
            </a:xfrm>
          </p:grpSpPr>
          <p:sp>
            <p:nvSpPr>
              <p:cNvPr id="56" name="Rectangle 45">
                <a:extLst>
                  <a:ext uri="{FF2B5EF4-FFF2-40B4-BE49-F238E27FC236}">
                    <a16:creationId xmlns:a16="http://schemas.microsoft.com/office/drawing/2014/main" id="{9824B5A8-DC0E-2546-94AA-1C49DB7CB4B5}"/>
                  </a:ext>
                </a:extLst>
              </p:cNvPr>
              <p:cNvSpPr>
                <a:spLocks noChangeArrowheads="1"/>
              </p:cNvSpPr>
              <p:nvPr/>
            </p:nvSpPr>
            <p:spPr bwMode="auto">
              <a:xfrm>
                <a:off x="4757" y="3262"/>
                <a:ext cx="128" cy="176"/>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57" name="Text Box 46">
                <a:extLst>
                  <a:ext uri="{FF2B5EF4-FFF2-40B4-BE49-F238E27FC236}">
                    <a16:creationId xmlns:a16="http://schemas.microsoft.com/office/drawing/2014/main" id="{5BDA60D4-DFC7-C841-83F5-F5B3604B0D53}"/>
                  </a:ext>
                </a:extLst>
              </p:cNvPr>
              <p:cNvSpPr txBox="1">
                <a:spLocks noChangeArrowheads="1"/>
              </p:cNvSpPr>
              <p:nvPr/>
            </p:nvSpPr>
            <p:spPr bwMode="auto">
              <a:xfrm>
                <a:off x="4723" y="3226"/>
                <a:ext cx="205" cy="250"/>
              </a:xfrm>
              <a:prstGeom prst="rect">
                <a:avLst/>
              </a:prstGeom>
              <a:noFill/>
              <a:ln w="9525">
                <a:noFill/>
                <a:miter lim="800000"/>
                <a:headEnd/>
                <a:tailEnd/>
              </a:ln>
            </p:spPr>
            <p:txBody>
              <a:bodyPr wrap="none">
                <a:spAutoFit/>
              </a:bodyPr>
              <a:lstStyle/>
              <a:p>
                <a:r>
                  <a:rPr lang="fr-FR" sz="2000" dirty="0">
                    <a:solidFill>
                      <a:schemeClr val="tx2"/>
                    </a:solidFill>
                  </a:rPr>
                  <a:t>9</a:t>
                </a:r>
              </a:p>
            </p:txBody>
          </p:sp>
        </p:grpSp>
      </p:grpSp>
      <p:grpSp>
        <p:nvGrpSpPr>
          <p:cNvPr id="58" name="Groupe 58">
            <a:extLst>
              <a:ext uri="{FF2B5EF4-FFF2-40B4-BE49-F238E27FC236}">
                <a16:creationId xmlns:a16="http://schemas.microsoft.com/office/drawing/2014/main" id="{8517AC64-2DF8-124E-801C-02AE85585F87}"/>
              </a:ext>
            </a:extLst>
          </p:cNvPr>
          <p:cNvGrpSpPr/>
          <p:nvPr/>
        </p:nvGrpSpPr>
        <p:grpSpPr>
          <a:xfrm>
            <a:off x="6640113" y="1380768"/>
            <a:ext cx="1371600" cy="1181100"/>
            <a:chOff x="6640113" y="1412776"/>
            <a:chExt cx="1371600" cy="1181100"/>
          </a:xfrm>
        </p:grpSpPr>
        <p:graphicFrame>
          <p:nvGraphicFramePr>
            <p:cNvPr id="59" name="Object 38">
              <a:extLst>
                <a:ext uri="{FF2B5EF4-FFF2-40B4-BE49-F238E27FC236}">
                  <a16:creationId xmlns:a16="http://schemas.microsoft.com/office/drawing/2014/main" id="{63DCA989-45FE-224E-A979-05129F55F631}"/>
                </a:ext>
              </a:extLst>
            </p:cNvPr>
            <p:cNvGraphicFramePr>
              <a:graphicFrameLocks noChangeAspect="1"/>
            </p:cNvGraphicFramePr>
            <p:nvPr>
              <p:extLst>
                <p:ext uri="{D42A27DB-BD31-4B8C-83A1-F6EECF244321}">
                  <p14:modId xmlns:p14="http://schemas.microsoft.com/office/powerpoint/2010/main" val="3818303653"/>
                </p:ext>
              </p:extLst>
            </p:nvPr>
          </p:nvGraphicFramePr>
          <p:xfrm>
            <a:off x="6640113" y="1412776"/>
            <a:ext cx="1371600" cy="1181100"/>
          </p:xfrm>
          <a:graphic>
            <a:graphicData uri="http://schemas.openxmlformats.org/presentationml/2006/ole">
              <mc:AlternateContent xmlns:mc="http://schemas.openxmlformats.org/markup-compatibility/2006">
                <mc:Choice xmlns:v="urn:schemas-microsoft-com:vml" Requires="v">
                  <p:oleObj spid="_x0000_s1673" name="Clip" r:id="rId20" imgW="4037760" imgH="3468960" progId="">
                    <p:embed/>
                  </p:oleObj>
                </mc:Choice>
                <mc:Fallback>
                  <p:oleObj name="Clip" r:id="rId20" imgW="4037760" imgH="3468960" progId="">
                    <p:embed/>
                    <p:pic>
                      <p:nvPicPr>
                        <p:cNvPr id="59"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113" y="1412776"/>
                          <a:ext cx="1371600" cy="1181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60" name="Group 39">
              <a:extLst>
                <a:ext uri="{FF2B5EF4-FFF2-40B4-BE49-F238E27FC236}">
                  <a16:creationId xmlns:a16="http://schemas.microsoft.com/office/drawing/2014/main" id="{3356EC6D-44F1-1F49-97AE-B42CF2DA0C9D}"/>
                </a:ext>
              </a:extLst>
            </p:cNvPr>
            <p:cNvGrpSpPr>
              <a:grpSpLocks/>
            </p:cNvGrpSpPr>
            <p:nvPr/>
          </p:nvGrpSpPr>
          <p:grpSpPr bwMode="auto">
            <a:xfrm>
              <a:off x="7317891" y="1804890"/>
              <a:ext cx="325438" cy="396875"/>
              <a:chOff x="4024" y="3264"/>
              <a:chExt cx="205" cy="250"/>
            </a:xfrm>
          </p:grpSpPr>
          <p:sp>
            <p:nvSpPr>
              <p:cNvPr id="61" name="Rectangle 40">
                <a:extLst>
                  <a:ext uri="{FF2B5EF4-FFF2-40B4-BE49-F238E27FC236}">
                    <a16:creationId xmlns:a16="http://schemas.microsoft.com/office/drawing/2014/main" id="{F039E9A4-8DD5-3B42-A24D-0B54C3753460}"/>
                  </a:ext>
                </a:extLst>
              </p:cNvPr>
              <p:cNvSpPr>
                <a:spLocks noChangeArrowheads="1"/>
              </p:cNvSpPr>
              <p:nvPr/>
            </p:nvSpPr>
            <p:spPr bwMode="auto">
              <a:xfrm>
                <a:off x="4064" y="3296"/>
                <a:ext cx="128" cy="176"/>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62" name="Text Box 41">
                <a:extLst>
                  <a:ext uri="{FF2B5EF4-FFF2-40B4-BE49-F238E27FC236}">
                    <a16:creationId xmlns:a16="http://schemas.microsoft.com/office/drawing/2014/main" id="{85E4642A-64B4-504C-AA46-6A625D6FBEE5}"/>
                  </a:ext>
                </a:extLst>
              </p:cNvPr>
              <p:cNvSpPr txBox="1">
                <a:spLocks noChangeArrowheads="1"/>
              </p:cNvSpPr>
              <p:nvPr/>
            </p:nvSpPr>
            <p:spPr bwMode="auto">
              <a:xfrm>
                <a:off x="4024" y="3264"/>
                <a:ext cx="205" cy="250"/>
              </a:xfrm>
              <a:prstGeom prst="rect">
                <a:avLst/>
              </a:prstGeom>
              <a:noFill/>
              <a:ln w="9525">
                <a:noFill/>
                <a:miter lim="800000"/>
                <a:headEnd/>
                <a:tailEnd/>
              </a:ln>
            </p:spPr>
            <p:txBody>
              <a:bodyPr wrap="none">
                <a:spAutoFit/>
              </a:bodyPr>
              <a:lstStyle/>
              <a:p>
                <a:r>
                  <a:rPr lang="fr-FR" sz="2000" dirty="0">
                    <a:solidFill>
                      <a:schemeClr val="tx2"/>
                    </a:solidFill>
                  </a:rPr>
                  <a:t>3</a:t>
                </a:r>
              </a:p>
            </p:txBody>
          </p:sp>
        </p:grpSp>
      </p:grpSp>
    </p:spTree>
    <p:extLst>
      <p:ext uri="{BB962C8B-B14F-4D97-AF65-F5344CB8AC3E}">
        <p14:creationId xmlns:p14="http://schemas.microsoft.com/office/powerpoint/2010/main" val="181649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par>
                          <p:cTn id="17" fill="hold">
                            <p:stCondLst>
                              <p:cond delay="0"/>
                            </p:stCondLst>
                            <p:childTnLst>
                              <p:par>
                                <p:cTn id="18" presetID="2" presetClass="entr" presetSubtype="8" fill="hold" nodeType="afterEffect">
                                  <p:stCondLst>
                                    <p:cond delay="50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0-#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1+#ppt_w/2"/>
                                          </p:val>
                                        </p:tav>
                                        <p:tav tm="100000">
                                          <p:val>
                                            <p:strVal val="#ppt_x"/>
                                          </p:val>
                                        </p:tav>
                                      </p:tavLst>
                                    </p:anim>
                                    <p:anim calcmode="lin" valueType="num">
                                      <p:cBhvr additive="base">
                                        <p:cTn id="25"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p:cTn id="30" dur="500" fill="hold"/>
                                        <p:tgtEl>
                                          <p:spTgt spid="42"/>
                                        </p:tgtEl>
                                        <p:attrNameLst>
                                          <p:attrName>ppt_w</p:attrName>
                                        </p:attrNameLst>
                                      </p:cBhvr>
                                      <p:tavLst>
                                        <p:tav tm="0">
                                          <p:val>
                                            <p:fltVal val="0"/>
                                          </p:val>
                                        </p:tav>
                                        <p:tav tm="100000">
                                          <p:val>
                                            <p:strVal val="#ppt_w"/>
                                          </p:val>
                                        </p:tav>
                                      </p:tavLst>
                                    </p:anim>
                                    <p:anim calcmode="lin" valueType="num">
                                      <p:cBhvr>
                                        <p:cTn id="31" dur="500" fill="hold"/>
                                        <p:tgtEl>
                                          <p:spTgt spid="42"/>
                                        </p:tgtEl>
                                        <p:attrNameLst>
                                          <p:attrName>ppt_h</p:attrName>
                                        </p:attrNameLst>
                                      </p:cBhvr>
                                      <p:tavLst>
                                        <p:tav tm="0">
                                          <p:val>
                                            <p:fltVal val="0"/>
                                          </p:val>
                                        </p:tav>
                                        <p:tav tm="100000">
                                          <p:val>
                                            <p:strVal val="#ppt_h"/>
                                          </p:val>
                                        </p:tav>
                                      </p:tavLst>
                                    </p:anim>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10" presetClass="entr" presetSubtype="0" fill="hold"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D277FE8-9871-B24A-9D3A-E82249ABA800}"/>
              </a:ext>
            </a:extLst>
          </p:cNvPr>
          <p:cNvSpPr>
            <a:spLocks noGrp="1"/>
          </p:cNvSpPr>
          <p:nvPr>
            <p:ph idx="1"/>
          </p:nvPr>
        </p:nvSpPr>
        <p:spPr>
          <a:xfrm>
            <a:off x="457200" y="1219200"/>
            <a:ext cx="8229600" cy="1847429"/>
          </a:xfrm>
        </p:spPr>
        <p:txBody>
          <a:bodyPr/>
          <a:lstStyle/>
          <a:p>
            <a:pPr marL="457200" indent="-457200">
              <a:buFont typeface="+mj-lt"/>
              <a:buAutoNum type="arabicPeriod"/>
            </a:pPr>
            <a:r>
              <a:rPr lang="fr-FR">
                <a:solidFill>
                  <a:schemeClr val="bg1">
                    <a:lumMod val="75000"/>
                  </a:schemeClr>
                </a:solidFill>
              </a:rPr>
              <a:t>L’interaction homme-machine</a:t>
            </a:r>
          </a:p>
          <a:p>
            <a:pPr marL="457200" indent="-457200">
              <a:buFont typeface="+mj-lt"/>
              <a:buAutoNum type="arabicPeriod"/>
            </a:pPr>
            <a:r>
              <a:rPr lang="fr-FR">
                <a:solidFill>
                  <a:schemeClr val="bg1">
                    <a:lumMod val="75000"/>
                  </a:schemeClr>
                </a:solidFill>
              </a:rPr>
              <a:t>L’arrivée des données massives et de l’IA</a:t>
            </a:r>
          </a:p>
          <a:p>
            <a:pPr marL="457200" indent="-457200">
              <a:buFont typeface="+mj-lt"/>
              <a:buAutoNum type="arabicPeriod"/>
            </a:pPr>
            <a:r>
              <a:rPr lang="fr-FR"/>
              <a:t>Enseignement et éducation du public</a:t>
            </a:r>
          </a:p>
          <a:p>
            <a:pPr marL="457200" indent="-457200">
              <a:buFont typeface="+mj-lt"/>
              <a:buAutoNum type="arabicPeriod"/>
            </a:pPr>
            <a:endParaRPr lang="fr-FR"/>
          </a:p>
        </p:txBody>
      </p:sp>
      <p:sp>
        <p:nvSpPr>
          <p:cNvPr id="3" name="Titre 2">
            <a:extLst>
              <a:ext uri="{FF2B5EF4-FFF2-40B4-BE49-F238E27FC236}">
                <a16:creationId xmlns:a16="http://schemas.microsoft.com/office/drawing/2014/main" id="{CCB963A3-A82A-EB46-949D-54ABF85786F9}"/>
              </a:ext>
            </a:extLst>
          </p:cNvPr>
          <p:cNvSpPr>
            <a:spLocks noGrp="1"/>
          </p:cNvSpPr>
          <p:nvPr>
            <p:ph type="title"/>
          </p:nvPr>
        </p:nvSpPr>
        <p:spPr/>
        <p:txBody>
          <a:bodyPr/>
          <a:lstStyle/>
          <a:p>
            <a:r>
              <a:rPr lang="fr-FR"/>
              <a:t>Agenda</a:t>
            </a:r>
          </a:p>
        </p:txBody>
      </p:sp>
      <p:sp>
        <p:nvSpPr>
          <p:cNvPr id="4" name="Espace réservé de la date 3">
            <a:extLst>
              <a:ext uri="{FF2B5EF4-FFF2-40B4-BE49-F238E27FC236}">
                <a16:creationId xmlns:a16="http://schemas.microsoft.com/office/drawing/2014/main" id="{46EAA284-D03F-C942-8F0D-3663ED548FD8}"/>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B0DAB6B1-364A-E54F-B65C-9893EC5537F8}"/>
              </a:ext>
            </a:extLst>
          </p:cNvPr>
          <p:cNvSpPr>
            <a:spLocks noGrp="1"/>
          </p:cNvSpPr>
          <p:nvPr>
            <p:ph type="sldNum" sz="quarter" idx="4"/>
          </p:nvPr>
        </p:nvSpPr>
        <p:spPr/>
        <p:txBody>
          <a:bodyPr/>
          <a:lstStyle/>
          <a:p>
            <a:fld id="{BD380794-AD05-45D1-BCEF-E41591C34CDA}" type="slidenum">
              <a:rPr lang="fr-FR" smtClean="0"/>
              <a:pPr/>
              <a:t>14</a:t>
            </a:fld>
            <a:endParaRPr lang="fr-FR" dirty="0"/>
          </a:p>
        </p:txBody>
      </p:sp>
      <p:sp>
        <p:nvSpPr>
          <p:cNvPr id="6" name="Espace réservé du pied de page 5">
            <a:extLst>
              <a:ext uri="{FF2B5EF4-FFF2-40B4-BE49-F238E27FC236}">
                <a16:creationId xmlns:a16="http://schemas.microsoft.com/office/drawing/2014/main" id="{2E04A9C7-D318-0044-A784-2B6D17DD0FD8}"/>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839743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560CBE3-8669-1346-AB69-79FF7767A620}"/>
              </a:ext>
            </a:extLst>
          </p:cNvPr>
          <p:cNvSpPr>
            <a:spLocks noGrp="1"/>
          </p:cNvSpPr>
          <p:nvPr>
            <p:ph idx="1"/>
          </p:nvPr>
        </p:nvSpPr>
        <p:spPr>
          <a:xfrm>
            <a:off x="190500" y="908720"/>
            <a:ext cx="9134028" cy="6338595"/>
          </a:xfrm>
        </p:spPr>
        <p:txBody>
          <a:bodyPr/>
          <a:lstStyle/>
          <a:p>
            <a:r>
              <a:rPr lang="fr-FR"/>
              <a:t>SPM : mise en place SNT / NSI - comment va-t-elle se passer ?</a:t>
            </a:r>
          </a:p>
          <a:p>
            <a:pPr lvl="1">
              <a:spcBef>
                <a:spcPts val="600"/>
              </a:spcBef>
            </a:pPr>
            <a:r>
              <a:rPr lang="fr-FR" sz="2000"/>
              <a:t>Effectivement, le succès des programmes va </a:t>
            </a:r>
            <a:r>
              <a:rPr lang="fr-FR" sz="2000">
                <a:solidFill>
                  <a:schemeClr val="accent4"/>
                </a:solidFill>
              </a:rPr>
              <a:t>dépendre de la mise en œuvre, cruciale</a:t>
            </a:r>
            <a:r>
              <a:rPr lang="fr-FR" sz="2000"/>
              <a:t>. Profs ISN pour former les formateurs de profs SNT</a:t>
            </a:r>
          </a:p>
          <a:p>
            <a:pPr lvl="1">
              <a:spcBef>
                <a:spcPts val="600"/>
              </a:spcBef>
            </a:pPr>
            <a:r>
              <a:rPr lang="fr-FR" sz="2000"/>
              <a:t>Mais il va falloir un </a:t>
            </a:r>
            <a:r>
              <a:rPr lang="fr-FR" sz="2000">
                <a:solidFill>
                  <a:schemeClr val="accent4"/>
                </a:solidFill>
              </a:rPr>
              <a:t>très grand nombre des profs formés</a:t>
            </a:r>
            <a:r>
              <a:rPr lang="fr-FR" sz="2000"/>
              <a:t> (9000), va-t-on savoir faire ça </a:t>
            </a:r>
            <a:r>
              <a:rPr lang="fr-FR" sz="2000">
                <a:solidFill>
                  <a:schemeClr val="accent4"/>
                </a:solidFill>
              </a:rPr>
              <a:t>d’ici septembre</a:t>
            </a:r>
            <a:r>
              <a:rPr lang="fr-FR" sz="2000"/>
              <a:t>? et quid des </a:t>
            </a:r>
            <a:r>
              <a:rPr lang="fr-FR" sz="2000">
                <a:solidFill>
                  <a:schemeClr val="accent4"/>
                </a:solidFill>
              </a:rPr>
              <a:t>manuels</a:t>
            </a:r>
            <a:r>
              <a:rPr lang="fr-FR" sz="2000"/>
              <a:t> ?</a:t>
            </a:r>
          </a:p>
          <a:p>
            <a:pPr lvl="1">
              <a:spcBef>
                <a:spcPts val="600"/>
              </a:spcBef>
            </a:pPr>
            <a:r>
              <a:rPr lang="fr-FR" sz="2000"/>
              <a:t>Sites importants, action Inria </a:t>
            </a:r>
            <a:r>
              <a:rPr lang="fr-FR" sz="2000">
                <a:solidFill>
                  <a:schemeClr val="accent4"/>
                </a:solidFill>
              </a:rPr>
              <a:t>pixees</a:t>
            </a:r>
            <a:r>
              <a:rPr lang="fr-FR" sz="2000"/>
              <a:t> formation des profs, </a:t>
            </a:r>
            <a:r>
              <a:rPr lang="fr-FR" sz="2000">
                <a:solidFill>
                  <a:schemeClr val="accent4"/>
                </a:solidFill>
              </a:rPr>
              <a:t>interstices</a:t>
            </a:r>
            <a:r>
              <a:rPr lang="fr-FR" sz="2000"/>
              <a:t>,..</a:t>
            </a:r>
          </a:p>
          <a:p>
            <a:r>
              <a:rPr lang="fr-FR"/>
              <a:t>GB: Problème de la dispersion : </a:t>
            </a:r>
          </a:p>
          <a:p>
            <a:pPr lvl="1">
              <a:spcBef>
                <a:spcPts val="600"/>
              </a:spcBef>
            </a:pPr>
            <a:r>
              <a:rPr lang="fr-FR" sz="2000"/>
              <a:t>photo par les profs d’art, </a:t>
            </a:r>
            <a:r>
              <a:rPr lang="fr-FR" sz="2000">
                <a:solidFill>
                  <a:schemeClr val="accent4"/>
                </a:solidFill>
              </a:rPr>
              <a:t>mais SNT parle d’algos, pas d’art…</a:t>
            </a:r>
          </a:p>
          <a:p>
            <a:pPr lvl="1">
              <a:spcBef>
                <a:spcPts val="600"/>
              </a:spcBef>
            </a:pPr>
            <a:r>
              <a:rPr lang="fr-FR" sz="2000"/>
              <a:t>ex : </a:t>
            </a:r>
            <a:r>
              <a:rPr lang="fr-FR" sz="2000">
                <a:solidFill>
                  <a:schemeClr val="accent4"/>
                </a:solidFill>
              </a:rPr>
              <a:t>Internet en géographie en 5</a:t>
            </a:r>
            <a:r>
              <a:rPr lang="fr-FR" sz="2000" baseline="30000">
                <a:solidFill>
                  <a:schemeClr val="accent4"/>
                </a:solidFill>
              </a:rPr>
              <a:t>e</a:t>
            </a:r>
            <a:r>
              <a:rPr lang="fr-FR" sz="2000"/>
              <a:t> : a-t-on fait le bilan de réalité ? Va-t-on faire ça aussi en SNT pour des raisons de nombre de profs ?</a:t>
            </a:r>
          </a:p>
          <a:p>
            <a:pPr lvl="1">
              <a:spcBef>
                <a:spcPts val="600"/>
              </a:spcBef>
            </a:pPr>
            <a:r>
              <a:rPr lang="fr-FR" sz="2000"/>
              <a:t>Mais SNT a justement pour but de bien montrer </a:t>
            </a:r>
            <a:r>
              <a:rPr lang="fr-FR" sz="2000">
                <a:solidFill>
                  <a:schemeClr val="accent4"/>
                </a:solidFill>
              </a:rPr>
              <a:t>l’homogénéité de l’informatique à travers</a:t>
            </a:r>
            <a:r>
              <a:rPr lang="fr-FR" sz="2000"/>
              <a:t> des exemples dans des domaines très divers, qu’il s’agit </a:t>
            </a:r>
            <a:r>
              <a:rPr lang="fr-FR" sz="2000">
                <a:solidFill>
                  <a:schemeClr val="accent1"/>
                </a:solidFill>
              </a:rPr>
              <a:t>d’unifier, le contraire de séparer. </a:t>
            </a:r>
          </a:p>
          <a:p>
            <a:pPr lvl="1">
              <a:spcBef>
                <a:spcPts val="600"/>
              </a:spcBef>
            </a:pPr>
            <a:r>
              <a:rPr lang="fr-FR" sz="2000"/>
              <a:t>Des </a:t>
            </a:r>
            <a:r>
              <a:rPr lang="fr-FR" sz="2000">
                <a:solidFill>
                  <a:schemeClr val="accent1"/>
                </a:solidFill>
              </a:rPr>
              <a:t>profs ¼ formés</a:t>
            </a:r>
            <a:r>
              <a:rPr lang="fr-FR" sz="2000"/>
              <a:t>, juste sur leur domaine, seront-ils pertinents ? Ça a déjà échoué dans le passé, pas de raison de marcher maintenant,</a:t>
            </a:r>
          </a:p>
          <a:p>
            <a:pPr lvl="1"/>
            <a:endParaRPr lang="fr-FR" sz="2000"/>
          </a:p>
          <a:p>
            <a:pPr marL="255600" lvl="1" indent="0">
              <a:buNone/>
            </a:pPr>
            <a:endParaRPr lang="fr-FR"/>
          </a:p>
        </p:txBody>
      </p:sp>
      <p:sp>
        <p:nvSpPr>
          <p:cNvPr id="3" name="Titre 2">
            <a:extLst>
              <a:ext uri="{FF2B5EF4-FFF2-40B4-BE49-F238E27FC236}">
                <a16:creationId xmlns:a16="http://schemas.microsoft.com/office/drawing/2014/main" id="{BC5EA377-F0E3-8F47-8862-06B361536BD4}"/>
              </a:ext>
            </a:extLst>
          </p:cNvPr>
          <p:cNvSpPr>
            <a:spLocks noGrp="1"/>
          </p:cNvSpPr>
          <p:nvPr>
            <p:ph type="title"/>
          </p:nvPr>
        </p:nvSpPr>
        <p:spPr/>
        <p:txBody>
          <a:bodyPr/>
          <a:lstStyle/>
          <a:p>
            <a:r>
              <a:rPr lang="fr-FR"/>
              <a:t>L’enseignement</a:t>
            </a:r>
          </a:p>
        </p:txBody>
      </p:sp>
      <p:sp>
        <p:nvSpPr>
          <p:cNvPr id="4" name="Espace réservé de la date 3">
            <a:extLst>
              <a:ext uri="{FF2B5EF4-FFF2-40B4-BE49-F238E27FC236}">
                <a16:creationId xmlns:a16="http://schemas.microsoft.com/office/drawing/2014/main" id="{8D136ABA-D212-914D-ACDE-E4F66B3232EE}"/>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A3EA266F-D3EE-A343-B122-900EF8E2FCCD}"/>
              </a:ext>
            </a:extLst>
          </p:cNvPr>
          <p:cNvSpPr>
            <a:spLocks noGrp="1"/>
          </p:cNvSpPr>
          <p:nvPr>
            <p:ph type="sldNum" sz="quarter" idx="4"/>
          </p:nvPr>
        </p:nvSpPr>
        <p:spPr/>
        <p:txBody>
          <a:bodyPr/>
          <a:lstStyle/>
          <a:p>
            <a:fld id="{BD380794-AD05-45D1-BCEF-E41591C34CDA}" type="slidenum">
              <a:rPr lang="fr-FR" smtClean="0"/>
              <a:pPr/>
              <a:t>15</a:t>
            </a:fld>
            <a:endParaRPr lang="fr-FR" dirty="0"/>
          </a:p>
        </p:txBody>
      </p:sp>
      <p:sp>
        <p:nvSpPr>
          <p:cNvPr id="6" name="Espace réservé du pied de page 5">
            <a:extLst>
              <a:ext uri="{FF2B5EF4-FFF2-40B4-BE49-F238E27FC236}">
                <a16:creationId xmlns:a16="http://schemas.microsoft.com/office/drawing/2014/main" id="{39302684-55DB-DC4F-BBD8-B440947551CD}"/>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73078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4E40DC82-B420-6C47-98F5-ACEC0CF18829}"/>
              </a:ext>
            </a:extLst>
          </p:cNvPr>
          <p:cNvSpPr>
            <a:spLocks noGrp="1"/>
          </p:cNvSpPr>
          <p:nvPr>
            <p:ph idx="1"/>
          </p:nvPr>
        </p:nvSpPr>
        <p:spPr>
          <a:xfrm>
            <a:off x="179512" y="764704"/>
            <a:ext cx="8686800" cy="5702202"/>
          </a:xfrm>
        </p:spPr>
        <p:txBody>
          <a:bodyPr/>
          <a:lstStyle/>
          <a:p>
            <a:r>
              <a:rPr lang="fr-FR" sz="2000"/>
              <a:t>Les élèves prendront-ils NSI en terminale quand il faudra lâcher une option, sutout les meilleurs à qui les profs diront de prendre maths / physique pour viser les bonnes taupes ?</a:t>
            </a:r>
          </a:p>
          <a:p>
            <a:pPr lvl="1">
              <a:spcBef>
                <a:spcPts val="600"/>
              </a:spcBef>
            </a:pPr>
            <a:r>
              <a:rPr lang="fr-FR" sz="2000"/>
              <a:t>la situation actuelle des taupes </a:t>
            </a:r>
            <a:r>
              <a:rPr lang="fr-FR" sz="2000">
                <a:solidFill>
                  <a:schemeClr val="accent4"/>
                </a:solidFill>
              </a:rPr>
              <a:t>n’est pas si claire que dans le passé,</a:t>
            </a:r>
            <a:r>
              <a:rPr lang="fr-FR" sz="2000"/>
              <a:t> exemples départ des meilleurs et création du Bachelor X. </a:t>
            </a:r>
          </a:p>
          <a:p>
            <a:pPr lvl="1">
              <a:spcBef>
                <a:spcPts val="600"/>
              </a:spcBef>
            </a:pPr>
            <a:r>
              <a:rPr lang="fr-FR" sz="2000"/>
              <a:t>les élèves ont Internet et </a:t>
            </a:r>
            <a:r>
              <a:rPr lang="fr-FR" sz="2000">
                <a:solidFill>
                  <a:schemeClr val="accent4"/>
                </a:solidFill>
              </a:rPr>
              <a:t>se renseignent</a:t>
            </a:r>
            <a:r>
              <a:rPr lang="fr-FR" sz="2000"/>
              <a:t> bien plus qu’avant, en visant</a:t>
            </a:r>
            <a:r>
              <a:rPr lang="fr-FR" sz="2000">
                <a:solidFill>
                  <a:schemeClr val="accent4"/>
                </a:solidFill>
              </a:rPr>
              <a:t> </a:t>
            </a:r>
            <a:r>
              <a:rPr lang="fr-FR" sz="2000"/>
              <a:t>souvent</a:t>
            </a:r>
            <a:r>
              <a:rPr lang="fr-FR" sz="2000">
                <a:solidFill>
                  <a:schemeClr val="accent4"/>
                </a:solidFill>
              </a:rPr>
              <a:t> l’international</a:t>
            </a:r>
          </a:p>
          <a:p>
            <a:pPr lvl="1">
              <a:spcBef>
                <a:spcPts val="600"/>
              </a:spcBef>
            </a:pPr>
            <a:r>
              <a:rPr lang="fr-FR" sz="2000"/>
              <a:t>Et l’informatique jour </a:t>
            </a:r>
            <a:r>
              <a:rPr lang="fr-FR" sz="2000">
                <a:solidFill>
                  <a:schemeClr val="accent4"/>
                </a:solidFill>
              </a:rPr>
              <a:t>un rôle de plus en plus important dans les grandes écoles</a:t>
            </a:r>
            <a:r>
              <a:rPr lang="fr-FR" sz="2000"/>
              <a:t>, qui tirent la taupe et dont le recrutement va être aussi modifiées par NSI. Un des cours les plus suivis à l’X par exemple.</a:t>
            </a:r>
          </a:p>
          <a:p>
            <a:pPr lvl="1">
              <a:spcBef>
                <a:spcPts val="600"/>
              </a:spcBef>
            </a:pPr>
            <a:r>
              <a:rPr lang="fr-FR" sz="2000"/>
              <a:t>Les profs de première terminale ou taupe ne voient pas forcément les évolutions à long terme, le gap entre le lycée, le supérieur et l’économie étant encore traditionnel en France</a:t>
            </a:r>
          </a:p>
          <a:p>
            <a:pPr lvl="1">
              <a:spcBef>
                <a:spcPts val="600"/>
              </a:spcBef>
            </a:pPr>
            <a:r>
              <a:rPr lang="fr-FR" sz="2000"/>
              <a:t>Et l’essor de la science des données attire de plus en plus les jeunes</a:t>
            </a:r>
          </a:p>
          <a:p>
            <a:pPr lvl="1">
              <a:spcBef>
                <a:spcPts val="600"/>
              </a:spcBef>
            </a:pPr>
            <a:r>
              <a:rPr lang="fr-FR" sz="2000">
                <a:solidFill>
                  <a:schemeClr val="accent1"/>
                </a:solidFill>
              </a:rPr>
              <a:t>Mais le problème des filles reste intact…</a:t>
            </a:r>
          </a:p>
          <a:p>
            <a:pPr lvl="1"/>
            <a:endParaRPr lang="fr-FR" sz="2000"/>
          </a:p>
        </p:txBody>
      </p:sp>
      <p:sp>
        <p:nvSpPr>
          <p:cNvPr id="2" name="Titre 1">
            <a:extLst>
              <a:ext uri="{FF2B5EF4-FFF2-40B4-BE49-F238E27FC236}">
                <a16:creationId xmlns:a16="http://schemas.microsoft.com/office/drawing/2014/main" id="{DF586E55-4085-534A-A605-43B307A8DC1F}"/>
              </a:ext>
            </a:extLst>
          </p:cNvPr>
          <p:cNvSpPr>
            <a:spLocks noGrp="1"/>
          </p:cNvSpPr>
          <p:nvPr>
            <p:ph type="title"/>
          </p:nvPr>
        </p:nvSpPr>
        <p:spPr>
          <a:xfrm>
            <a:off x="0" y="44624"/>
            <a:ext cx="9144000" cy="646331"/>
          </a:xfrm>
        </p:spPr>
        <p:txBody>
          <a:bodyPr/>
          <a:lstStyle/>
          <a:p>
            <a:r>
              <a:rPr lang="fr-FR" sz="3200"/>
              <a:t>Enseignement : programmes et mise en oeuvre</a:t>
            </a:r>
          </a:p>
        </p:txBody>
      </p:sp>
      <p:sp>
        <p:nvSpPr>
          <p:cNvPr id="3" name="Espace réservé de la date 2">
            <a:extLst>
              <a:ext uri="{FF2B5EF4-FFF2-40B4-BE49-F238E27FC236}">
                <a16:creationId xmlns:a16="http://schemas.microsoft.com/office/drawing/2014/main" id="{559771D9-2F3C-7944-AE7F-328CF399A42E}"/>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F920676E-381D-234A-9138-3C4A967D0D47}"/>
              </a:ext>
            </a:extLst>
          </p:cNvPr>
          <p:cNvSpPr>
            <a:spLocks noGrp="1"/>
          </p:cNvSpPr>
          <p:nvPr>
            <p:ph type="sldNum" sz="quarter" idx="4"/>
          </p:nvPr>
        </p:nvSpPr>
        <p:spPr/>
        <p:txBody>
          <a:bodyPr/>
          <a:lstStyle/>
          <a:p>
            <a:fld id="{BD380794-AD05-45D1-BCEF-E41591C34CDA}" type="slidenum">
              <a:rPr lang="fr-FR" smtClean="0"/>
              <a:pPr/>
              <a:t>16</a:t>
            </a:fld>
            <a:endParaRPr lang="fr-FR" dirty="0"/>
          </a:p>
        </p:txBody>
      </p:sp>
      <p:sp>
        <p:nvSpPr>
          <p:cNvPr id="5" name="Espace réservé du pied de page 4">
            <a:extLst>
              <a:ext uri="{FF2B5EF4-FFF2-40B4-BE49-F238E27FC236}">
                <a16:creationId xmlns:a16="http://schemas.microsoft.com/office/drawing/2014/main" id="{DA07792A-95FD-184B-A63A-FE06771F002B}"/>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106333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0F50C81-C3F4-7B4A-B894-01463A3FE42D}"/>
              </a:ext>
            </a:extLst>
          </p:cNvPr>
          <p:cNvSpPr>
            <a:spLocks noGrp="1"/>
          </p:cNvSpPr>
          <p:nvPr>
            <p:ph idx="1"/>
          </p:nvPr>
        </p:nvSpPr>
        <p:spPr>
          <a:xfrm>
            <a:off x="179512" y="908720"/>
            <a:ext cx="8640960" cy="4748095"/>
          </a:xfrm>
        </p:spPr>
        <p:txBody>
          <a:bodyPr/>
          <a:lstStyle/>
          <a:p>
            <a:r>
              <a:rPr lang="fr-FR" sz="2000"/>
              <a:t>Comment enseigner une pensée algorithmique ? Faire découper une tâche complexe en différentes tâches plus simples est une solution. Mais alors comment enseigner les développement de ces tâches simples à des élèves qui ne les perçoivent pas ?</a:t>
            </a:r>
          </a:p>
          <a:p>
            <a:pPr marL="606582" lvl="1" indent="-285750">
              <a:spcBef>
                <a:spcPts val="300"/>
              </a:spcBef>
            </a:pPr>
            <a:r>
              <a:rPr lang="fr-FR" sz="2000"/>
              <a:t>s’y prendre tôt est crucial. Dès que less enfants apprennent à calculer, </a:t>
            </a:r>
            <a:r>
              <a:rPr lang="fr-FR" sz="2000">
                <a:solidFill>
                  <a:schemeClr val="accent4"/>
                </a:solidFill>
              </a:rPr>
              <a:t>c’est le moment de prendre la démarche algorithmique </a:t>
            </a:r>
            <a:r>
              <a:rPr lang="fr-FR" sz="2000"/>
              <a:t>systématiquement, et d’expliquer qui était </a:t>
            </a:r>
            <a:r>
              <a:rPr lang="fr-FR" sz="2000">
                <a:solidFill>
                  <a:schemeClr val="accent4"/>
                </a:solidFill>
              </a:rPr>
              <a:t>Al Khuwarizmi. </a:t>
            </a:r>
          </a:p>
          <a:p>
            <a:pPr marL="606582" lvl="1" indent="-285750">
              <a:spcBef>
                <a:spcPts val="300"/>
              </a:spcBef>
            </a:pPr>
            <a:r>
              <a:rPr lang="fr-FR" sz="2000"/>
              <a:t>Ils ont aussi l’habitude de voir les processus algorithmiques à l’œuvre</a:t>
            </a:r>
            <a:r>
              <a:rPr lang="fr-FR" sz="2000">
                <a:solidFill>
                  <a:schemeClr val="accent4"/>
                </a:solidFill>
              </a:rPr>
              <a:t> </a:t>
            </a:r>
            <a:r>
              <a:rPr lang="fr-FR" sz="2000"/>
              <a:t>dans les téléphones ou tablettes, c’est pour eux </a:t>
            </a:r>
            <a:r>
              <a:rPr lang="fr-FR" sz="2000">
                <a:solidFill>
                  <a:schemeClr val="accent4"/>
                </a:solidFill>
              </a:rPr>
              <a:t> </a:t>
            </a:r>
            <a:r>
              <a:rPr lang="fr-FR" sz="2000">
                <a:solidFill>
                  <a:schemeClr val="accent3"/>
                </a:solidFill>
              </a:rPr>
              <a:t>bien plus intuitif que pour les adultes. </a:t>
            </a:r>
          </a:p>
          <a:p>
            <a:pPr marL="606582" lvl="1" indent="-285750">
              <a:spcBef>
                <a:spcPts val="300"/>
              </a:spcBef>
            </a:pPr>
            <a:r>
              <a:rPr lang="fr-FR" sz="2000"/>
              <a:t>En débranché, le</a:t>
            </a:r>
            <a:r>
              <a:rPr lang="fr-FR" sz="2000">
                <a:solidFill>
                  <a:schemeClr val="tx1"/>
                </a:solidFill>
              </a:rPr>
              <a:t> </a:t>
            </a:r>
            <a:r>
              <a:rPr lang="fr-FR" sz="2000">
                <a:solidFill>
                  <a:schemeClr val="accent3"/>
                </a:solidFill>
              </a:rPr>
              <a:t>matériel de maths Montessori, </a:t>
            </a:r>
            <a:r>
              <a:rPr lang="fr-FR" sz="2000">
                <a:solidFill>
                  <a:schemeClr val="tx1"/>
                </a:solidFill>
              </a:rPr>
              <a:t>r</a:t>
            </a:r>
            <a:r>
              <a:rPr lang="fr-FR" sz="2000"/>
              <a:t>emarquablement efficace, est très algorithmique mais largement ignoré chez nous</a:t>
            </a:r>
            <a:r>
              <a:rPr lang="fr-FR" sz="2000">
                <a:solidFill>
                  <a:schemeClr val="accent3"/>
                </a:solidFill>
              </a:rPr>
              <a:t> </a:t>
            </a:r>
            <a:r>
              <a:rPr lang="fr-FR" sz="2000"/>
              <a:t>bien qu’il date de plus de 80 ans – un peu de dogmatisme ? </a:t>
            </a:r>
          </a:p>
          <a:p>
            <a:pPr marL="606582" lvl="1" indent="-285750">
              <a:spcBef>
                <a:spcPts val="300"/>
              </a:spcBef>
            </a:pPr>
            <a:r>
              <a:rPr lang="fr-FR" sz="2000"/>
              <a:t>Magic Makers a aussi beaucoup de succès !</a:t>
            </a:r>
          </a:p>
        </p:txBody>
      </p:sp>
      <p:sp>
        <p:nvSpPr>
          <p:cNvPr id="3" name="Titre 2">
            <a:extLst>
              <a:ext uri="{FF2B5EF4-FFF2-40B4-BE49-F238E27FC236}">
                <a16:creationId xmlns:a16="http://schemas.microsoft.com/office/drawing/2014/main" id="{6D75C469-AA34-CB4A-A53E-D17E1B405469}"/>
              </a:ext>
            </a:extLst>
          </p:cNvPr>
          <p:cNvSpPr>
            <a:spLocks noGrp="1"/>
          </p:cNvSpPr>
          <p:nvPr>
            <p:ph type="title"/>
          </p:nvPr>
        </p:nvSpPr>
        <p:spPr>
          <a:xfrm>
            <a:off x="228600" y="44624"/>
            <a:ext cx="8686800" cy="646331"/>
          </a:xfrm>
        </p:spPr>
        <p:txBody>
          <a:bodyPr/>
          <a:lstStyle/>
          <a:p>
            <a:r>
              <a:rPr lang="fr-FR"/>
              <a:t>PB, professeur SII</a:t>
            </a:r>
          </a:p>
        </p:txBody>
      </p:sp>
      <p:sp>
        <p:nvSpPr>
          <p:cNvPr id="4" name="Espace réservé de la date 3">
            <a:extLst>
              <a:ext uri="{FF2B5EF4-FFF2-40B4-BE49-F238E27FC236}">
                <a16:creationId xmlns:a16="http://schemas.microsoft.com/office/drawing/2014/main" id="{85403741-68B7-1440-BB37-E68249FFCD4B}"/>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7044035A-81EE-C847-96CD-C2EB9B7CDCE2}"/>
              </a:ext>
            </a:extLst>
          </p:cNvPr>
          <p:cNvSpPr>
            <a:spLocks noGrp="1"/>
          </p:cNvSpPr>
          <p:nvPr>
            <p:ph type="sldNum" sz="quarter" idx="4"/>
          </p:nvPr>
        </p:nvSpPr>
        <p:spPr/>
        <p:txBody>
          <a:bodyPr/>
          <a:lstStyle/>
          <a:p>
            <a:fld id="{BD380794-AD05-45D1-BCEF-E41591C34CDA}" type="slidenum">
              <a:rPr lang="fr-FR" smtClean="0"/>
              <a:pPr/>
              <a:t>17</a:t>
            </a:fld>
            <a:endParaRPr lang="fr-FR" dirty="0"/>
          </a:p>
        </p:txBody>
      </p:sp>
      <p:sp>
        <p:nvSpPr>
          <p:cNvPr id="6" name="Espace réservé du pied de page 5">
            <a:extLst>
              <a:ext uri="{FF2B5EF4-FFF2-40B4-BE49-F238E27FC236}">
                <a16:creationId xmlns:a16="http://schemas.microsoft.com/office/drawing/2014/main" id="{75054DA5-7D11-6242-ADF7-2BC155030E33}"/>
              </a:ext>
            </a:extLst>
          </p:cNvPr>
          <p:cNvSpPr>
            <a:spLocks noGrp="1"/>
          </p:cNvSpPr>
          <p:nvPr>
            <p:ph type="ftr" sz="quarter" idx="3"/>
          </p:nvPr>
        </p:nvSpPr>
        <p:spPr/>
        <p:txBody>
          <a:bodyPr/>
          <a:lstStyle/>
          <a:p>
            <a:r>
              <a:rPr lang="fr-FR"/>
              <a:t>G. Berry, Cours 5</a:t>
            </a:r>
            <a:endParaRPr lang="fr-FR" dirty="0"/>
          </a:p>
        </p:txBody>
      </p:sp>
      <p:sp>
        <p:nvSpPr>
          <p:cNvPr id="7" name="ZoneTexte 6">
            <a:extLst>
              <a:ext uri="{FF2B5EF4-FFF2-40B4-BE49-F238E27FC236}">
                <a16:creationId xmlns:a16="http://schemas.microsoft.com/office/drawing/2014/main" id="{70121C2E-39C2-9D48-9C85-EE6FD603C581}"/>
              </a:ext>
            </a:extLst>
          </p:cNvPr>
          <p:cNvSpPr txBox="1"/>
          <p:nvPr/>
        </p:nvSpPr>
        <p:spPr>
          <a:xfrm>
            <a:off x="824820" y="5723342"/>
            <a:ext cx="7494359" cy="835910"/>
          </a:xfrm>
          <a:prstGeom prst="rect">
            <a:avLst/>
          </a:prstGeom>
          <a:ln w="28575">
            <a:solidFill>
              <a:schemeClr val="accent3"/>
            </a:solidFill>
          </a:ln>
        </p:spPr>
        <p:txBody>
          <a:bodyPr wrap="none" tIns="21600" bIns="64800" rtlCol="0">
            <a:spAutoFit/>
          </a:bodyPr>
          <a:lstStyle/>
          <a:p>
            <a:pPr algn="ctr" fontAlgn="base">
              <a:lnSpc>
                <a:spcPct val="105000"/>
              </a:lnSpc>
              <a:spcAft>
                <a:spcPct val="0"/>
              </a:spcAft>
            </a:pPr>
            <a:r>
              <a:rPr lang="fr-FR" sz="2400">
                <a:solidFill>
                  <a:schemeClr val="accent3"/>
                </a:solidFill>
              </a:rPr>
              <a:t>Mettre les enfants en situation d’apprentis chercheurs</a:t>
            </a:r>
          </a:p>
          <a:p>
            <a:pPr algn="ctr" fontAlgn="base">
              <a:lnSpc>
                <a:spcPct val="105000"/>
              </a:lnSpc>
              <a:spcAft>
                <a:spcPct val="0"/>
              </a:spcAft>
            </a:pPr>
            <a:r>
              <a:rPr lang="fr-FR" sz="2400">
                <a:solidFill>
                  <a:schemeClr val="accent3"/>
                </a:solidFill>
              </a:rPr>
              <a:t>(équipe-projet Inria Flowers)</a:t>
            </a:r>
          </a:p>
        </p:txBody>
      </p:sp>
    </p:spTree>
    <p:extLst>
      <p:ext uri="{BB962C8B-B14F-4D97-AF65-F5344CB8AC3E}">
        <p14:creationId xmlns:p14="http://schemas.microsoft.com/office/powerpoint/2010/main" val="283022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0F50C81-C3F4-7B4A-B894-01463A3FE42D}"/>
              </a:ext>
            </a:extLst>
          </p:cNvPr>
          <p:cNvSpPr>
            <a:spLocks noGrp="1"/>
          </p:cNvSpPr>
          <p:nvPr>
            <p:ph idx="1"/>
          </p:nvPr>
        </p:nvSpPr>
        <p:spPr>
          <a:xfrm>
            <a:off x="195318" y="785831"/>
            <a:ext cx="8229600" cy="2861424"/>
          </a:xfrm>
        </p:spPr>
        <p:txBody>
          <a:bodyPr/>
          <a:lstStyle/>
          <a:p>
            <a:r>
              <a:rPr lang="fr-FR" sz="2000"/>
              <a:t>A-t-on des facultés à travailler d'une manière algorithmique ? Par exemple, pour ma part, je n'ai pas de fibres artistiques.</a:t>
            </a:r>
          </a:p>
          <a:p>
            <a:pPr marL="606582" lvl="1" indent="-285750"/>
            <a:r>
              <a:rPr lang="fr-FR" sz="1800"/>
              <a:t>très bonne question ! Je pense qu’il existe des différences entre individus, mais que le problème est beaucoup dans les traditions et façons d’enseigner. En France, dessin et musique sont des matières secondaires, au mieux, alors qu’en Allemagne la musique est tout à fait répandue. Ni gènes ni fatalité là-dedans. </a:t>
            </a:r>
            <a:r>
              <a:rPr lang="fr-FR" sz="1800" b="1"/>
              <a:t/>
            </a:r>
            <a:br>
              <a:rPr lang="fr-FR" sz="1800" b="1"/>
            </a:br>
            <a:r>
              <a:rPr lang="fr-FR" sz="1800" b="1"/>
              <a:t> </a:t>
            </a:r>
            <a:endParaRPr lang="fr-FR" sz="1800"/>
          </a:p>
          <a:p>
            <a:endParaRPr lang="fr-FR" sz="2000"/>
          </a:p>
        </p:txBody>
      </p:sp>
      <p:sp>
        <p:nvSpPr>
          <p:cNvPr id="3" name="Titre 2">
            <a:extLst>
              <a:ext uri="{FF2B5EF4-FFF2-40B4-BE49-F238E27FC236}">
                <a16:creationId xmlns:a16="http://schemas.microsoft.com/office/drawing/2014/main" id="{6D75C469-AA34-CB4A-A53E-D17E1B405469}"/>
              </a:ext>
            </a:extLst>
          </p:cNvPr>
          <p:cNvSpPr>
            <a:spLocks noGrp="1"/>
          </p:cNvSpPr>
          <p:nvPr>
            <p:ph type="title"/>
          </p:nvPr>
        </p:nvSpPr>
        <p:spPr>
          <a:xfrm>
            <a:off x="228600" y="44624"/>
            <a:ext cx="8686800" cy="646331"/>
          </a:xfrm>
        </p:spPr>
        <p:txBody>
          <a:bodyPr/>
          <a:lstStyle/>
          <a:p>
            <a:r>
              <a:rPr lang="fr-FR"/>
              <a:t>PB, professeur SII</a:t>
            </a:r>
          </a:p>
        </p:txBody>
      </p:sp>
      <p:sp>
        <p:nvSpPr>
          <p:cNvPr id="4" name="Espace réservé de la date 3">
            <a:extLst>
              <a:ext uri="{FF2B5EF4-FFF2-40B4-BE49-F238E27FC236}">
                <a16:creationId xmlns:a16="http://schemas.microsoft.com/office/drawing/2014/main" id="{85403741-68B7-1440-BB37-E68249FFCD4B}"/>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7044035A-81EE-C847-96CD-C2EB9B7CDCE2}"/>
              </a:ext>
            </a:extLst>
          </p:cNvPr>
          <p:cNvSpPr>
            <a:spLocks noGrp="1"/>
          </p:cNvSpPr>
          <p:nvPr>
            <p:ph type="sldNum" sz="quarter" idx="4"/>
          </p:nvPr>
        </p:nvSpPr>
        <p:spPr/>
        <p:txBody>
          <a:bodyPr/>
          <a:lstStyle/>
          <a:p>
            <a:fld id="{BD380794-AD05-45D1-BCEF-E41591C34CDA}" type="slidenum">
              <a:rPr lang="fr-FR" smtClean="0"/>
              <a:pPr/>
              <a:t>18</a:t>
            </a:fld>
            <a:endParaRPr lang="fr-FR" dirty="0"/>
          </a:p>
        </p:txBody>
      </p:sp>
      <p:sp>
        <p:nvSpPr>
          <p:cNvPr id="6" name="Espace réservé du pied de page 5">
            <a:extLst>
              <a:ext uri="{FF2B5EF4-FFF2-40B4-BE49-F238E27FC236}">
                <a16:creationId xmlns:a16="http://schemas.microsoft.com/office/drawing/2014/main" id="{75054DA5-7D11-6242-ADF7-2BC155030E33}"/>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88704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698B05F-4C04-5748-9C53-C3C7195B76E7}"/>
              </a:ext>
            </a:extLst>
          </p:cNvPr>
          <p:cNvSpPr>
            <a:spLocks noGrp="1"/>
          </p:cNvSpPr>
          <p:nvPr>
            <p:ph idx="1"/>
          </p:nvPr>
        </p:nvSpPr>
        <p:spPr>
          <a:xfrm>
            <a:off x="457200" y="836712"/>
            <a:ext cx="8229600" cy="840999"/>
          </a:xfrm>
        </p:spPr>
        <p:txBody>
          <a:bodyPr/>
          <a:lstStyle/>
          <a:p>
            <a:r>
              <a:rPr lang="fr-FR"/>
              <a:t>Pour aller de France en France, un paquet Internet peut passer par Londres !</a:t>
            </a:r>
          </a:p>
        </p:txBody>
      </p:sp>
      <p:sp>
        <p:nvSpPr>
          <p:cNvPr id="3" name="Titre 2">
            <a:extLst>
              <a:ext uri="{FF2B5EF4-FFF2-40B4-BE49-F238E27FC236}">
                <a16:creationId xmlns:a16="http://schemas.microsoft.com/office/drawing/2014/main" id="{11BDFD91-4D1B-8942-9F58-5605C98A8419}"/>
              </a:ext>
            </a:extLst>
          </p:cNvPr>
          <p:cNvSpPr>
            <a:spLocks noGrp="1"/>
          </p:cNvSpPr>
          <p:nvPr>
            <p:ph type="title"/>
          </p:nvPr>
        </p:nvSpPr>
        <p:spPr>
          <a:xfrm>
            <a:off x="0" y="44624"/>
            <a:ext cx="9144000" cy="584775"/>
          </a:xfrm>
        </p:spPr>
        <p:txBody>
          <a:bodyPr/>
          <a:lstStyle/>
          <a:p>
            <a:r>
              <a:rPr lang="fr-FR" sz="3200"/>
              <a:t>Exemple de surprise entre matière et information</a:t>
            </a:r>
          </a:p>
        </p:txBody>
      </p:sp>
      <p:sp>
        <p:nvSpPr>
          <p:cNvPr id="4" name="Espace réservé de la date 3">
            <a:extLst>
              <a:ext uri="{FF2B5EF4-FFF2-40B4-BE49-F238E27FC236}">
                <a16:creationId xmlns:a16="http://schemas.microsoft.com/office/drawing/2014/main" id="{AF4AC9CB-5051-0546-BD32-DBEA45B89DB3}"/>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D9479904-53AE-3C42-8796-E7272F50B8CD}"/>
              </a:ext>
            </a:extLst>
          </p:cNvPr>
          <p:cNvSpPr>
            <a:spLocks noGrp="1"/>
          </p:cNvSpPr>
          <p:nvPr>
            <p:ph type="sldNum" sz="quarter" idx="4"/>
          </p:nvPr>
        </p:nvSpPr>
        <p:spPr/>
        <p:txBody>
          <a:bodyPr/>
          <a:lstStyle/>
          <a:p>
            <a:fld id="{BD380794-AD05-45D1-BCEF-E41591C34CDA}" type="slidenum">
              <a:rPr lang="fr-FR" smtClean="0"/>
              <a:pPr/>
              <a:t>19</a:t>
            </a:fld>
            <a:endParaRPr lang="fr-FR" dirty="0"/>
          </a:p>
        </p:txBody>
      </p:sp>
      <p:sp>
        <p:nvSpPr>
          <p:cNvPr id="6" name="Espace réservé du pied de page 5">
            <a:extLst>
              <a:ext uri="{FF2B5EF4-FFF2-40B4-BE49-F238E27FC236}">
                <a16:creationId xmlns:a16="http://schemas.microsoft.com/office/drawing/2014/main" id="{29AF72F6-3B5B-FB4B-98CF-0F64613F1B4A}"/>
              </a:ext>
            </a:extLst>
          </p:cNvPr>
          <p:cNvSpPr>
            <a:spLocks noGrp="1"/>
          </p:cNvSpPr>
          <p:nvPr>
            <p:ph type="ftr" sz="quarter" idx="3"/>
          </p:nvPr>
        </p:nvSpPr>
        <p:spPr/>
        <p:txBody>
          <a:bodyPr/>
          <a:lstStyle/>
          <a:p>
            <a:r>
              <a:rPr lang="fr-FR"/>
              <a:t>G. Berry, Cours 5</a:t>
            </a:r>
            <a:endParaRPr lang="fr-FR" dirty="0"/>
          </a:p>
        </p:txBody>
      </p:sp>
      <p:pic>
        <p:nvPicPr>
          <p:cNvPr id="7" name="Image 6">
            <a:extLst>
              <a:ext uri="{FF2B5EF4-FFF2-40B4-BE49-F238E27FC236}">
                <a16:creationId xmlns:a16="http://schemas.microsoft.com/office/drawing/2014/main" id="{09FEAD05-3A0F-4044-87E4-950DBF4472E2}"/>
              </a:ext>
            </a:extLst>
          </p:cNvPr>
          <p:cNvPicPr>
            <a:picLocks noChangeAspect="1"/>
          </p:cNvPicPr>
          <p:nvPr/>
        </p:nvPicPr>
        <p:blipFill>
          <a:blip r:embed="rId2"/>
          <a:stretch>
            <a:fillRect/>
          </a:stretch>
        </p:blipFill>
        <p:spPr>
          <a:xfrm>
            <a:off x="1612787" y="1700808"/>
            <a:ext cx="5778613" cy="4644349"/>
          </a:xfrm>
          <a:prstGeom prst="rect">
            <a:avLst/>
          </a:prstGeom>
        </p:spPr>
      </p:pic>
    </p:spTree>
    <p:extLst>
      <p:ext uri="{BB962C8B-B14F-4D97-AF65-F5344CB8AC3E}">
        <p14:creationId xmlns:p14="http://schemas.microsoft.com/office/powerpoint/2010/main" val="360318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D277FE8-9871-B24A-9D3A-E82249ABA800}"/>
              </a:ext>
            </a:extLst>
          </p:cNvPr>
          <p:cNvSpPr>
            <a:spLocks noGrp="1"/>
          </p:cNvSpPr>
          <p:nvPr>
            <p:ph idx="1"/>
          </p:nvPr>
        </p:nvSpPr>
        <p:spPr>
          <a:xfrm>
            <a:off x="457200" y="1219200"/>
            <a:ext cx="8229600" cy="453201"/>
          </a:xfrm>
        </p:spPr>
        <p:txBody>
          <a:bodyPr/>
          <a:lstStyle/>
          <a:p>
            <a:pPr marL="457200" indent="-457200">
              <a:buFont typeface="+mj-lt"/>
              <a:buAutoNum type="arabicPeriod"/>
            </a:pPr>
            <a:r>
              <a:rPr lang="fr-FR"/>
              <a:t>L’interaction homme-machine</a:t>
            </a:r>
          </a:p>
        </p:txBody>
      </p:sp>
      <p:sp>
        <p:nvSpPr>
          <p:cNvPr id="3" name="Titre 2">
            <a:extLst>
              <a:ext uri="{FF2B5EF4-FFF2-40B4-BE49-F238E27FC236}">
                <a16:creationId xmlns:a16="http://schemas.microsoft.com/office/drawing/2014/main" id="{CCB963A3-A82A-EB46-949D-54ABF85786F9}"/>
              </a:ext>
            </a:extLst>
          </p:cNvPr>
          <p:cNvSpPr>
            <a:spLocks noGrp="1"/>
          </p:cNvSpPr>
          <p:nvPr>
            <p:ph type="title"/>
          </p:nvPr>
        </p:nvSpPr>
        <p:spPr/>
        <p:txBody>
          <a:bodyPr/>
          <a:lstStyle/>
          <a:p>
            <a:r>
              <a:rPr lang="fr-FR"/>
              <a:t>Agenda</a:t>
            </a:r>
          </a:p>
        </p:txBody>
      </p:sp>
      <p:sp>
        <p:nvSpPr>
          <p:cNvPr id="4" name="Espace réservé de la date 3">
            <a:extLst>
              <a:ext uri="{FF2B5EF4-FFF2-40B4-BE49-F238E27FC236}">
                <a16:creationId xmlns:a16="http://schemas.microsoft.com/office/drawing/2014/main" id="{46EAA284-D03F-C942-8F0D-3663ED548FD8}"/>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B0DAB6B1-364A-E54F-B65C-9893EC5537F8}"/>
              </a:ext>
            </a:extLst>
          </p:cNvPr>
          <p:cNvSpPr>
            <a:spLocks noGrp="1"/>
          </p:cNvSpPr>
          <p:nvPr>
            <p:ph type="sldNum" sz="quarter" idx="4"/>
          </p:nvPr>
        </p:nvSpPr>
        <p:spPr/>
        <p:txBody>
          <a:bodyPr/>
          <a:lstStyle/>
          <a:p>
            <a:fld id="{BD380794-AD05-45D1-BCEF-E41591C34CDA}" type="slidenum">
              <a:rPr lang="fr-FR" smtClean="0"/>
              <a:pPr/>
              <a:t>2</a:t>
            </a:fld>
            <a:endParaRPr lang="fr-FR" dirty="0"/>
          </a:p>
        </p:txBody>
      </p:sp>
      <p:sp>
        <p:nvSpPr>
          <p:cNvPr id="6" name="Espace réservé du pied de page 5">
            <a:extLst>
              <a:ext uri="{FF2B5EF4-FFF2-40B4-BE49-F238E27FC236}">
                <a16:creationId xmlns:a16="http://schemas.microsoft.com/office/drawing/2014/main" id="{2E04A9C7-D318-0044-A784-2B6D17DD0FD8}"/>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2140321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1D15432-32C9-2A42-BA65-3656C7D50DF8}"/>
              </a:ext>
            </a:extLst>
          </p:cNvPr>
          <p:cNvSpPr>
            <a:spLocks noGrp="1"/>
          </p:cNvSpPr>
          <p:nvPr>
            <p:ph idx="1"/>
          </p:nvPr>
        </p:nvSpPr>
        <p:spPr>
          <a:xfrm>
            <a:off x="228600" y="836712"/>
            <a:ext cx="8686800" cy="2469137"/>
          </a:xfrm>
        </p:spPr>
        <p:txBody>
          <a:bodyPr/>
          <a:lstStyle/>
          <a:p>
            <a:r>
              <a:rPr lang="fr-FR" sz="2000"/>
              <a:t>J'ai l'impression que plus les personnes connaissent comment fonctionne l'informatique en général et plus ils s'en méfient. Je prends un cas extrême, on entend parler que dans la Silicon Valley des personnes préfèrent confier l'éducation de leur enfants à un système non numérique. Peut-on se demander si « l'ère numérique » est vraiment au service de l'apprentissage ? </a:t>
            </a:r>
          </a:p>
          <a:p>
            <a:endParaRPr lang="fr-FR"/>
          </a:p>
        </p:txBody>
      </p:sp>
      <p:sp>
        <p:nvSpPr>
          <p:cNvPr id="3" name="Titre 2">
            <a:extLst>
              <a:ext uri="{FF2B5EF4-FFF2-40B4-BE49-F238E27FC236}">
                <a16:creationId xmlns:a16="http://schemas.microsoft.com/office/drawing/2014/main" id="{DA74D658-DDC9-D247-93DD-80DB25075F8F}"/>
              </a:ext>
            </a:extLst>
          </p:cNvPr>
          <p:cNvSpPr>
            <a:spLocks noGrp="1"/>
          </p:cNvSpPr>
          <p:nvPr>
            <p:ph type="title"/>
          </p:nvPr>
        </p:nvSpPr>
        <p:spPr>
          <a:xfrm>
            <a:off x="228600" y="44624"/>
            <a:ext cx="8686800" cy="646331"/>
          </a:xfrm>
        </p:spPr>
        <p:txBody>
          <a:bodyPr/>
          <a:lstStyle/>
          <a:p>
            <a:r>
              <a:rPr lang="fr-FR"/>
              <a:t>AB, professeur SVT</a:t>
            </a:r>
          </a:p>
        </p:txBody>
      </p:sp>
      <p:sp>
        <p:nvSpPr>
          <p:cNvPr id="4" name="Espace réservé de la date 3">
            <a:extLst>
              <a:ext uri="{FF2B5EF4-FFF2-40B4-BE49-F238E27FC236}">
                <a16:creationId xmlns:a16="http://schemas.microsoft.com/office/drawing/2014/main" id="{F334C9D9-CD06-B14A-A711-C1FA2C3F4125}"/>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1748C1BF-9AC2-B947-A3A5-E2D7374ABC67}"/>
              </a:ext>
            </a:extLst>
          </p:cNvPr>
          <p:cNvSpPr>
            <a:spLocks noGrp="1"/>
          </p:cNvSpPr>
          <p:nvPr>
            <p:ph type="sldNum" sz="quarter" idx="4"/>
          </p:nvPr>
        </p:nvSpPr>
        <p:spPr/>
        <p:txBody>
          <a:bodyPr/>
          <a:lstStyle/>
          <a:p>
            <a:fld id="{BD380794-AD05-45D1-BCEF-E41591C34CDA}" type="slidenum">
              <a:rPr lang="fr-FR" smtClean="0"/>
              <a:pPr/>
              <a:t>20</a:t>
            </a:fld>
            <a:endParaRPr lang="fr-FR" dirty="0"/>
          </a:p>
        </p:txBody>
      </p:sp>
      <p:sp>
        <p:nvSpPr>
          <p:cNvPr id="6" name="Espace réservé du pied de page 5">
            <a:extLst>
              <a:ext uri="{FF2B5EF4-FFF2-40B4-BE49-F238E27FC236}">
                <a16:creationId xmlns:a16="http://schemas.microsoft.com/office/drawing/2014/main" id="{6121EA58-1194-2C44-AC0B-4DEBB5E3A23F}"/>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1221022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0EF16B-24FB-6A4C-9AA6-693FE9A562E4}"/>
              </a:ext>
            </a:extLst>
          </p:cNvPr>
          <p:cNvSpPr>
            <a:spLocks noGrp="1"/>
          </p:cNvSpPr>
          <p:nvPr>
            <p:ph type="title"/>
          </p:nvPr>
        </p:nvSpPr>
        <p:spPr/>
        <p:txBody>
          <a:bodyPr/>
          <a:lstStyle/>
          <a:p>
            <a:r>
              <a:rPr lang="fr-FR"/>
              <a:t>Réponse à AB</a:t>
            </a:r>
          </a:p>
        </p:txBody>
      </p:sp>
      <p:sp>
        <p:nvSpPr>
          <p:cNvPr id="3" name="Espace réservé de la date 2">
            <a:extLst>
              <a:ext uri="{FF2B5EF4-FFF2-40B4-BE49-F238E27FC236}">
                <a16:creationId xmlns:a16="http://schemas.microsoft.com/office/drawing/2014/main" id="{E5D038CF-82EA-FD42-AA4C-EC25870B1C19}"/>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8B88801B-BAF9-6241-86B9-AF70994ACBA0}"/>
              </a:ext>
            </a:extLst>
          </p:cNvPr>
          <p:cNvSpPr>
            <a:spLocks noGrp="1"/>
          </p:cNvSpPr>
          <p:nvPr>
            <p:ph type="sldNum" sz="quarter" idx="4"/>
          </p:nvPr>
        </p:nvSpPr>
        <p:spPr/>
        <p:txBody>
          <a:bodyPr/>
          <a:lstStyle/>
          <a:p>
            <a:fld id="{BD380794-AD05-45D1-BCEF-E41591C34CDA}" type="slidenum">
              <a:rPr lang="fr-FR" smtClean="0"/>
              <a:pPr/>
              <a:t>21</a:t>
            </a:fld>
            <a:endParaRPr lang="fr-FR" dirty="0"/>
          </a:p>
        </p:txBody>
      </p:sp>
      <p:sp>
        <p:nvSpPr>
          <p:cNvPr id="5" name="Espace réservé du pied de page 4">
            <a:extLst>
              <a:ext uri="{FF2B5EF4-FFF2-40B4-BE49-F238E27FC236}">
                <a16:creationId xmlns:a16="http://schemas.microsoft.com/office/drawing/2014/main" id="{2D0FC839-F541-F841-93EF-E9C4476870B3}"/>
              </a:ext>
            </a:extLst>
          </p:cNvPr>
          <p:cNvSpPr>
            <a:spLocks noGrp="1"/>
          </p:cNvSpPr>
          <p:nvPr>
            <p:ph type="ftr" sz="quarter" idx="3"/>
          </p:nvPr>
        </p:nvSpPr>
        <p:spPr/>
        <p:txBody>
          <a:bodyPr/>
          <a:lstStyle/>
          <a:p>
            <a:r>
              <a:rPr lang="fr-FR"/>
              <a:t>G. Berry, Cours 5</a:t>
            </a:r>
            <a:endParaRPr lang="fr-FR" dirty="0"/>
          </a:p>
        </p:txBody>
      </p:sp>
      <p:sp>
        <p:nvSpPr>
          <p:cNvPr id="6" name="Rectangle 5">
            <a:extLst>
              <a:ext uri="{FF2B5EF4-FFF2-40B4-BE49-F238E27FC236}">
                <a16:creationId xmlns:a16="http://schemas.microsoft.com/office/drawing/2014/main" id="{964FDEE5-A2A4-174D-9B1B-A9E91FD8C024}"/>
              </a:ext>
            </a:extLst>
          </p:cNvPr>
          <p:cNvSpPr/>
          <p:nvPr/>
        </p:nvSpPr>
        <p:spPr>
          <a:xfrm>
            <a:off x="419499" y="763142"/>
            <a:ext cx="8648301" cy="4785926"/>
          </a:xfrm>
          <a:prstGeom prst="rect">
            <a:avLst/>
          </a:prstGeom>
        </p:spPr>
        <p:txBody>
          <a:bodyPr wrap="square">
            <a:spAutoFit/>
          </a:bodyPr>
          <a:lstStyle/>
          <a:p>
            <a:pPr>
              <a:spcAft>
                <a:spcPts val="0"/>
              </a:spcAft>
            </a:pPr>
            <a:r>
              <a:rPr lang="fr-FR" sz="1900">
                <a:solidFill>
                  <a:schemeClr val="tx2"/>
                </a:solidFill>
                <a:latin typeface="Helvetica" pitchFamily="2" charset="0"/>
                <a:ea typeface="Times New Roman" panose="02020603050405020304" pitchFamily="18" charset="0"/>
                <a:cs typeface="Times New Roman" panose="02020603050405020304" pitchFamily="18" charset="0"/>
              </a:rPr>
              <a:t>Voici d’excellentes questions. Ma première réponse est qu'il ne faut vraiment pas confondre deux aspects</a:t>
            </a:r>
            <a:endParaRPr lang="fr-FR" sz="19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600"/>
              </a:spcBef>
              <a:spcAft>
                <a:spcPts val="0"/>
              </a:spcAft>
              <a:buFont typeface="Arial" panose="020B0604020202020204" pitchFamily="34" charset="0"/>
              <a:buChar char="•"/>
            </a:pPr>
            <a:r>
              <a:rPr lang="fr-FR" sz="1900">
                <a:solidFill>
                  <a:schemeClr val="tx2"/>
                </a:solidFill>
                <a:latin typeface="Helvetica" pitchFamily="2" charset="0"/>
                <a:ea typeface="Times New Roman" panose="02020603050405020304" pitchFamily="18" charset="0"/>
                <a:cs typeface="Times New Roman" panose="02020603050405020304" pitchFamily="18" charset="0"/>
              </a:rPr>
              <a:t>La compréhension de l'informatique comme </a:t>
            </a:r>
            <a:r>
              <a:rPr lang="fr-FR" sz="1900">
                <a:solidFill>
                  <a:schemeClr val="accent4"/>
                </a:solidFill>
                <a:latin typeface="Helvetica" pitchFamily="2" charset="0"/>
                <a:ea typeface="Times New Roman" panose="02020603050405020304" pitchFamily="18" charset="0"/>
                <a:cs typeface="Times New Roman" panose="02020603050405020304" pitchFamily="18" charset="0"/>
              </a:rPr>
              <a:t>un des nouveaux fondements du monde</a:t>
            </a:r>
            <a:r>
              <a:rPr lang="fr-FR" sz="1900">
                <a:solidFill>
                  <a:schemeClr val="tx2"/>
                </a:solidFill>
                <a:latin typeface="Helvetica" pitchFamily="2" charset="0"/>
                <a:ea typeface="Times New Roman" panose="02020603050405020304" pitchFamily="18" charset="0"/>
                <a:cs typeface="Times New Roman" panose="02020603050405020304" pitchFamily="18" charset="0"/>
              </a:rPr>
              <a:t>, que j'ai expliquée</a:t>
            </a:r>
            <a:endParaRPr lang="fr-FR" sz="19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600"/>
              </a:spcBef>
              <a:spcAft>
                <a:spcPts val="0"/>
              </a:spcAft>
              <a:buFont typeface="Arial" panose="020B0604020202020204" pitchFamily="34" charset="0"/>
              <a:buChar char="•"/>
            </a:pPr>
            <a:r>
              <a:rPr lang="fr-FR" sz="1900">
                <a:solidFill>
                  <a:schemeClr val="tx2"/>
                </a:solidFill>
                <a:latin typeface="Helvetica" pitchFamily="2" charset="0"/>
                <a:ea typeface="Times New Roman" panose="02020603050405020304" pitchFamily="18" charset="0"/>
                <a:cs typeface="Times New Roman" panose="02020603050405020304" pitchFamily="18" charset="0"/>
              </a:rPr>
              <a:t>L'utilisation de l'informatique en tant que</a:t>
            </a:r>
            <a:r>
              <a:rPr lang="fr-FR" sz="1900">
                <a:solidFill>
                  <a:schemeClr val="accent4"/>
                </a:solidFill>
                <a:latin typeface="Helvetica" pitchFamily="2" charset="0"/>
                <a:ea typeface="Times New Roman" panose="02020603050405020304" pitchFamily="18" charset="0"/>
                <a:cs typeface="Times New Roman" panose="02020603050405020304" pitchFamily="18" charset="0"/>
              </a:rPr>
              <a:t> support de nouvelles méthodes pour l'enseignement général</a:t>
            </a:r>
            <a:endParaRPr lang="fr-FR" sz="19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0"/>
              </a:spcAft>
            </a:pPr>
            <a:r>
              <a:rPr lang="fr-FR" sz="1900">
                <a:solidFill>
                  <a:schemeClr val="tx2"/>
                </a:solidFill>
                <a:latin typeface="Helvetica" pitchFamily="2" charset="0"/>
                <a:ea typeface="Times New Roman" panose="02020603050405020304" pitchFamily="18" charset="0"/>
                <a:cs typeface="Times New Roman" panose="02020603050405020304" pitchFamily="18" charset="0"/>
              </a:rPr>
              <a:t>Ces questions sont vraiment différentes. J'ai moins d'avis sur la seconde, sinon qu'il ne faut pas la croire miraculeuse comme disent certains (qui n'ont d'ailleurs souvent pas essayé). Les avis sont encore divergents, et ma compétence faible.</a:t>
            </a:r>
          </a:p>
          <a:p>
            <a:pPr>
              <a:spcBef>
                <a:spcPts val="600"/>
              </a:spcBef>
            </a:pPr>
            <a:r>
              <a:rPr lang="fr-FR" sz="1900">
                <a:solidFill>
                  <a:schemeClr val="tx2"/>
                </a:solidFill>
                <a:latin typeface="Helvetica" pitchFamily="2" charset="0"/>
                <a:ea typeface="Times New Roman" panose="02020603050405020304" pitchFamily="18" charset="0"/>
                <a:cs typeface="Times New Roman" panose="02020603050405020304" pitchFamily="18" charset="0"/>
              </a:rPr>
              <a:t>Mais j’ai vu il y a longtemps le profit qu’on peut tirer d’aides informatiques bien faites : mon </a:t>
            </a:r>
            <a:r>
              <a:rPr lang="fr-FR" sz="1900">
                <a:solidFill>
                  <a:schemeClr val="accent4"/>
                </a:solidFill>
                <a:latin typeface="Helvetica" pitchFamily="2" charset="0"/>
                <a:ea typeface="Times New Roman" panose="02020603050405020304" pitchFamily="18" charset="0"/>
                <a:cs typeface="Times New Roman" panose="02020603050405020304" pitchFamily="18" charset="0"/>
              </a:rPr>
              <a:t>apprentissage de la frappe</a:t>
            </a:r>
            <a:r>
              <a:rPr lang="fr-FR" sz="1900">
                <a:solidFill>
                  <a:schemeClr val="tx2"/>
                </a:solidFill>
                <a:latin typeface="Helvetica" pitchFamily="2" charset="0"/>
                <a:ea typeface="Times New Roman" panose="02020603050405020304" pitchFamily="18" charset="0"/>
                <a:cs typeface="Times New Roman" panose="02020603050405020304" pitchFamily="18" charset="0"/>
              </a:rPr>
              <a:t> sur le premier mac portable, début des années 1990. Evaluation, analyse des erreurs, et suggestion d’exercices. Et un joli </a:t>
            </a:r>
            <a:r>
              <a:rPr lang="fr-FR" sz="1900">
                <a:solidFill>
                  <a:schemeClr val="accent3"/>
                </a:solidFill>
                <a:latin typeface="Helvetica" pitchFamily="2" charset="0"/>
                <a:ea typeface="Times New Roman" panose="02020603050405020304" pitchFamily="18" charset="0"/>
                <a:cs typeface="Times New Roman" panose="02020603050405020304" pitchFamily="18" charset="0"/>
              </a:rPr>
              <a:t>« mademoiselle, vous n’avez pas fait vos exercices depuis 2 jours, votre patron ne va pas être content ! »</a:t>
            </a:r>
          </a:p>
        </p:txBody>
      </p:sp>
      <p:sp>
        <p:nvSpPr>
          <p:cNvPr id="7" name="ZoneTexte 6">
            <a:extLst>
              <a:ext uri="{FF2B5EF4-FFF2-40B4-BE49-F238E27FC236}">
                <a16:creationId xmlns:a16="http://schemas.microsoft.com/office/drawing/2014/main" id="{FEA5368B-116E-C94A-BD01-8A4409E4D374}"/>
              </a:ext>
            </a:extLst>
          </p:cNvPr>
          <p:cNvSpPr txBox="1"/>
          <p:nvPr/>
        </p:nvSpPr>
        <p:spPr>
          <a:xfrm>
            <a:off x="323528" y="5733256"/>
            <a:ext cx="8336109" cy="850786"/>
          </a:xfrm>
          <a:prstGeom prst="rect">
            <a:avLst/>
          </a:prstGeom>
          <a:ln w="28575">
            <a:solidFill>
              <a:schemeClr val="accent1"/>
            </a:solidFill>
          </a:ln>
        </p:spPr>
        <p:txBody>
          <a:bodyPr wrap="square" tIns="21600" bIns="64800" rtlCol="0">
            <a:spAutoFit/>
          </a:bodyPr>
          <a:lstStyle/>
          <a:p>
            <a:pPr algn="ctr" fontAlgn="base">
              <a:lnSpc>
                <a:spcPct val="105000"/>
              </a:lnSpc>
              <a:spcAft>
                <a:spcPct val="0"/>
              </a:spcAft>
            </a:pPr>
            <a:r>
              <a:rPr lang="fr-FR" sz="2400">
                <a:latin typeface="Helvetica" pitchFamily="2" charset="0"/>
                <a:ea typeface="Times New Roman" panose="02020603050405020304" pitchFamily="18" charset="0"/>
                <a:cs typeface="Times New Roman" panose="02020603050405020304" pitchFamily="18" charset="0"/>
              </a:rPr>
              <a:t>Colloque ici le 25 mars après-midi organisé par le ministère, </a:t>
            </a:r>
          </a:p>
          <a:p>
            <a:pPr algn="ctr" fontAlgn="base">
              <a:lnSpc>
                <a:spcPct val="105000"/>
              </a:lnSpc>
              <a:spcAft>
                <a:spcPct val="0"/>
              </a:spcAft>
            </a:pPr>
            <a:r>
              <a:rPr lang="fr-FR" sz="2400">
                <a:latin typeface="Helvetica" pitchFamily="2" charset="0"/>
                <a:ea typeface="Times New Roman" panose="02020603050405020304" pitchFamily="18" charset="0"/>
                <a:cs typeface="Times New Roman" panose="02020603050405020304" pitchFamily="18" charset="0"/>
              </a:rPr>
              <a:t>IA et éducation</a:t>
            </a:r>
          </a:p>
        </p:txBody>
      </p:sp>
    </p:spTree>
    <p:extLst>
      <p:ext uri="{BB962C8B-B14F-4D97-AF65-F5344CB8AC3E}">
        <p14:creationId xmlns:p14="http://schemas.microsoft.com/office/powerpoint/2010/main" val="33834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A74D658-DDC9-D247-93DD-80DB25075F8F}"/>
              </a:ext>
            </a:extLst>
          </p:cNvPr>
          <p:cNvSpPr>
            <a:spLocks noGrp="1"/>
          </p:cNvSpPr>
          <p:nvPr>
            <p:ph type="title"/>
          </p:nvPr>
        </p:nvSpPr>
        <p:spPr>
          <a:xfrm>
            <a:off x="228600" y="44624"/>
            <a:ext cx="8686800" cy="646331"/>
          </a:xfrm>
        </p:spPr>
        <p:txBody>
          <a:bodyPr/>
          <a:lstStyle/>
          <a:p>
            <a:r>
              <a:rPr lang="fr-FR"/>
              <a:t>AB, professeur SVT</a:t>
            </a:r>
          </a:p>
        </p:txBody>
      </p:sp>
      <p:sp>
        <p:nvSpPr>
          <p:cNvPr id="4" name="Espace réservé de la date 3">
            <a:extLst>
              <a:ext uri="{FF2B5EF4-FFF2-40B4-BE49-F238E27FC236}">
                <a16:creationId xmlns:a16="http://schemas.microsoft.com/office/drawing/2014/main" id="{F334C9D9-CD06-B14A-A711-C1FA2C3F4125}"/>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1748C1BF-9AC2-B947-A3A5-E2D7374ABC67}"/>
              </a:ext>
            </a:extLst>
          </p:cNvPr>
          <p:cNvSpPr>
            <a:spLocks noGrp="1"/>
          </p:cNvSpPr>
          <p:nvPr>
            <p:ph type="sldNum" sz="quarter" idx="4"/>
          </p:nvPr>
        </p:nvSpPr>
        <p:spPr/>
        <p:txBody>
          <a:bodyPr/>
          <a:lstStyle/>
          <a:p>
            <a:fld id="{BD380794-AD05-45D1-BCEF-E41591C34CDA}" type="slidenum">
              <a:rPr lang="fr-FR" smtClean="0"/>
              <a:pPr/>
              <a:t>22</a:t>
            </a:fld>
            <a:endParaRPr lang="fr-FR" dirty="0"/>
          </a:p>
        </p:txBody>
      </p:sp>
      <p:sp>
        <p:nvSpPr>
          <p:cNvPr id="6" name="Espace réservé du pied de page 5">
            <a:extLst>
              <a:ext uri="{FF2B5EF4-FFF2-40B4-BE49-F238E27FC236}">
                <a16:creationId xmlns:a16="http://schemas.microsoft.com/office/drawing/2014/main" id="{6121EA58-1194-2C44-AC0B-4DEBB5E3A23F}"/>
              </a:ext>
            </a:extLst>
          </p:cNvPr>
          <p:cNvSpPr>
            <a:spLocks noGrp="1"/>
          </p:cNvSpPr>
          <p:nvPr>
            <p:ph type="ftr" sz="quarter" idx="3"/>
          </p:nvPr>
        </p:nvSpPr>
        <p:spPr/>
        <p:txBody>
          <a:bodyPr/>
          <a:lstStyle/>
          <a:p>
            <a:r>
              <a:rPr lang="fr-FR"/>
              <a:t>G. Berry, Cours 5</a:t>
            </a:r>
            <a:endParaRPr lang="fr-FR" dirty="0"/>
          </a:p>
        </p:txBody>
      </p:sp>
      <p:sp>
        <p:nvSpPr>
          <p:cNvPr id="7" name="Espace réservé du contenu 1">
            <a:extLst>
              <a:ext uri="{FF2B5EF4-FFF2-40B4-BE49-F238E27FC236}">
                <a16:creationId xmlns:a16="http://schemas.microsoft.com/office/drawing/2014/main" id="{1291804A-EA41-4947-B3D1-66EE3B9045A3}"/>
              </a:ext>
            </a:extLst>
          </p:cNvPr>
          <p:cNvSpPr txBox="1">
            <a:spLocks/>
          </p:cNvSpPr>
          <p:nvPr/>
        </p:nvSpPr>
        <p:spPr>
          <a:xfrm>
            <a:off x="228600" y="1052736"/>
            <a:ext cx="8591872" cy="5608458"/>
          </a:xfrm>
          <a:prstGeom prst="rect">
            <a:avLst/>
          </a:prstGeom>
        </p:spPr>
        <p:txBody>
          <a:bodyPr wrap="square">
            <a:spAutoFit/>
          </a:bodyPr>
          <a:lstStyle>
            <a:lvl1pPr marL="201168" indent="-201168" algn="l" rtl="0" eaLnBrk="1" fontAlgn="base" hangingPunct="1">
              <a:lnSpc>
                <a:spcPct val="105000"/>
              </a:lnSpc>
              <a:spcBef>
                <a:spcPts val="600"/>
              </a:spcBef>
              <a:spcAft>
                <a:spcPct val="0"/>
              </a:spcAft>
              <a:buFont typeface="Arial" pitchFamily="34" charset="0"/>
              <a:buChar char="•"/>
              <a:defRPr sz="2400">
                <a:solidFill>
                  <a:schemeClr val="tx1"/>
                </a:solidFill>
                <a:latin typeface="+mn-lt"/>
                <a:ea typeface="+mn-ea"/>
                <a:cs typeface="+mn-cs"/>
              </a:defRPr>
            </a:lvl1pPr>
            <a:lvl2pPr marL="522000" indent="-266400" algn="l" rtl="0" eaLnBrk="1" fontAlgn="base" hangingPunct="1">
              <a:lnSpc>
                <a:spcPct val="105000"/>
              </a:lnSpc>
              <a:spcBef>
                <a:spcPts val="0"/>
              </a:spcBef>
              <a:spcAft>
                <a:spcPct val="0"/>
              </a:spcAft>
              <a:buChar char="–"/>
              <a:defRPr sz="2200" baseline="0">
                <a:solidFill>
                  <a:schemeClr val="tx2"/>
                </a:solidFill>
                <a:latin typeface="+mn-lt"/>
              </a:defRPr>
            </a:lvl2pPr>
            <a:lvl3pPr marL="731520" indent="-201168" algn="l" rtl="0" eaLnBrk="1" fontAlgn="base" hangingPunct="1">
              <a:lnSpc>
                <a:spcPct val="105000"/>
              </a:lnSpc>
              <a:spcBef>
                <a:spcPts val="0"/>
              </a:spcBef>
              <a:spcAft>
                <a:spcPct val="0"/>
              </a:spcAft>
              <a:buFont typeface="Arial" pitchFamily="34" charset="0"/>
              <a:buChar char="–"/>
              <a:defRPr sz="2000" b="0">
                <a:solidFill>
                  <a:schemeClr val="tx2"/>
                </a:solidFill>
                <a:latin typeface="+mn-lt"/>
              </a:defRPr>
            </a:lvl3pPr>
            <a:lvl4pPr marL="1005840" indent="-201168" algn="l" rtl="0" eaLnBrk="1" fontAlgn="base" hangingPunct="1">
              <a:lnSpc>
                <a:spcPct val="105000"/>
              </a:lnSpc>
              <a:spcBef>
                <a:spcPts val="0"/>
              </a:spcBef>
              <a:spcAft>
                <a:spcPct val="0"/>
              </a:spcAft>
              <a:buFont typeface="Arial" pitchFamily="34" charset="0"/>
              <a:buChar char="–"/>
              <a:defRPr sz="1800">
                <a:solidFill>
                  <a:schemeClr val="tx2"/>
                </a:solidFill>
                <a:latin typeface="+mn-lt"/>
              </a:defRPr>
            </a:lvl4pPr>
            <a:lvl5pPr marL="1280160" indent="-201168" algn="l" rtl="0" eaLnBrk="1" fontAlgn="base" hangingPunct="1">
              <a:lnSpc>
                <a:spcPct val="105000"/>
              </a:lnSpc>
              <a:spcBef>
                <a:spcPts val="0"/>
              </a:spcBef>
              <a:spcAft>
                <a:spcPct val="0"/>
              </a:spcAft>
              <a:buFont typeface="Arial" pitchFamily="34" charset="0"/>
              <a:buChar char="–"/>
              <a:defRPr sz="1800" baseline="0">
                <a:solidFill>
                  <a:schemeClr val="tx2"/>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r>
              <a:rPr lang="fr-FR" sz="2000" kern="0"/>
              <a:t>Je pense que le passage par des productions écrites de nos propres mains sur du papier est important dans la construction de nos connaissances et de nos savoir-faires. Certaines têtes bien remplies préfèrent une éducation sans écran pour la construction des apprentissages de leurs enfants. Se disent-ils que le numérique est néfaste ? As t-on des retours d'expérimentations d'école "numérique" contre une école  »à l'ancienne" ?</a:t>
            </a:r>
          </a:p>
          <a:p>
            <a:pPr>
              <a:spcAft>
                <a:spcPts val="0"/>
              </a:spcAft>
            </a:pPr>
            <a:r>
              <a:rPr lang="fr-FR" sz="2000">
                <a:solidFill>
                  <a:schemeClr val="tx2"/>
                </a:solidFill>
                <a:latin typeface="Helvetica" pitchFamily="2" charset="0"/>
                <a:ea typeface="Times New Roman" panose="02020603050405020304" pitchFamily="18" charset="0"/>
                <a:cs typeface="Times New Roman" panose="02020603050405020304" pitchFamily="18" charset="0"/>
              </a:rPr>
              <a:t>Pour les enfants, </a:t>
            </a:r>
            <a:r>
              <a:rPr lang="fr-FR" sz="2000">
                <a:solidFill>
                  <a:schemeClr val="accent4"/>
                </a:solidFill>
                <a:latin typeface="Helvetica" pitchFamily="2" charset="0"/>
                <a:ea typeface="Times New Roman" panose="02020603050405020304" pitchFamily="18" charset="0"/>
                <a:cs typeface="Times New Roman" panose="02020603050405020304" pitchFamily="18" charset="0"/>
              </a:rPr>
              <a:t>l'usage constant des mains, du toucher, des yeux et des oreilles</a:t>
            </a:r>
            <a:r>
              <a:rPr lang="fr-FR" sz="2000">
                <a:solidFill>
                  <a:schemeClr val="tx2"/>
                </a:solidFill>
                <a:latin typeface="Helvetica" pitchFamily="2" charset="0"/>
                <a:ea typeface="Times New Roman" panose="02020603050405020304" pitchFamily="18" charset="0"/>
                <a:cs typeface="Times New Roman" panose="02020603050405020304" pitchFamily="18" charset="0"/>
              </a:rPr>
              <a:t> est absolument indispensable pour tout l'enseignement. </a:t>
            </a:r>
          </a:p>
          <a:p>
            <a:pPr>
              <a:spcAft>
                <a:spcPts val="0"/>
              </a:spcAft>
            </a:pPr>
            <a:r>
              <a:rPr lang="fr-FR" sz="2000">
                <a:solidFill>
                  <a:schemeClr val="tx2"/>
                </a:solidFill>
                <a:latin typeface="Helvetica" pitchFamily="2" charset="0"/>
                <a:ea typeface="Times New Roman" panose="02020603050405020304" pitchFamily="18" charset="0"/>
                <a:cs typeface="Times New Roman" panose="02020603050405020304" pitchFamily="18" charset="0"/>
              </a:rPr>
              <a:t>C'est pour ça que dans l'enseignement </a:t>
            </a:r>
            <a:r>
              <a:rPr lang="fr-FR" sz="2000">
                <a:solidFill>
                  <a:schemeClr val="accent4"/>
                </a:solidFill>
                <a:latin typeface="Helvetica" pitchFamily="2" charset="0"/>
                <a:ea typeface="Times New Roman" panose="02020603050405020304" pitchFamily="18" charset="0"/>
                <a:cs typeface="Times New Roman" panose="02020603050405020304" pitchFamily="18" charset="0"/>
              </a:rPr>
              <a:t>Montessori</a:t>
            </a:r>
            <a:r>
              <a:rPr lang="fr-FR" sz="2000">
                <a:solidFill>
                  <a:schemeClr val="tx2"/>
                </a:solidFill>
                <a:latin typeface="Helvetica" pitchFamily="2" charset="0"/>
                <a:ea typeface="Times New Roman" panose="02020603050405020304" pitchFamily="18" charset="0"/>
                <a:cs typeface="Times New Roman" panose="02020603050405020304" pitchFamily="18" charset="0"/>
              </a:rPr>
              <a:t> on utilise un </a:t>
            </a:r>
            <a:r>
              <a:rPr lang="fr-FR" sz="2000">
                <a:solidFill>
                  <a:schemeClr val="accent4"/>
                </a:solidFill>
                <a:latin typeface="Helvetica" pitchFamily="2" charset="0"/>
                <a:ea typeface="Times New Roman" panose="02020603050405020304" pitchFamily="18" charset="0"/>
                <a:cs typeface="Times New Roman" panose="02020603050405020304" pitchFamily="18" charset="0"/>
              </a:rPr>
              <a:t>matériel physique très varié </a:t>
            </a:r>
            <a:r>
              <a:rPr lang="fr-FR" sz="2000">
                <a:solidFill>
                  <a:schemeClr val="tx2"/>
                </a:solidFill>
                <a:latin typeface="Helvetica" pitchFamily="2" charset="0"/>
                <a:ea typeface="Times New Roman" panose="02020603050405020304" pitchFamily="18" charset="0"/>
                <a:cs typeface="Times New Roman" panose="02020603050405020304" pitchFamily="18" charset="0"/>
              </a:rPr>
              <a:t>(tables en bois, règles, perles, et bien plus) pour </a:t>
            </a:r>
            <a:r>
              <a:rPr lang="fr-FR" sz="2000">
                <a:solidFill>
                  <a:schemeClr val="accent4"/>
                </a:solidFill>
                <a:latin typeface="Helvetica" pitchFamily="2" charset="0"/>
                <a:ea typeface="Times New Roman" panose="02020603050405020304" pitchFamily="18" charset="0"/>
                <a:cs typeface="Times New Roman" panose="02020603050405020304" pitchFamily="18" charset="0"/>
              </a:rPr>
              <a:t>voir chaque problème de plusieurs façons différentes </a:t>
            </a:r>
            <a:r>
              <a:rPr lang="fr-FR" sz="2000">
                <a:solidFill>
                  <a:schemeClr val="tx2"/>
                </a:solidFill>
                <a:latin typeface="Helvetica" pitchFamily="2" charset="0"/>
                <a:ea typeface="Times New Roman" panose="02020603050405020304" pitchFamily="18" charset="0"/>
                <a:cs typeface="Times New Roman" panose="02020603050405020304" pitchFamily="18" charset="0"/>
              </a:rPr>
              <a:t>(l'addition ou la multiplication par exemple), ce qui permet de construire solidement </a:t>
            </a:r>
            <a:r>
              <a:rPr lang="fr-FR" sz="2000">
                <a:solidFill>
                  <a:schemeClr val="accent4"/>
                </a:solidFill>
                <a:latin typeface="Helvetica" pitchFamily="2" charset="0"/>
                <a:ea typeface="Times New Roman" panose="02020603050405020304" pitchFamily="18" charset="0"/>
                <a:cs typeface="Times New Roman" panose="02020603050405020304" pitchFamily="18" charset="0"/>
              </a:rPr>
              <a:t>l’abstraction à partir de la manipulation et de l'observation</a:t>
            </a:r>
            <a:r>
              <a:rPr lang="fr-FR" sz="2000">
                <a:solidFill>
                  <a:schemeClr val="tx2"/>
                </a:solidFill>
                <a:latin typeface="Helvetica" pitchFamily="2" charset="0"/>
                <a:ea typeface="Times New Roman" panose="02020603050405020304" pitchFamily="18" charset="0"/>
                <a:cs typeface="Times New Roman" panose="02020603050405020304" pitchFamily="18" charset="0"/>
              </a:rPr>
              <a:t>. </a:t>
            </a:r>
          </a:p>
          <a:p>
            <a:endParaRPr lang="fr-FR" sz="2000" kern="0"/>
          </a:p>
          <a:p>
            <a:endParaRPr lang="fr-FR" kern="0"/>
          </a:p>
        </p:txBody>
      </p:sp>
    </p:spTree>
    <p:extLst>
      <p:ext uri="{BB962C8B-B14F-4D97-AF65-F5344CB8AC3E}">
        <p14:creationId xmlns:p14="http://schemas.microsoft.com/office/powerpoint/2010/main" val="1735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3FFBBBB-6C30-2D4B-A970-712D0FD57959}"/>
              </a:ext>
            </a:extLst>
          </p:cNvPr>
          <p:cNvSpPr>
            <a:spLocks noGrp="1"/>
          </p:cNvSpPr>
          <p:nvPr>
            <p:ph type="dt" sz="half" idx="2"/>
          </p:nvPr>
        </p:nvSpPr>
        <p:spPr/>
        <p:txBody>
          <a:bodyPr/>
          <a:lstStyle/>
          <a:p>
            <a:r>
              <a:rPr lang="fr-FR"/>
              <a:t>20/02/2019</a:t>
            </a:r>
            <a:endParaRPr lang="fr-FR" dirty="0"/>
          </a:p>
        </p:txBody>
      </p:sp>
      <p:sp>
        <p:nvSpPr>
          <p:cNvPr id="3" name="Espace réservé du numéro de diapositive 2">
            <a:extLst>
              <a:ext uri="{FF2B5EF4-FFF2-40B4-BE49-F238E27FC236}">
                <a16:creationId xmlns:a16="http://schemas.microsoft.com/office/drawing/2014/main" id="{CCEF5C84-5B4A-4148-9BF6-94143AEDBF98}"/>
              </a:ext>
            </a:extLst>
          </p:cNvPr>
          <p:cNvSpPr>
            <a:spLocks noGrp="1"/>
          </p:cNvSpPr>
          <p:nvPr>
            <p:ph type="sldNum" sz="quarter" idx="4"/>
          </p:nvPr>
        </p:nvSpPr>
        <p:spPr/>
        <p:txBody>
          <a:bodyPr/>
          <a:lstStyle/>
          <a:p>
            <a:fld id="{BD380794-AD05-45D1-BCEF-E41591C34CDA}" type="slidenum">
              <a:rPr lang="fr-FR" smtClean="0"/>
              <a:pPr/>
              <a:t>23</a:t>
            </a:fld>
            <a:endParaRPr lang="fr-FR" dirty="0"/>
          </a:p>
        </p:txBody>
      </p:sp>
      <p:sp>
        <p:nvSpPr>
          <p:cNvPr id="4" name="Espace réservé du pied de page 3">
            <a:extLst>
              <a:ext uri="{FF2B5EF4-FFF2-40B4-BE49-F238E27FC236}">
                <a16:creationId xmlns:a16="http://schemas.microsoft.com/office/drawing/2014/main" id="{D5B30DA4-3961-5E44-B6A9-EDE1AF55824A}"/>
              </a:ext>
            </a:extLst>
          </p:cNvPr>
          <p:cNvSpPr>
            <a:spLocks noGrp="1"/>
          </p:cNvSpPr>
          <p:nvPr>
            <p:ph type="ftr" sz="quarter" idx="3"/>
          </p:nvPr>
        </p:nvSpPr>
        <p:spPr/>
        <p:txBody>
          <a:bodyPr/>
          <a:lstStyle/>
          <a:p>
            <a:r>
              <a:rPr lang="fr-FR"/>
              <a:t>G. Berry, Cours 5</a:t>
            </a:r>
            <a:endParaRPr lang="fr-FR" dirty="0"/>
          </a:p>
        </p:txBody>
      </p:sp>
      <p:sp>
        <p:nvSpPr>
          <p:cNvPr id="5" name="Rectangle 4">
            <a:extLst>
              <a:ext uri="{FF2B5EF4-FFF2-40B4-BE49-F238E27FC236}">
                <a16:creationId xmlns:a16="http://schemas.microsoft.com/office/drawing/2014/main" id="{3CD10A7D-2223-BA46-9821-37CF09A45BF0}"/>
              </a:ext>
            </a:extLst>
          </p:cNvPr>
          <p:cNvSpPr/>
          <p:nvPr/>
        </p:nvSpPr>
        <p:spPr>
          <a:xfrm>
            <a:off x="4788023" y="2141273"/>
            <a:ext cx="3895173" cy="830997"/>
          </a:xfrm>
          <a:prstGeom prst="rect">
            <a:avLst/>
          </a:prstGeom>
        </p:spPr>
        <p:txBody>
          <a:bodyPr wrap="square">
            <a:spAutoFit/>
          </a:bodyPr>
          <a:lstStyle/>
          <a:p>
            <a:r>
              <a:rPr lang="fr-FR" sz="1600">
                <a:hlinkClick r:id="rId2"/>
              </a:rPr>
              <a:t>http://www.lejardindekiran.com/realiser-une-planche-de-multiplication-concrete-modele-en-bois/</a:t>
            </a:r>
            <a:r>
              <a:rPr lang="fr-FR" sz="1600"/>
              <a:t> </a:t>
            </a:r>
          </a:p>
        </p:txBody>
      </p:sp>
      <p:pic>
        <p:nvPicPr>
          <p:cNvPr id="6" name="Image 5">
            <a:extLst>
              <a:ext uri="{FF2B5EF4-FFF2-40B4-BE49-F238E27FC236}">
                <a16:creationId xmlns:a16="http://schemas.microsoft.com/office/drawing/2014/main" id="{9132AB3E-43D3-EF4A-9531-CA9FB2D420DB}"/>
              </a:ext>
            </a:extLst>
          </p:cNvPr>
          <p:cNvPicPr>
            <a:picLocks noChangeAspect="1"/>
          </p:cNvPicPr>
          <p:nvPr/>
        </p:nvPicPr>
        <p:blipFill>
          <a:blip r:embed="rId3"/>
          <a:stretch>
            <a:fillRect/>
          </a:stretch>
        </p:blipFill>
        <p:spPr>
          <a:xfrm>
            <a:off x="5148064" y="332656"/>
            <a:ext cx="3252972" cy="1744347"/>
          </a:xfrm>
          <a:prstGeom prst="rect">
            <a:avLst/>
          </a:prstGeom>
        </p:spPr>
      </p:pic>
      <p:pic>
        <p:nvPicPr>
          <p:cNvPr id="7" name="Image 6">
            <a:extLst>
              <a:ext uri="{FF2B5EF4-FFF2-40B4-BE49-F238E27FC236}">
                <a16:creationId xmlns:a16="http://schemas.microsoft.com/office/drawing/2014/main" id="{4F6DD837-61ED-4C48-88E6-CFCC9F41C72F}"/>
              </a:ext>
            </a:extLst>
          </p:cNvPr>
          <p:cNvPicPr>
            <a:picLocks noChangeAspect="1"/>
          </p:cNvPicPr>
          <p:nvPr/>
        </p:nvPicPr>
        <p:blipFill>
          <a:blip r:embed="rId4"/>
          <a:stretch>
            <a:fillRect/>
          </a:stretch>
        </p:blipFill>
        <p:spPr>
          <a:xfrm>
            <a:off x="1252796" y="3284984"/>
            <a:ext cx="2460000" cy="2974423"/>
          </a:xfrm>
          <a:prstGeom prst="rect">
            <a:avLst/>
          </a:prstGeom>
        </p:spPr>
      </p:pic>
      <p:pic>
        <p:nvPicPr>
          <p:cNvPr id="8" name="Image 7">
            <a:extLst>
              <a:ext uri="{FF2B5EF4-FFF2-40B4-BE49-F238E27FC236}">
                <a16:creationId xmlns:a16="http://schemas.microsoft.com/office/drawing/2014/main" id="{5D4D7B3F-9C93-9E42-AD28-278CA7826BCE}"/>
              </a:ext>
            </a:extLst>
          </p:cNvPr>
          <p:cNvPicPr>
            <a:picLocks noChangeAspect="1"/>
          </p:cNvPicPr>
          <p:nvPr/>
        </p:nvPicPr>
        <p:blipFill>
          <a:blip r:embed="rId5"/>
          <a:stretch>
            <a:fillRect/>
          </a:stretch>
        </p:blipFill>
        <p:spPr>
          <a:xfrm>
            <a:off x="4391372" y="3429000"/>
            <a:ext cx="4327220" cy="2914708"/>
          </a:xfrm>
          <a:prstGeom prst="rect">
            <a:avLst/>
          </a:prstGeom>
        </p:spPr>
      </p:pic>
      <p:pic>
        <p:nvPicPr>
          <p:cNvPr id="9" name="Image 8">
            <a:extLst>
              <a:ext uri="{FF2B5EF4-FFF2-40B4-BE49-F238E27FC236}">
                <a16:creationId xmlns:a16="http://schemas.microsoft.com/office/drawing/2014/main" id="{718BFF56-A070-BE44-9F19-970C7C3C047B}"/>
              </a:ext>
            </a:extLst>
          </p:cNvPr>
          <p:cNvPicPr>
            <a:picLocks noChangeAspect="1"/>
          </p:cNvPicPr>
          <p:nvPr/>
        </p:nvPicPr>
        <p:blipFill>
          <a:blip r:embed="rId6"/>
          <a:stretch>
            <a:fillRect/>
          </a:stretch>
        </p:blipFill>
        <p:spPr>
          <a:xfrm>
            <a:off x="611560" y="192293"/>
            <a:ext cx="3454896" cy="2399928"/>
          </a:xfrm>
          <a:prstGeom prst="rect">
            <a:avLst/>
          </a:prstGeom>
        </p:spPr>
      </p:pic>
      <p:sp>
        <p:nvSpPr>
          <p:cNvPr id="10" name="ZoneTexte 9">
            <a:extLst>
              <a:ext uri="{FF2B5EF4-FFF2-40B4-BE49-F238E27FC236}">
                <a16:creationId xmlns:a16="http://schemas.microsoft.com/office/drawing/2014/main" id="{4B7592F4-D076-2045-9493-A83C62976016}"/>
              </a:ext>
            </a:extLst>
          </p:cNvPr>
          <p:cNvSpPr txBox="1"/>
          <p:nvPr/>
        </p:nvSpPr>
        <p:spPr>
          <a:xfrm>
            <a:off x="1259632" y="2614375"/>
            <a:ext cx="1672253" cy="357895"/>
          </a:xfrm>
          <a:prstGeom prst="rect">
            <a:avLst/>
          </a:prstGeom>
          <a:ln w="28575">
            <a:noFill/>
          </a:ln>
        </p:spPr>
        <p:txBody>
          <a:bodyPr wrap="none" tIns="21600" bIns="64800" rtlCol="0">
            <a:spAutoFit/>
          </a:bodyPr>
          <a:lstStyle/>
          <a:p>
            <a:pPr algn="l" fontAlgn="base">
              <a:lnSpc>
                <a:spcPct val="105000"/>
              </a:lnSpc>
              <a:spcAft>
                <a:spcPct val="0"/>
              </a:spcAft>
            </a:pPr>
            <a:r>
              <a:rPr lang="fr-FR" kern="0" dirty="0"/>
              <a:t>Robot Cubetto</a:t>
            </a:r>
            <a:endParaRPr kumimoji="0" lang="fr-FR" b="0" i="0" u="none" strike="noStrike" kern="0" cap="none" spc="0" normalizeH="0" noProof="0" dirty="0">
              <a:ln>
                <a:noFill/>
              </a:ln>
              <a:effectLst/>
              <a:uLnTx/>
              <a:uFillTx/>
            </a:endParaRPr>
          </a:p>
        </p:txBody>
      </p:sp>
    </p:spTree>
    <p:extLst>
      <p:ext uri="{BB962C8B-B14F-4D97-AF65-F5344CB8AC3E}">
        <p14:creationId xmlns:p14="http://schemas.microsoft.com/office/powerpoint/2010/main" val="101232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0EF16B-24FB-6A4C-9AA6-693FE9A562E4}"/>
              </a:ext>
            </a:extLst>
          </p:cNvPr>
          <p:cNvSpPr>
            <a:spLocks noGrp="1"/>
          </p:cNvSpPr>
          <p:nvPr>
            <p:ph type="title"/>
          </p:nvPr>
        </p:nvSpPr>
        <p:spPr/>
        <p:txBody>
          <a:bodyPr/>
          <a:lstStyle/>
          <a:p>
            <a:r>
              <a:rPr lang="fr-FR"/>
              <a:t>Réponse à AB</a:t>
            </a:r>
          </a:p>
        </p:txBody>
      </p:sp>
      <p:sp>
        <p:nvSpPr>
          <p:cNvPr id="3" name="Espace réservé de la date 2">
            <a:extLst>
              <a:ext uri="{FF2B5EF4-FFF2-40B4-BE49-F238E27FC236}">
                <a16:creationId xmlns:a16="http://schemas.microsoft.com/office/drawing/2014/main" id="{E5D038CF-82EA-FD42-AA4C-EC25870B1C19}"/>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8B88801B-BAF9-6241-86B9-AF70994ACBA0}"/>
              </a:ext>
            </a:extLst>
          </p:cNvPr>
          <p:cNvSpPr>
            <a:spLocks noGrp="1"/>
          </p:cNvSpPr>
          <p:nvPr>
            <p:ph type="sldNum" sz="quarter" idx="4"/>
          </p:nvPr>
        </p:nvSpPr>
        <p:spPr/>
        <p:txBody>
          <a:bodyPr/>
          <a:lstStyle/>
          <a:p>
            <a:fld id="{BD380794-AD05-45D1-BCEF-E41591C34CDA}" type="slidenum">
              <a:rPr lang="fr-FR" smtClean="0"/>
              <a:pPr/>
              <a:t>24</a:t>
            </a:fld>
            <a:endParaRPr lang="fr-FR" dirty="0"/>
          </a:p>
        </p:txBody>
      </p:sp>
      <p:sp>
        <p:nvSpPr>
          <p:cNvPr id="5" name="Espace réservé du pied de page 4">
            <a:extLst>
              <a:ext uri="{FF2B5EF4-FFF2-40B4-BE49-F238E27FC236}">
                <a16:creationId xmlns:a16="http://schemas.microsoft.com/office/drawing/2014/main" id="{2D0FC839-F541-F841-93EF-E9C4476870B3}"/>
              </a:ext>
            </a:extLst>
          </p:cNvPr>
          <p:cNvSpPr>
            <a:spLocks noGrp="1"/>
          </p:cNvSpPr>
          <p:nvPr>
            <p:ph type="ftr" sz="quarter" idx="3"/>
          </p:nvPr>
        </p:nvSpPr>
        <p:spPr/>
        <p:txBody>
          <a:bodyPr/>
          <a:lstStyle/>
          <a:p>
            <a:r>
              <a:rPr lang="fr-FR"/>
              <a:t>G. Berry, Cours 5</a:t>
            </a:r>
            <a:endParaRPr lang="fr-FR" dirty="0"/>
          </a:p>
        </p:txBody>
      </p:sp>
      <p:sp>
        <p:nvSpPr>
          <p:cNvPr id="6" name="Rectangle 5">
            <a:extLst>
              <a:ext uri="{FF2B5EF4-FFF2-40B4-BE49-F238E27FC236}">
                <a16:creationId xmlns:a16="http://schemas.microsoft.com/office/drawing/2014/main" id="{964FDEE5-A2A4-174D-9B1B-A9E91FD8C024}"/>
              </a:ext>
            </a:extLst>
          </p:cNvPr>
          <p:cNvSpPr/>
          <p:nvPr/>
        </p:nvSpPr>
        <p:spPr>
          <a:xfrm>
            <a:off x="299884" y="1124744"/>
            <a:ext cx="8759924" cy="4593565"/>
          </a:xfrm>
          <a:prstGeom prst="rect">
            <a:avLst/>
          </a:prstGeom>
        </p:spPr>
        <p:txBody>
          <a:bodyPr wrap="square">
            <a:spAutoFit/>
          </a:bodyPr>
          <a:lstStyle/>
          <a:p>
            <a:pPr marL="285750" indent="-285750">
              <a:spcBef>
                <a:spcPts val="600"/>
              </a:spcBef>
              <a:spcAft>
                <a:spcPts val="0"/>
              </a:spcAft>
              <a:buFont typeface="Arial" panose="020B0604020202020204" pitchFamily="34" charset="0"/>
              <a:buChar char="•"/>
            </a:pPr>
            <a:r>
              <a:rPr lang="fr-FR" sz="2000">
                <a:solidFill>
                  <a:schemeClr val="tx2"/>
                </a:solidFill>
                <a:latin typeface="Helvetica" pitchFamily="2" charset="0"/>
                <a:ea typeface="Times New Roman" panose="02020603050405020304" pitchFamily="18" charset="0"/>
                <a:cs typeface="Times New Roman" panose="02020603050405020304" pitchFamily="18" charset="0"/>
              </a:rPr>
              <a:t>C'est aussi pour ça que je ne pense pas que les tablettes ou autres soient en elle-mêmes utiles s'il n'y a pas </a:t>
            </a:r>
            <a:r>
              <a:rPr lang="fr-FR" sz="2000">
                <a:solidFill>
                  <a:schemeClr val="accent4"/>
                </a:solidFill>
                <a:latin typeface="Helvetica" pitchFamily="2" charset="0"/>
                <a:ea typeface="Times New Roman" panose="02020603050405020304" pitchFamily="18" charset="0"/>
                <a:cs typeface="Times New Roman" panose="02020603050405020304" pitchFamily="18" charset="0"/>
              </a:rPr>
              <a:t>d'excellents logiciels</a:t>
            </a:r>
            <a:r>
              <a:rPr lang="fr-FR" sz="2000">
                <a:solidFill>
                  <a:schemeClr val="tx2"/>
                </a:solidFill>
                <a:latin typeface="Helvetica" pitchFamily="2" charset="0"/>
                <a:ea typeface="Times New Roman" panose="02020603050405020304" pitchFamily="18" charset="0"/>
                <a:cs typeface="Times New Roman" panose="02020603050405020304" pitchFamily="18" charset="0"/>
              </a:rPr>
              <a:t> (qui existent par exemple pour les petits pour la </a:t>
            </a:r>
            <a:r>
              <a:rPr lang="fr-FR" sz="2000">
                <a:solidFill>
                  <a:schemeClr val="accent4"/>
                </a:solidFill>
                <a:latin typeface="Helvetica" pitchFamily="2" charset="0"/>
                <a:ea typeface="Times New Roman" panose="02020603050405020304" pitchFamily="18" charset="0"/>
                <a:cs typeface="Times New Roman" panose="02020603050405020304" pitchFamily="18" charset="0"/>
              </a:rPr>
              <a:t>lecture et le calcul </a:t>
            </a:r>
            <a:r>
              <a:rPr lang="fr-FR" sz="2000">
                <a:solidFill>
                  <a:schemeClr val="tx2"/>
                </a:solidFill>
                <a:latin typeface="Helvetica" pitchFamily="2" charset="0"/>
                <a:ea typeface="Times New Roman" panose="02020603050405020304" pitchFamily="18" charset="0"/>
                <a:cs typeface="Times New Roman" panose="02020603050405020304" pitchFamily="18" charset="0"/>
              </a:rPr>
              <a:t>élémentaire, </a:t>
            </a:r>
            <a:r>
              <a:rPr lang="fr-FR" sz="2000">
                <a:solidFill>
                  <a:schemeClr val="accent4"/>
                </a:solidFill>
                <a:latin typeface="Helvetica" pitchFamily="2" charset="0"/>
                <a:ea typeface="Times New Roman" panose="02020603050405020304" pitchFamily="18" charset="0"/>
                <a:cs typeface="Times New Roman" panose="02020603050405020304" pitchFamily="18" charset="0"/>
              </a:rPr>
              <a:t>cf. Dehaene)</a:t>
            </a:r>
            <a:r>
              <a:rPr lang="fr-FR" sz="2000">
                <a:solidFill>
                  <a:schemeClr val="tx2"/>
                </a:solidFill>
                <a:latin typeface="Helvetica" pitchFamily="2" charset="0"/>
                <a:ea typeface="Times New Roman" panose="02020603050405020304" pitchFamily="18" charset="0"/>
                <a:cs typeface="Times New Roman" panose="02020603050405020304" pitchFamily="18" charset="0"/>
              </a:rPr>
              <a:t>, et que j'aime beaucoup la </a:t>
            </a:r>
            <a:r>
              <a:rPr lang="fr-FR" sz="2000">
                <a:solidFill>
                  <a:schemeClr val="accent4"/>
                </a:solidFill>
                <a:latin typeface="Helvetica" pitchFamily="2" charset="0"/>
                <a:ea typeface="Times New Roman" panose="02020603050405020304" pitchFamily="18" charset="0"/>
                <a:cs typeface="Times New Roman" panose="02020603050405020304" pitchFamily="18" charset="0"/>
              </a:rPr>
              <a:t>vision débranchée</a:t>
            </a:r>
            <a:r>
              <a:rPr lang="fr-FR" sz="2000">
                <a:solidFill>
                  <a:schemeClr val="tx2"/>
                </a:solidFill>
                <a:latin typeface="Helvetica" pitchFamily="2" charset="0"/>
                <a:ea typeface="Times New Roman" panose="02020603050405020304" pitchFamily="18" charset="0"/>
                <a:cs typeface="Times New Roman" panose="02020603050405020304" pitchFamily="18" charset="0"/>
              </a:rPr>
              <a:t> des fondements de l'informatique.</a:t>
            </a:r>
            <a:endParaRPr lang="fr-FR" sz="3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buFont typeface="Arial" panose="020B0604020202020204" pitchFamily="34" charset="0"/>
              <a:buChar char="•"/>
            </a:pPr>
            <a:r>
              <a:rPr lang="fr-FR" sz="2000">
                <a:solidFill>
                  <a:schemeClr val="tx2"/>
                </a:solidFill>
                <a:latin typeface="Helvetica" pitchFamily="2" charset="0"/>
                <a:ea typeface="Times New Roman" panose="02020603050405020304" pitchFamily="18" charset="0"/>
                <a:cs typeface="Times New Roman" panose="02020603050405020304" pitchFamily="18" charset="0"/>
              </a:rPr>
              <a:t>Mais c'est comme toujours, c'est le </a:t>
            </a:r>
            <a:r>
              <a:rPr lang="fr-FR" sz="2000">
                <a:solidFill>
                  <a:schemeClr val="accent4"/>
                </a:solidFill>
                <a:latin typeface="Helvetica" pitchFamily="2" charset="0"/>
                <a:ea typeface="Times New Roman" panose="02020603050405020304" pitchFamily="18" charset="0"/>
                <a:cs typeface="Times New Roman" panose="02020603050405020304" pitchFamily="18" charset="0"/>
              </a:rPr>
              <a:t>couplage habile des différentes modalités</a:t>
            </a:r>
            <a:r>
              <a:rPr lang="fr-FR" sz="2000">
                <a:solidFill>
                  <a:schemeClr val="tx2"/>
                </a:solidFill>
                <a:latin typeface="Helvetica" pitchFamily="2" charset="0"/>
                <a:ea typeface="Times New Roman" panose="02020603050405020304" pitchFamily="18" charset="0"/>
                <a:cs typeface="Times New Roman" panose="02020603050405020304" pitchFamily="18" charset="0"/>
              </a:rPr>
              <a:t> qu'il faut rechercher, qui </a:t>
            </a:r>
            <a:r>
              <a:rPr lang="fr-FR" sz="2000">
                <a:solidFill>
                  <a:schemeClr val="accent4"/>
                </a:solidFill>
                <a:latin typeface="Helvetica" pitchFamily="2" charset="0"/>
                <a:ea typeface="Times New Roman" panose="02020603050405020304" pitchFamily="18" charset="0"/>
                <a:cs typeface="Times New Roman" panose="02020603050405020304" pitchFamily="18" charset="0"/>
              </a:rPr>
              <a:t>dépend beaucoup</a:t>
            </a:r>
            <a:r>
              <a:rPr lang="fr-FR" sz="2000">
                <a:solidFill>
                  <a:schemeClr val="tx2"/>
                </a:solidFill>
                <a:latin typeface="Helvetica" pitchFamily="2" charset="0"/>
                <a:ea typeface="Times New Roman" panose="02020603050405020304" pitchFamily="18" charset="0"/>
                <a:cs typeface="Times New Roman" panose="02020603050405020304" pitchFamily="18" charset="0"/>
              </a:rPr>
              <a:t> de l'enseignant, de la classe, et des habitudes de la génération d'enfants considérés !</a:t>
            </a:r>
            <a:r>
              <a:rPr lang="fr-FR" sz="2000">
                <a:solidFill>
                  <a:schemeClr val="accent3"/>
                </a:solidFill>
                <a:latin typeface="Helvetica" pitchFamily="2" charset="0"/>
                <a:ea typeface="Times New Roman" panose="02020603050405020304" pitchFamily="18" charset="0"/>
                <a:cs typeface="Times New Roman" panose="02020603050405020304" pitchFamily="18" charset="0"/>
              </a:rPr>
              <a:t> </a:t>
            </a:r>
          </a:p>
          <a:p>
            <a:pPr marL="285750" indent="-285750">
              <a:spcBef>
                <a:spcPts val="600"/>
              </a:spcBef>
              <a:buFont typeface="Arial" panose="020B0604020202020204" pitchFamily="34" charset="0"/>
              <a:buChar char="•"/>
            </a:pPr>
            <a:r>
              <a:rPr lang="fr-FR" sz="2000">
                <a:solidFill>
                  <a:schemeClr val="tx2"/>
                </a:solidFill>
                <a:latin typeface="Helvetica" pitchFamily="2" charset="0"/>
                <a:ea typeface="Times New Roman" panose="02020603050405020304" pitchFamily="18" charset="0"/>
                <a:cs typeface="Times New Roman" panose="02020603050405020304" pitchFamily="18" charset="0"/>
              </a:rPr>
              <a:t>Pour moi, tout sans écran n’est pas la bonne idée, car l’écran fait partie de la vie des enfants, et </a:t>
            </a:r>
            <a:r>
              <a:rPr lang="fr-FR" sz="2000">
                <a:solidFill>
                  <a:schemeClr val="accent4"/>
                </a:solidFill>
                <a:latin typeface="Helvetica" pitchFamily="2" charset="0"/>
                <a:ea typeface="Times New Roman" panose="02020603050405020304" pitchFamily="18" charset="0"/>
                <a:cs typeface="Times New Roman" panose="02020603050405020304" pitchFamily="18" charset="0"/>
              </a:rPr>
              <a:t>son côté tactile et sonore le rend aussi sensoriel</a:t>
            </a:r>
            <a:r>
              <a:rPr lang="fr-FR" sz="2000">
                <a:solidFill>
                  <a:schemeClr val="tx2"/>
                </a:solidFill>
                <a:latin typeface="Helvetica" pitchFamily="2" charset="0"/>
                <a:ea typeface="Times New Roman" panose="02020603050405020304" pitchFamily="18" charset="0"/>
                <a:cs typeface="Times New Roman" panose="02020603050405020304" pitchFamily="18" charset="0"/>
              </a:rPr>
              <a:t>. Mais </a:t>
            </a:r>
            <a:r>
              <a:rPr lang="fr-FR" sz="2000">
                <a:solidFill>
                  <a:schemeClr val="accent4"/>
                </a:solidFill>
                <a:latin typeface="Helvetica" pitchFamily="2" charset="0"/>
                <a:ea typeface="Times New Roman" panose="02020603050405020304" pitchFamily="18" charset="0"/>
                <a:cs typeface="Times New Roman" panose="02020603050405020304" pitchFamily="18" charset="0"/>
              </a:rPr>
              <a:t>peu d’écran, avec de bons projets et logiciels</a:t>
            </a:r>
            <a:r>
              <a:rPr lang="fr-FR" sz="2000">
                <a:solidFill>
                  <a:schemeClr val="tx2"/>
                </a:solidFill>
                <a:latin typeface="Helvetica" pitchFamily="2" charset="0"/>
                <a:ea typeface="Times New Roman" panose="02020603050405020304" pitchFamily="18" charset="0"/>
                <a:cs typeface="Times New Roman" panose="02020603050405020304" pitchFamily="18" charset="0"/>
              </a:rPr>
              <a:t>, ça peut être très utile. Pile comme pour la télévision !</a:t>
            </a:r>
          </a:p>
          <a:p>
            <a:pPr marL="285750" indent="-285750">
              <a:spcBef>
                <a:spcPts val="300"/>
              </a:spcBef>
              <a:spcAft>
                <a:spcPts val="0"/>
              </a:spcAft>
              <a:buFont typeface="Arial" panose="020B0604020202020204" pitchFamily="34" charset="0"/>
              <a:buChar char="•"/>
            </a:pPr>
            <a:r>
              <a:rPr lang="fr-FR" sz="2000">
                <a:solidFill>
                  <a:schemeClr val="tx2"/>
                </a:solidFill>
                <a:latin typeface="Helvetica" pitchFamily="2" charset="0"/>
                <a:ea typeface="Times New Roman" panose="02020603050405020304" pitchFamily="18" charset="0"/>
                <a:cs typeface="Times New Roman" panose="02020603050405020304" pitchFamily="18" charset="0"/>
              </a:rPr>
              <a:t>Je n'ai pas assez de pratique pour en dire plus, </a:t>
            </a:r>
            <a:r>
              <a:rPr lang="fr-FR" sz="2000">
                <a:solidFill>
                  <a:schemeClr val="accent4"/>
                </a:solidFill>
                <a:latin typeface="Helvetica" pitchFamily="2" charset="0"/>
                <a:ea typeface="Times New Roman" panose="02020603050405020304" pitchFamily="18" charset="0"/>
                <a:cs typeface="Times New Roman" panose="02020603050405020304" pitchFamily="18" charset="0"/>
              </a:rPr>
              <a:t>sinon que mon épouse et moi contrôlons de près nos petits enfants</a:t>
            </a:r>
            <a:r>
              <a:rPr lang="fr-FR" sz="2000">
                <a:solidFill>
                  <a:schemeClr val="tx2"/>
                </a:solidFill>
                <a:latin typeface="Helvetica" pitchFamily="2" charset="0"/>
                <a:ea typeface="Times New Roman" panose="02020603050405020304" pitchFamily="18" charset="0"/>
                <a:cs typeface="Times New Roman" panose="02020603050405020304" pitchFamily="18" charset="0"/>
              </a:rPr>
              <a:t> (leurs parents aussi).</a:t>
            </a:r>
            <a:endParaRPr lang="fr-FR" sz="3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173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AE6BFB59-FB66-6D4A-973A-5B352B06D613}"/>
              </a:ext>
            </a:extLst>
          </p:cNvPr>
          <p:cNvSpPr>
            <a:spLocks noGrp="1"/>
          </p:cNvSpPr>
          <p:nvPr>
            <p:ph idx="1"/>
          </p:nvPr>
        </p:nvSpPr>
        <p:spPr>
          <a:xfrm>
            <a:off x="457199" y="734431"/>
            <a:ext cx="8229600" cy="4814460"/>
          </a:xfrm>
        </p:spPr>
        <p:txBody>
          <a:bodyPr/>
          <a:lstStyle/>
          <a:p>
            <a:r>
              <a:rPr lang="fr-FR" sz="2000"/>
              <a:t>OK pour l’enseignement de l’informatique. Y a-t-il d’autres domaines qu’il faudrait maintenant enseigner (art, abstraction, quantique) ?</a:t>
            </a:r>
          </a:p>
          <a:p>
            <a:pPr lvl="1">
              <a:spcBef>
                <a:spcPts val="500"/>
              </a:spcBef>
            </a:pPr>
            <a:r>
              <a:rPr lang="fr-FR" sz="1800"/>
              <a:t>L’art, certainement, ça se fait </a:t>
            </a:r>
            <a:r>
              <a:rPr lang="fr-FR" sz="1800">
                <a:solidFill>
                  <a:schemeClr val="accent4"/>
                </a:solidFill>
              </a:rPr>
              <a:t>assez souvent chez les petits</a:t>
            </a:r>
            <a:r>
              <a:rPr lang="fr-FR" sz="1800"/>
              <a:t> et aussi chez les grands, mais de manière plus secondaire. Il y a maintenant une </a:t>
            </a:r>
            <a:r>
              <a:rPr lang="fr-FR" sz="1800">
                <a:solidFill>
                  <a:schemeClr val="accent4"/>
                </a:solidFill>
              </a:rPr>
              <a:t>spécialité au Baccalauréat</a:t>
            </a:r>
            <a:r>
              <a:rPr lang="fr-FR" sz="1800"/>
              <a:t> (avec même une </a:t>
            </a:r>
            <a:r>
              <a:rPr lang="fr-FR" sz="1800">
                <a:solidFill>
                  <a:schemeClr val="accent3"/>
                </a:solidFill>
              </a:rPr>
              <a:t>section Arts du Cirque</a:t>
            </a:r>
            <a:r>
              <a:rPr lang="fr-FR" sz="1800"/>
              <a:t>, très formateurs et de plus en plus répandus). Pour l’abstraction, c’est évidemment un équilibre et une progression concret / abstrait qu’il faut viser. C’est connu depuis longtemps.</a:t>
            </a:r>
          </a:p>
          <a:p>
            <a:r>
              <a:rPr lang="fr-FR" sz="2000"/>
              <a:t>Vous parlez d’universalité de l’informatique, mais le citoyen moyen subit face au monde numérique des situations qu’il ne comprend pas suffisamment.</a:t>
            </a:r>
          </a:p>
          <a:p>
            <a:pPr lvl="1">
              <a:spcBef>
                <a:spcPts val="600"/>
              </a:spcBef>
              <a:spcAft>
                <a:spcPts val="500"/>
              </a:spcAft>
            </a:pPr>
            <a:r>
              <a:rPr lang="fr-FR" sz="1800"/>
              <a:t>Oui, et c’est précisément un des objectifs de l’enseignement </a:t>
            </a:r>
            <a:r>
              <a:rPr lang="fr-FR" sz="1800">
                <a:solidFill>
                  <a:schemeClr val="accent4"/>
                </a:solidFill>
              </a:rPr>
              <a:t>SNT </a:t>
            </a:r>
            <a:r>
              <a:rPr lang="fr-FR" sz="1800"/>
              <a:t>en seconde de prendre le problème assez tôt </a:t>
            </a:r>
            <a:r>
              <a:rPr lang="fr-FR" sz="1800">
                <a:solidFill>
                  <a:schemeClr val="accent3"/>
                </a:solidFill>
              </a:rPr>
              <a:t>par la compréhension, pas seulement par des recettes</a:t>
            </a:r>
            <a:r>
              <a:rPr lang="fr-FR" sz="1800"/>
              <a:t> (dans les textes, il est déjà traité en 5</a:t>
            </a:r>
            <a:r>
              <a:rPr lang="fr-FR" sz="1800" baseline="30000"/>
              <a:t>e</a:t>
            </a:r>
            <a:r>
              <a:rPr lang="fr-FR" sz="1800"/>
              <a:t>, mais je ne sais pas dans les faits….)</a:t>
            </a:r>
          </a:p>
        </p:txBody>
      </p:sp>
      <p:sp>
        <p:nvSpPr>
          <p:cNvPr id="2" name="Titre 1">
            <a:extLst>
              <a:ext uri="{FF2B5EF4-FFF2-40B4-BE49-F238E27FC236}">
                <a16:creationId xmlns:a16="http://schemas.microsoft.com/office/drawing/2014/main" id="{F7E571CA-E931-0A40-A47C-F30D07DFA6B0}"/>
              </a:ext>
            </a:extLst>
          </p:cNvPr>
          <p:cNvSpPr>
            <a:spLocks noGrp="1"/>
          </p:cNvSpPr>
          <p:nvPr>
            <p:ph type="title"/>
          </p:nvPr>
        </p:nvSpPr>
        <p:spPr>
          <a:xfrm>
            <a:off x="228600" y="44624"/>
            <a:ext cx="8686800" cy="584775"/>
          </a:xfrm>
        </p:spPr>
        <p:txBody>
          <a:bodyPr/>
          <a:lstStyle/>
          <a:p>
            <a:r>
              <a:rPr lang="fr-FR" sz="3200"/>
              <a:t>CD (longue lettre)</a:t>
            </a:r>
          </a:p>
        </p:txBody>
      </p:sp>
      <p:sp>
        <p:nvSpPr>
          <p:cNvPr id="3" name="Espace réservé de la date 2">
            <a:extLst>
              <a:ext uri="{FF2B5EF4-FFF2-40B4-BE49-F238E27FC236}">
                <a16:creationId xmlns:a16="http://schemas.microsoft.com/office/drawing/2014/main" id="{AD78AE81-79D1-324B-A900-18B8E77CF71F}"/>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201596A0-A827-7C46-BE7F-7B8A486E397C}"/>
              </a:ext>
            </a:extLst>
          </p:cNvPr>
          <p:cNvSpPr>
            <a:spLocks noGrp="1"/>
          </p:cNvSpPr>
          <p:nvPr>
            <p:ph type="sldNum" sz="quarter" idx="4"/>
          </p:nvPr>
        </p:nvSpPr>
        <p:spPr/>
        <p:txBody>
          <a:bodyPr/>
          <a:lstStyle/>
          <a:p>
            <a:fld id="{BD380794-AD05-45D1-BCEF-E41591C34CDA}" type="slidenum">
              <a:rPr lang="fr-FR" smtClean="0"/>
              <a:pPr/>
              <a:t>25</a:t>
            </a:fld>
            <a:endParaRPr lang="fr-FR" dirty="0"/>
          </a:p>
        </p:txBody>
      </p:sp>
      <p:sp>
        <p:nvSpPr>
          <p:cNvPr id="5" name="Espace réservé du pied de page 4">
            <a:extLst>
              <a:ext uri="{FF2B5EF4-FFF2-40B4-BE49-F238E27FC236}">
                <a16:creationId xmlns:a16="http://schemas.microsoft.com/office/drawing/2014/main" id="{8C3C0303-7DDE-6D45-871E-2EE5B83736D2}"/>
              </a:ext>
            </a:extLst>
          </p:cNvPr>
          <p:cNvSpPr>
            <a:spLocks noGrp="1"/>
          </p:cNvSpPr>
          <p:nvPr>
            <p:ph type="ftr" sz="quarter" idx="3"/>
          </p:nvPr>
        </p:nvSpPr>
        <p:spPr/>
        <p:txBody>
          <a:bodyPr/>
          <a:lstStyle/>
          <a:p>
            <a:r>
              <a:rPr lang="fr-FR"/>
              <a:t>G. Berry, Cours 5</a:t>
            </a:r>
            <a:endParaRPr lang="fr-FR" dirty="0"/>
          </a:p>
        </p:txBody>
      </p:sp>
      <p:sp>
        <p:nvSpPr>
          <p:cNvPr id="6" name="Espace réservé du contenu 1">
            <a:extLst>
              <a:ext uri="{FF2B5EF4-FFF2-40B4-BE49-F238E27FC236}">
                <a16:creationId xmlns:a16="http://schemas.microsoft.com/office/drawing/2014/main" id="{B50A9F52-E228-6E4C-8E91-66F8723888F5}"/>
              </a:ext>
            </a:extLst>
          </p:cNvPr>
          <p:cNvSpPr txBox="1">
            <a:spLocks/>
          </p:cNvSpPr>
          <p:nvPr/>
        </p:nvSpPr>
        <p:spPr>
          <a:xfrm>
            <a:off x="134495" y="764704"/>
            <a:ext cx="8875009" cy="5241243"/>
          </a:xfrm>
          <a:prstGeom prst="rect">
            <a:avLst/>
          </a:prstGeom>
        </p:spPr>
        <p:txBody>
          <a:bodyPr/>
          <a:lstStyle>
            <a:lvl1pPr marL="182880" indent="-274320" algn="l" rtl="0" eaLnBrk="1" fontAlgn="base" hangingPunct="1">
              <a:lnSpc>
                <a:spcPct val="105000"/>
              </a:lnSpc>
              <a:spcBef>
                <a:spcPts val="0"/>
              </a:spcBef>
              <a:spcAft>
                <a:spcPct val="0"/>
              </a:spcAft>
              <a:buFont typeface="Arial" pitchFamily="34" charset="0"/>
              <a:buChar char="•"/>
              <a:defRPr sz="2400">
                <a:solidFill>
                  <a:schemeClr val="tx1"/>
                </a:solidFill>
                <a:latin typeface="+mn-lt"/>
                <a:ea typeface="+mn-ea"/>
                <a:cs typeface="+mn-cs"/>
              </a:defRPr>
            </a:lvl1pPr>
            <a:lvl2pPr marL="742950" indent="-285750" algn="l" rtl="0" eaLnBrk="1" fontAlgn="base" hangingPunct="1">
              <a:lnSpc>
                <a:spcPct val="105000"/>
              </a:lnSpc>
              <a:spcBef>
                <a:spcPts val="0"/>
              </a:spcBef>
              <a:spcAft>
                <a:spcPct val="0"/>
              </a:spcAft>
              <a:buChar char="–"/>
              <a:defRPr sz="2000" baseline="0">
                <a:solidFill>
                  <a:schemeClr val="tx2"/>
                </a:solidFill>
                <a:latin typeface="+mn-lt"/>
              </a:defRPr>
            </a:lvl2pPr>
            <a:lvl3pPr marL="1143000" indent="-228600" algn="l" rtl="0" eaLnBrk="1" fontAlgn="base" hangingPunct="1">
              <a:lnSpc>
                <a:spcPct val="105000"/>
              </a:lnSpc>
              <a:spcBef>
                <a:spcPts val="0"/>
              </a:spcBef>
              <a:spcAft>
                <a:spcPct val="0"/>
              </a:spcAft>
              <a:buFont typeface="Arial" pitchFamily="34" charset="0"/>
              <a:buChar char="–"/>
              <a:defRPr sz="1800">
                <a:solidFill>
                  <a:schemeClr val="tx2"/>
                </a:solidFill>
                <a:latin typeface="+mn-lt"/>
              </a:defRPr>
            </a:lvl3pPr>
            <a:lvl4pPr marL="1600200" indent="-228600" algn="l" rtl="0" eaLnBrk="1" fontAlgn="base" hangingPunct="1">
              <a:lnSpc>
                <a:spcPct val="105000"/>
              </a:lnSpc>
              <a:spcBef>
                <a:spcPts val="0"/>
              </a:spcBef>
              <a:spcAft>
                <a:spcPct val="0"/>
              </a:spcAft>
              <a:buFont typeface="Arial" pitchFamily="34" charset="0"/>
              <a:buChar char="–"/>
              <a:defRPr sz="1600">
                <a:solidFill>
                  <a:schemeClr val="tx2"/>
                </a:solidFill>
                <a:latin typeface="+mn-lt"/>
              </a:defRPr>
            </a:lvl4pPr>
            <a:lvl5pPr marL="2057400" indent="-228600" algn="l" rtl="0" eaLnBrk="1" fontAlgn="base" hangingPunct="1">
              <a:lnSpc>
                <a:spcPct val="105000"/>
              </a:lnSpc>
              <a:spcBef>
                <a:spcPts val="0"/>
              </a:spcBef>
              <a:spcAft>
                <a:spcPct val="0"/>
              </a:spcAft>
              <a:buFont typeface="Arial" pitchFamily="34" charset="0"/>
              <a:buChar char="–"/>
              <a:defRPr sz="1600" baseline="0">
                <a:solidFill>
                  <a:schemeClr val="tx2"/>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buNone/>
            </a:pPr>
            <a:endParaRPr lang="fr-FR" sz="1800" kern="0"/>
          </a:p>
        </p:txBody>
      </p:sp>
      <p:sp>
        <p:nvSpPr>
          <p:cNvPr id="8" name="ZoneTexte 7">
            <a:extLst>
              <a:ext uri="{FF2B5EF4-FFF2-40B4-BE49-F238E27FC236}">
                <a16:creationId xmlns:a16="http://schemas.microsoft.com/office/drawing/2014/main" id="{56EAE29A-F05D-FB45-B532-346E77EC1FFC}"/>
              </a:ext>
            </a:extLst>
          </p:cNvPr>
          <p:cNvSpPr txBox="1"/>
          <p:nvPr/>
        </p:nvSpPr>
        <p:spPr>
          <a:xfrm>
            <a:off x="1767385" y="5667694"/>
            <a:ext cx="5609228" cy="473558"/>
          </a:xfrm>
          <a:prstGeom prst="rect">
            <a:avLst/>
          </a:prstGeom>
          <a:ln w="28575">
            <a:solidFill>
              <a:schemeClr val="accent1"/>
            </a:solidFill>
          </a:ln>
        </p:spPr>
        <p:txBody>
          <a:bodyPr wrap="none" tIns="46800" bIns="64800" rtlCol="0">
            <a:spAutoFit/>
          </a:bodyPr>
          <a:lstStyle/>
          <a:p>
            <a:pPr algn="l" fontAlgn="base">
              <a:lnSpc>
                <a:spcPct val="105000"/>
              </a:lnSpc>
              <a:spcAft>
                <a:spcPct val="0"/>
              </a:spcAft>
            </a:pPr>
            <a:r>
              <a:rPr kumimoji="0" lang="fr-FR" sz="2400" b="0" i="0" u="none" strike="noStrike" kern="0" cap="none" spc="0" normalizeH="0" noProof="0" dirty="0">
                <a:ln>
                  <a:noFill/>
                </a:ln>
                <a:effectLst/>
                <a:uLnTx/>
                <a:uFillTx/>
              </a:rPr>
              <a:t>Exemples images et sons Pouces Verts</a:t>
            </a:r>
          </a:p>
        </p:txBody>
      </p:sp>
    </p:spTree>
    <p:extLst>
      <p:ext uri="{BB962C8B-B14F-4D97-AF65-F5344CB8AC3E}">
        <p14:creationId xmlns:p14="http://schemas.microsoft.com/office/powerpoint/2010/main" val="42001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76ADC64-E03F-2B43-A6FE-2309F2925251}"/>
              </a:ext>
            </a:extLst>
          </p:cNvPr>
          <p:cNvSpPr>
            <a:spLocks noGrp="1"/>
          </p:cNvSpPr>
          <p:nvPr>
            <p:ph idx="1"/>
          </p:nvPr>
        </p:nvSpPr>
        <p:spPr>
          <a:xfrm>
            <a:off x="457200" y="980728"/>
            <a:ext cx="8229600" cy="4255652"/>
          </a:xfrm>
        </p:spPr>
        <p:txBody>
          <a:bodyPr/>
          <a:lstStyle/>
          <a:p>
            <a:r>
              <a:rPr lang="fr-FR" sz="2000">
                <a:solidFill>
                  <a:schemeClr val="tx2"/>
                </a:solidFill>
              </a:rPr>
              <a:t>Les chercheurs et enseignants–chercheurs le font de plus en plus à titre individuel pour le grand public</a:t>
            </a:r>
          </a:p>
          <a:p>
            <a:r>
              <a:rPr lang="fr-FR" sz="2000">
                <a:solidFill>
                  <a:schemeClr val="tx2"/>
                </a:solidFill>
              </a:rPr>
              <a:t>L’Inria le fait aussi : </a:t>
            </a:r>
            <a:r>
              <a:rPr lang="fr-FR" sz="2000">
                <a:solidFill>
                  <a:schemeClr val="tx2"/>
                </a:solidFill>
                <a:hlinkClick r:id="rId2">
                  <a:extLst>
                    <a:ext uri="{A12FA001-AC4F-418D-AE19-62706E023703}">
                      <ahyp:hlinkClr xmlns:ahyp="http://schemas.microsoft.com/office/drawing/2018/hyperlinkcolor" xmlns="" val="tx"/>
                    </a:ext>
                  </a:extLst>
                </a:hlinkClick>
              </a:rPr>
              <a:t>http://interstices.info</a:t>
            </a:r>
            <a:r>
              <a:rPr lang="fr-FR" sz="2000">
                <a:solidFill>
                  <a:schemeClr val="tx2"/>
                </a:solidFill>
              </a:rPr>
              <a:t>, site grand public, </a:t>
            </a:r>
            <a:r>
              <a:rPr lang="fr-FR" sz="2000">
                <a:solidFill>
                  <a:schemeClr val="tx2"/>
                </a:solidFill>
                <a:hlinkClick r:id="rId3">
                  <a:extLst>
                    <a:ext uri="{A12FA001-AC4F-418D-AE19-62706E023703}">
                      <ahyp:hlinkClr xmlns:ahyp="http://schemas.microsoft.com/office/drawing/2018/hyperlinkcolor" xmlns="" val="tx"/>
                    </a:ext>
                  </a:extLst>
                </a:hlinkClick>
              </a:rPr>
              <a:t>Class’Code</a:t>
            </a:r>
            <a:r>
              <a:rPr lang="fr-FR" sz="2000">
                <a:solidFill>
                  <a:schemeClr val="tx2"/>
                </a:solidFill>
              </a:rPr>
              <a:t>, pixees, etc</a:t>
            </a:r>
            <a:r>
              <a:rPr lang="fr-FR" sz="2000"/>
              <a:t>.</a:t>
            </a:r>
          </a:p>
          <a:p>
            <a:r>
              <a:rPr lang="fr-FR" sz="2000">
                <a:solidFill>
                  <a:schemeClr val="tx2"/>
                </a:solidFill>
              </a:rPr>
              <a:t>L’université interviendra dans la formation pour le CAPES</a:t>
            </a:r>
          </a:p>
          <a:p>
            <a:r>
              <a:rPr lang="fr-FR" sz="2000" dirty="0">
                <a:solidFill>
                  <a:schemeClr val="tx2"/>
                </a:solidFill>
              </a:rPr>
              <a:t>Les enseignants du primaire et du secondaire n’ayant jamais été vraiment formés, il est difficile pour eux d’avoir une vue générale suffisante pour</a:t>
            </a:r>
            <a:r>
              <a:rPr lang="fr-FR" sz="2000" dirty="0"/>
              <a:t> </a:t>
            </a:r>
            <a:r>
              <a:rPr lang="fr-FR" sz="2000" dirty="0">
                <a:solidFill>
                  <a:schemeClr val="accent4"/>
                </a:solidFill>
              </a:rPr>
              <a:t>placer chaque exemple dans un contexte plus large</a:t>
            </a:r>
            <a:r>
              <a:rPr lang="fr-FR" sz="2000" dirty="0"/>
              <a:t> </a:t>
            </a:r>
            <a:r>
              <a:rPr lang="fr-FR" sz="2000" dirty="0">
                <a:solidFill>
                  <a:schemeClr val="tx2"/>
                </a:solidFill>
              </a:rPr>
              <a:t>et </a:t>
            </a:r>
            <a:r>
              <a:rPr lang="fr-FR" sz="2000" dirty="0">
                <a:solidFill>
                  <a:schemeClr val="accent4"/>
                </a:solidFill>
              </a:rPr>
              <a:t>d’apprécier en connaissance les impacts réels </a:t>
            </a:r>
            <a:r>
              <a:rPr lang="fr-FR" sz="2000" dirty="0">
                <a:solidFill>
                  <a:schemeClr val="tx2"/>
                </a:solidFill>
              </a:rPr>
              <a:t>positifs ou négatifs de l’informatique</a:t>
            </a:r>
          </a:p>
          <a:p>
            <a:r>
              <a:rPr lang="fr-FR" sz="2000" dirty="0">
                <a:solidFill>
                  <a:schemeClr val="tx2"/>
                </a:solidFill>
              </a:rPr>
              <a:t>Hors enseignement, trois communautés à viser particulièrement : médecins, juristes et journalistes</a:t>
            </a:r>
          </a:p>
        </p:txBody>
      </p:sp>
      <p:sp>
        <p:nvSpPr>
          <p:cNvPr id="3" name="Titre 2">
            <a:extLst>
              <a:ext uri="{FF2B5EF4-FFF2-40B4-BE49-F238E27FC236}">
                <a16:creationId xmlns:a16="http://schemas.microsoft.com/office/drawing/2014/main" id="{932B9686-4FFB-914C-8974-28E6DACFCE18}"/>
              </a:ext>
            </a:extLst>
          </p:cNvPr>
          <p:cNvSpPr>
            <a:spLocks noGrp="1"/>
          </p:cNvSpPr>
          <p:nvPr>
            <p:ph type="title"/>
          </p:nvPr>
        </p:nvSpPr>
        <p:spPr>
          <a:xfrm>
            <a:off x="0" y="44624"/>
            <a:ext cx="9144000" cy="1200329"/>
          </a:xfrm>
        </p:spPr>
        <p:txBody>
          <a:bodyPr/>
          <a:lstStyle/>
          <a:p>
            <a:r>
              <a:rPr lang="fr-FR"/>
              <a:t>Les grands instituts doivent-ils s’engager ?</a:t>
            </a:r>
          </a:p>
        </p:txBody>
      </p:sp>
      <p:sp>
        <p:nvSpPr>
          <p:cNvPr id="4" name="Espace réservé de la date 3">
            <a:extLst>
              <a:ext uri="{FF2B5EF4-FFF2-40B4-BE49-F238E27FC236}">
                <a16:creationId xmlns:a16="http://schemas.microsoft.com/office/drawing/2014/main" id="{B094D3A5-50A4-5243-B052-05FF1CB92978}"/>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FB0A8FAB-F7B2-494E-9E5A-8DC90B9A37D1}"/>
              </a:ext>
            </a:extLst>
          </p:cNvPr>
          <p:cNvSpPr>
            <a:spLocks noGrp="1"/>
          </p:cNvSpPr>
          <p:nvPr>
            <p:ph type="sldNum" sz="quarter" idx="4"/>
          </p:nvPr>
        </p:nvSpPr>
        <p:spPr/>
        <p:txBody>
          <a:bodyPr/>
          <a:lstStyle/>
          <a:p>
            <a:fld id="{BD380794-AD05-45D1-BCEF-E41591C34CDA}" type="slidenum">
              <a:rPr lang="fr-FR" smtClean="0"/>
              <a:pPr/>
              <a:t>26</a:t>
            </a:fld>
            <a:endParaRPr lang="fr-FR" dirty="0"/>
          </a:p>
        </p:txBody>
      </p:sp>
      <p:sp>
        <p:nvSpPr>
          <p:cNvPr id="6" name="Espace réservé du pied de page 5">
            <a:extLst>
              <a:ext uri="{FF2B5EF4-FFF2-40B4-BE49-F238E27FC236}">
                <a16:creationId xmlns:a16="http://schemas.microsoft.com/office/drawing/2014/main" id="{98769FAB-3248-5743-9FCC-A4F25CEFDB2A}"/>
              </a:ext>
            </a:extLst>
          </p:cNvPr>
          <p:cNvSpPr>
            <a:spLocks noGrp="1"/>
          </p:cNvSpPr>
          <p:nvPr>
            <p:ph type="ftr" sz="quarter" idx="3"/>
          </p:nvPr>
        </p:nvSpPr>
        <p:spPr/>
        <p:txBody>
          <a:bodyPr/>
          <a:lstStyle/>
          <a:p>
            <a:r>
              <a:rPr lang="fr-FR"/>
              <a:t>G. Berry, Cours 5</a:t>
            </a:r>
            <a:endParaRPr lang="fr-FR" dirty="0"/>
          </a:p>
        </p:txBody>
      </p:sp>
      <p:sp>
        <p:nvSpPr>
          <p:cNvPr id="9" name="ZoneTexte 8">
            <a:extLst>
              <a:ext uri="{FF2B5EF4-FFF2-40B4-BE49-F238E27FC236}">
                <a16:creationId xmlns:a16="http://schemas.microsoft.com/office/drawing/2014/main" id="{B019C719-A574-AB47-854A-A082DF0C7439}"/>
              </a:ext>
            </a:extLst>
          </p:cNvPr>
          <p:cNvSpPr txBox="1"/>
          <p:nvPr/>
        </p:nvSpPr>
        <p:spPr>
          <a:xfrm>
            <a:off x="457200" y="5382441"/>
            <a:ext cx="8178221" cy="1034298"/>
          </a:xfrm>
          <a:prstGeom prst="rect">
            <a:avLst/>
          </a:prstGeom>
          <a:ln w="28575">
            <a:solidFill>
              <a:schemeClr val="accent1"/>
            </a:solidFill>
          </a:ln>
        </p:spPr>
        <p:txBody>
          <a:bodyPr wrap="square" tIns="21600" bIns="64800" rtlCol="0">
            <a:spAutoFit/>
          </a:bodyPr>
          <a:lstStyle/>
          <a:p>
            <a:pPr algn="ctr" fontAlgn="base">
              <a:lnSpc>
                <a:spcPct val="105000"/>
              </a:lnSpc>
              <a:spcAft>
                <a:spcPct val="0"/>
              </a:spcAft>
            </a:pPr>
            <a:r>
              <a:rPr kumimoji="0" lang="fr-FR" sz="2000" b="0" i="0" u="none" strike="noStrike" kern="0" cap="none" spc="0" normalizeH="0" noProof="0" dirty="0">
                <a:ln>
                  <a:noFill/>
                </a:ln>
                <a:solidFill>
                  <a:schemeClr val="tx2"/>
                </a:solidFill>
                <a:effectLst/>
                <a:uLnTx/>
                <a:uFillTx/>
              </a:rPr>
              <a:t>Les informaticiens ne doivent pas se plaindre de l’ignorance </a:t>
            </a:r>
            <a:r>
              <a:rPr lang="fr-FR" sz="2000" kern="0" dirty="0">
                <a:solidFill>
                  <a:schemeClr val="tx2"/>
                </a:solidFill>
              </a:rPr>
              <a:t>du public : c’est à eux de la remplacer par de la compréhension,</a:t>
            </a:r>
          </a:p>
          <a:p>
            <a:pPr algn="ctr" fontAlgn="base">
              <a:lnSpc>
                <a:spcPct val="105000"/>
              </a:lnSpc>
              <a:spcAft>
                <a:spcPct val="0"/>
              </a:spcAft>
            </a:pPr>
            <a:r>
              <a:rPr kumimoji="0" lang="fr-FR" sz="2000" b="0" i="0" u="none" strike="noStrike" kern="0" cap="none" spc="0" normalizeH="0" noProof="0" dirty="0">
                <a:ln>
                  <a:noFill/>
                </a:ln>
                <a:solidFill>
                  <a:schemeClr val="tx2"/>
                </a:solidFill>
                <a:effectLst/>
                <a:uLnTx/>
                <a:uFillTx/>
              </a:rPr>
              <a:t>comme on le fait en physique, astronomie, biologie, etc.</a:t>
            </a:r>
          </a:p>
        </p:txBody>
      </p:sp>
    </p:spTree>
    <p:extLst>
      <p:ext uri="{BB962C8B-B14F-4D97-AF65-F5344CB8AC3E}">
        <p14:creationId xmlns:p14="http://schemas.microsoft.com/office/powerpoint/2010/main" val="154964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D277FE8-9871-B24A-9D3A-E82249ABA800}"/>
              </a:ext>
            </a:extLst>
          </p:cNvPr>
          <p:cNvSpPr>
            <a:spLocks noGrp="1"/>
          </p:cNvSpPr>
          <p:nvPr>
            <p:ph idx="1"/>
          </p:nvPr>
        </p:nvSpPr>
        <p:spPr>
          <a:xfrm>
            <a:off x="457200" y="1219200"/>
            <a:ext cx="8229600" cy="2312171"/>
          </a:xfrm>
        </p:spPr>
        <p:txBody>
          <a:bodyPr/>
          <a:lstStyle/>
          <a:p>
            <a:pPr marL="457200" indent="-457200">
              <a:buFont typeface="+mj-lt"/>
              <a:buAutoNum type="arabicPeriod"/>
            </a:pPr>
            <a:r>
              <a:rPr lang="fr-FR">
                <a:solidFill>
                  <a:schemeClr val="bg1">
                    <a:lumMod val="75000"/>
                  </a:schemeClr>
                </a:solidFill>
              </a:rPr>
              <a:t>L’interaction homme-machine</a:t>
            </a:r>
          </a:p>
          <a:p>
            <a:pPr marL="457200" indent="-457200">
              <a:buFont typeface="+mj-lt"/>
              <a:buAutoNum type="arabicPeriod"/>
            </a:pPr>
            <a:r>
              <a:rPr lang="fr-FR">
                <a:solidFill>
                  <a:schemeClr val="bg1">
                    <a:lumMod val="75000"/>
                  </a:schemeClr>
                </a:solidFill>
              </a:rPr>
              <a:t>L’arrivée des données massives et de l’IA</a:t>
            </a:r>
          </a:p>
          <a:p>
            <a:pPr marL="457200" indent="-457200">
              <a:buFont typeface="+mj-lt"/>
              <a:buAutoNum type="arabicPeriod"/>
            </a:pPr>
            <a:r>
              <a:rPr lang="fr-FR">
                <a:solidFill>
                  <a:schemeClr val="bg1">
                    <a:lumMod val="75000"/>
                  </a:schemeClr>
                </a:solidFill>
              </a:rPr>
              <a:t>Enseignement et éducation du public</a:t>
            </a:r>
          </a:p>
          <a:p>
            <a:pPr marL="457200" indent="-457200">
              <a:buFont typeface="+mj-lt"/>
              <a:buAutoNum type="arabicPeriod"/>
            </a:pPr>
            <a:r>
              <a:rPr lang="fr-FR"/>
              <a:t>Informatique, économie, travail collectif</a:t>
            </a:r>
          </a:p>
          <a:p>
            <a:pPr marL="457200" indent="-457200">
              <a:buFont typeface="+mj-lt"/>
              <a:buAutoNum type="arabicPeriod"/>
            </a:pPr>
            <a:endParaRPr lang="fr-FR"/>
          </a:p>
        </p:txBody>
      </p:sp>
      <p:sp>
        <p:nvSpPr>
          <p:cNvPr id="3" name="Titre 2">
            <a:extLst>
              <a:ext uri="{FF2B5EF4-FFF2-40B4-BE49-F238E27FC236}">
                <a16:creationId xmlns:a16="http://schemas.microsoft.com/office/drawing/2014/main" id="{CCB963A3-A82A-EB46-949D-54ABF85786F9}"/>
              </a:ext>
            </a:extLst>
          </p:cNvPr>
          <p:cNvSpPr>
            <a:spLocks noGrp="1"/>
          </p:cNvSpPr>
          <p:nvPr>
            <p:ph type="title"/>
          </p:nvPr>
        </p:nvSpPr>
        <p:spPr/>
        <p:txBody>
          <a:bodyPr/>
          <a:lstStyle/>
          <a:p>
            <a:r>
              <a:rPr lang="fr-FR"/>
              <a:t>Agenda</a:t>
            </a:r>
          </a:p>
        </p:txBody>
      </p:sp>
      <p:sp>
        <p:nvSpPr>
          <p:cNvPr id="4" name="Espace réservé de la date 3">
            <a:extLst>
              <a:ext uri="{FF2B5EF4-FFF2-40B4-BE49-F238E27FC236}">
                <a16:creationId xmlns:a16="http://schemas.microsoft.com/office/drawing/2014/main" id="{46EAA284-D03F-C942-8F0D-3663ED548FD8}"/>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B0DAB6B1-364A-E54F-B65C-9893EC5537F8}"/>
              </a:ext>
            </a:extLst>
          </p:cNvPr>
          <p:cNvSpPr>
            <a:spLocks noGrp="1"/>
          </p:cNvSpPr>
          <p:nvPr>
            <p:ph type="sldNum" sz="quarter" idx="4"/>
          </p:nvPr>
        </p:nvSpPr>
        <p:spPr/>
        <p:txBody>
          <a:bodyPr/>
          <a:lstStyle/>
          <a:p>
            <a:fld id="{BD380794-AD05-45D1-BCEF-E41591C34CDA}" type="slidenum">
              <a:rPr lang="fr-FR" smtClean="0"/>
              <a:pPr/>
              <a:t>27</a:t>
            </a:fld>
            <a:endParaRPr lang="fr-FR" dirty="0"/>
          </a:p>
        </p:txBody>
      </p:sp>
      <p:sp>
        <p:nvSpPr>
          <p:cNvPr id="6" name="Espace réservé du pied de page 5">
            <a:extLst>
              <a:ext uri="{FF2B5EF4-FFF2-40B4-BE49-F238E27FC236}">
                <a16:creationId xmlns:a16="http://schemas.microsoft.com/office/drawing/2014/main" id="{2E04A9C7-D318-0044-A784-2B6D17DD0FD8}"/>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3117516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29130C2F-765E-F047-92AD-477A882F1A08}"/>
              </a:ext>
            </a:extLst>
          </p:cNvPr>
          <p:cNvSpPr>
            <a:spLocks noGrp="1"/>
          </p:cNvSpPr>
          <p:nvPr>
            <p:ph idx="1"/>
          </p:nvPr>
        </p:nvSpPr>
        <p:spPr>
          <a:xfrm>
            <a:off x="228600" y="908720"/>
            <a:ext cx="8375848" cy="5325497"/>
          </a:xfrm>
        </p:spPr>
        <p:txBody>
          <a:bodyPr/>
          <a:lstStyle/>
          <a:p>
            <a:r>
              <a:rPr lang="fr-FR" sz="1700"/>
              <a:t>En raison de ses propriétés paradoxales de reproduction, de conservation et de transmission instantanée sans perte, l'informatique vient ruiner toutes nos intuitions sur ce qui gouverne les échanges économiques, notamment celle du "juste prix". Elle met en lumière l'importance des échanges non-marchands.</a:t>
            </a:r>
          </a:p>
          <a:p>
            <a:r>
              <a:rPr lang="fr-FR" sz="1700">
                <a:solidFill>
                  <a:schemeClr val="tx2"/>
                </a:solidFill>
              </a:rPr>
              <a:t>Je ne comprends pas tout :</a:t>
            </a:r>
            <a:r>
              <a:rPr lang="fr-FR" sz="1700">
                <a:solidFill>
                  <a:schemeClr val="accent4"/>
                </a:solidFill>
              </a:rPr>
              <a:t> </a:t>
            </a:r>
            <a:r>
              <a:rPr lang="fr-FR" sz="1700">
                <a:solidFill>
                  <a:schemeClr val="tx2"/>
                </a:solidFill>
              </a:rPr>
              <a:t>ces propriétés n’ont rien paradoxal, c’est juste vrai et fait partie des fondements de l’informatique : l’information est très différente de la matière </a:t>
            </a:r>
          </a:p>
          <a:p>
            <a:r>
              <a:rPr lang="fr-FR" sz="1700">
                <a:solidFill>
                  <a:schemeClr val="tx2"/>
                </a:solidFill>
              </a:rPr>
              <a:t>Le juste prix n’est pas selon moi une notion écomique simple : en économie, le prix est depuis toujours</a:t>
            </a:r>
            <a:r>
              <a:rPr lang="fr-FR" sz="1700">
                <a:solidFill>
                  <a:schemeClr val="accent4"/>
                </a:solidFill>
              </a:rPr>
              <a:t> la jonction entre ce que le client accepte de payer et que le fournisseur accepte de recevoir</a:t>
            </a:r>
            <a:r>
              <a:rPr lang="fr-FR" sz="1700">
                <a:solidFill>
                  <a:schemeClr val="tx2"/>
                </a:solidFill>
              </a:rPr>
              <a:t>, ce qui n’a à peu près rien de moralement juste ! </a:t>
            </a:r>
          </a:p>
          <a:p>
            <a:r>
              <a:rPr lang="fr-FR" sz="1700">
                <a:solidFill>
                  <a:schemeClr val="tx2"/>
                </a:solidFill>
              </a:rPr>
              <a:t>Et il y a déjà </a:t>
            </a:r>
            <a:r>
              <a:rPr lang="fr-FR" sz="1700">
                <a:solidFill>
                  <a:schemeClr val="accent4"/>
                </a:solidFill>
              </a:rPr>
              <a:t>énormément d’échanges non-marchands,</a:t>
            </a:r>
            <a:r>
              <a:rPr lang="fr-FR" sz="1700">
                <a:solidFill>
                  <a:schemeClr val="tx2"/>
                </a:solidFill>
              </a:rPr>
              <a:t> par exemple dans l’éducation, la science, l’art (musique et théâtre de rue bénévoles, etc.), l’aide au personnes, l’action sociale ou culturelle de très nombreuses associations,</a:t>
            </a:r>
            <a:r>
              <a:rPr lang="fr-FR" sz="1700"/>
              <a:t> </a:t>
            </a:r>
            <a:r>
              <a:rPr lang="fr-FR" sz="1700">
                <a:solidFill>
                  <a:schemeClr val="tx2"/>
                </a:solidFill>
              </a:rPr>
              <a:t>les réseaux d’échange de savoir, donc </a:t>
            </a:r>
            <a:r>
              <a:rPr lang="fr-FR" sz="1700">
                <a:solidFill>
                  <a:schemeClr val="accent4"/>
                </a:solidFill>
              </a:rPr>
              <a:t>l’entraide</a:t>
            </a:r>
            <a:r>
              <a:rPr lang="fr-FR" sz="1700">
                <a:solidFill>
                  <a:schemeClr val="tx2"/>
                </a:solidFill>
              </a:rPr>
              <a:t> en général qui est aussi importante dans l’économie, même si pas mesurable de la même façon. </a:t>
            </a:r>
          </a:p>
          <a:p>
            <a:r>
              <a:rPr lang="fr-FR" sz="1700">
                <a:solidFill>
                  <a:schemeClr val="tx2"/>
                </a:solidFill>
              </a:rPr>
              <a:t>Les économistes ou les chercheurs en sciences sociales ont déjà étudié ça, mon frère par exemple. Et certains travaillent sur des « indices de bonheur » en remplacement ou complément des PIB est autres. </a:t>
            </a:r>
          </a:p>
        </p:txBody>
      </p:sp>
      <p:sp>
        <p:nvSpPr>
          <p:cNvPr id="2" name="Titre 1">
            <a:extLst>
              <a:ext uri="{FF2B5EF4-FFF2-40B4-BE49-F238E27FC236}">
                <a16:creationId xmlns:a16="http://schemas.microsoft.com/office/drawing/2014/main" id="{4606392B-3D97-C642-B83F-52B57A0C8F7E}"/>
              </a:ext>
            </a:extLst>
          </p:cNvPr>
          <p:cNvSpPr>
            <a:spLocks noGrp="1"/>
          </p:cNvSpPr>
          <p:nvPr>
            <p:ph type="title"/>
          </p:nvPr>
        </p:nvSpPr>
        <p:spPr/>
        <p:txBody>
          <a:bodyPr/>
          <a:lstStyle/>
          <a:p>
            <a:r>
              <a:rPr lang="fr-FR"/>
              <a:t>JFP</a:t>
            </a:r>
          </a:p>
        </p:txBody>
      </p:sp>
      <p:sp>
        <p:nvSpPr>
          <p:cNvPr id="3" name="Espace réservé de la date 2">
            <a:extLst>
              <a:ext uri="{FF2B5EF4-FFF2-40B4-BE49-F238E27FC236}">
                <a16:creationId xmlns:a16="http://schemas.microsoft.com/office/drawing/2014/main" id="{C79CFCF9-9454-4244-A837-C164E9F71C17}"/>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817CA891-7BD2-DF4D-B4D2-725E5A67FC9F}"/>
              </a:ext>
            </a:extLst>
          </p:cNvPr>
          <p:cNvSpPr>
            <a:spLocks noGrp="1"/>
          </p:cNvSpPr>
          <p:nvPr>
            <p:ph type="sldNum" sz="quarter" idx="4"/>
          </p:nvPr>
        </p:nvSpPr>
        <p:spPr/>
        <p:txBody>
          <a:bodyPr/>
          <a:lstStyle/>
          <a:p>
            <a:fld id="{BD380794-AD05-45D1-BCEF-E41591C34CDA}" type="slidenum">
              <a:rPr lang="fr-FR" smtClean="0"/>
              <a:pPr/>
              <a:t>28</a:t>
            </a:fld>
            <a:endParaRPr lang="fr-FR" dirty="0"/>
          </a:p>
        </p:txBody>
      </p:sp>
      <p:sp>
        <p:nvSpPr>
          <p:cNvPr id="5" name="Espace réservé du pied de page 4">
            <a:extLst>
              <a:ext uri="{FF2B5EF4-FFF2-40B4-BE49-F238E27FC236}">
                <a16:creationId xmlns:a16="http://schemas.microsoft.com/office/drawing/2014/main" id="{25FBCE34-803C-2847-883C-A508967230EA}"/>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135510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5CACDE3C-ADE4-1042-B2EC-71548DE7E7CB}"/>
              </a:ext>
            </a:extLst>
          </p:cNvPr>
          <p:cNvSpPr>
            <a:spLocks noGrp="1"/>
          </p:cNvSpPr>
          <p:nvPr>
            <p:ph idx="1"/>
          </p:nvPr>
        </p:nvSpPr>
        <p:spPr>
          <a:xfrm>
            <a:off x="395536" y="980728"/>
            <a:ext cx="8229600" cy="4471802"/>
          </a:xfrm>
        </p:spPr>
        <p:txBody>
          <a:bodyPr/>
          <a:lstStyle/>
          <a:p>
            <a:r>
              <a:rPr lang="fr-FR" sz="2000">
                <a:solidFill>
                  <a:schemeClr val="tx2"/>
                </a:solidFill>
              </a:rPr>
              <a:t>L’informatique pratique le marchand et le non-marchand  : ses </a:t>
            </a:r>
            <a:r>
              <a:rPr lang="fr-FR" sz="2000">
                <a:solidFill>
                  <a:schemeClr val="accent4"/>
                </a:solidFill>
              </a:rPr>
              <a:t>chiffres d’affaire marchands </a:t>
            </a:r>
            <a:r>
              <a:rPr lang="fr-FR" sz="2000">
                <a:solidFill>
                  <a:schemeClr val="tx2"/>
                </a:solidFill>
              </a:rPr>
              <a:t>sont gigantesques, ses </a:t>
            </a:r>
            <a:r>
              <a:rPr lang="fr-FR" sz="2000">
                <a:solidFill>
                  <a:schemeClr val="accent4"/>
                </a:solidFill>
              </a:rPr>
              <a:t>possibilités d’échanges non marchands</a:t>
            </a:r>
            <a:r>
              <a:rPr lang="fr-FR" sz="2000">
                <a:solidFill>
                  <a:schemeClr val="tx2"/>
                </a:solidFill>
              </a:rPr>
              <a:t> aussi J’ai mentionné les </a:t>
            </a:r>
            <a:r>
              <a:rPr lang="fr-FR" sz="2000">
                <a:solidFill>
                  <a:schemeClr val="accent4"/>
                </a:solidFill>
              </a:rPr>
              <a:t>sites d’échange</a:t>
            </a:r>
            <a:r>
              <a:rPr lang="fr-FR" sz="2000">
                <a:solidFill>
                  <a:schemeClr val="tx2"/>
                </a:solidFill>
              </a:rPr>
              <a:t> comme marmiton.com ou CouchSurfing.com. Mais il y a aussi </a:t>
            </a:r>
            <a:r>
              <a:rPr lang="fr-FR" sz="2000">
                <a:solidFill>
                  <a:schemeClr val="accent4"/>
                </a:solidFill>
              </a:rPr>
              <a:t>d’autres modalités</a:t>
            </a:r>
            <a:r>
              <a:rPr lang="fr-FR" sz="2000">
                <a:solidFill>
                  <a:schemeClr val="tx2"/>
                </a:solidFill>
              </a:rPr>
              <a:t>  comme les sites de CrowdFunding, Ulule, etc. </a:t>
            </a:r>
          </a:p>
          <a:p>
            <a:r>
              <a:rPr lang="fr-FR" sz="2000">
                <a:solidFill>
                  <a:schemeClr val="tx2"/>
                </a:solidFill>
              </a:rPr>
              <a:t>Ce que fait l’informatique, c’est effectivement de </a:t>
            </a:r>
            <a:r>
              <a:rPr lang="fr-FR" sz="2000">
                <a:solidFill>
                  <a:schemeClr val="accent4"/>
                </a:solidFill>
              </a:rPr>
              <a:t>changer l’échelle</a:t>
            </a:r>
            <a:r>
              <a:rPr lang="fr-FR" sz="2000">
                <a:solidFill>
                  <a:schemeClr val="tx2"/>
                </a:solidFill>
              </a:rPr>
              <a:t> au sein de phénomènes existant déjà  allant, passant d’échanges autrefois géographiquement locaux </a:t>
            </a:r>
            <a:r>
              <a:rPr lang="fr-FR" sz="2000">
                <a:solidFill>
                  <a:schemeClr val="accent4"/>
                </a:solidFill>
              </a:rPr>
              <a:t>à une géographie arbitraire </a:t>
            </a:r>
            <a:r>
              <a:rPr lang="fr-FR" sz="2000">
                <a:solidFill>
                  <a:schemeClr val="tx2"/>
                </a:solidFill>
              </a:rPr>
              <a:t>(encore modulo la langue toutefois). </a:t>
            </a:r>
          </a:p>
          <a:p>
            <a:r>
              <a:rPr lang="fr-FR" sz="2000">
                <a:solidFill>
                  <a:schemeClr val="tx2"/>
                </a:solidFill>
              </a:rPr>
              <a:t>C’est effectivement un mouvement violent, mais, comme cette échelle est quand même récente, il est difficile pour moi de tirer des conclusions formelles…</a:t>
            </a:r>
          </a:p>
          <a:p>
            <a:endParaRPr lang="fr-FR" sz="1800"/>
          </a:p>
        </p:txBody>
      </p:sp>
      <p:sp>
        <p:nvSpPr>
          <p:cNvPr id="2" name="Espace réservé de la date 1">
            <a:extLst>
              <a:ext uri="{FF2B5EF4-FFF2-40B4-BE49-F238E27FC236}">
                <a16:creationId xmlns:a16="http://schemas.microsoft.com/office/drawing/2014/main" id="{7BD9D2CA-57B5-6644-8C09-FD4969509F62}"/>
              </a:ext>
            </a:extLst>
          </p:cNvPr>
          <p:cNvSpPr>
            <a:spLocks noGrp="1"/>
          </p:cNvSpPr>
          <p:nvPr>
            <p:ph type="dt" sz="half" idx="2"/>
          </p:nvPr>
        </p:nvSpPr>
        <p:spPr/>
        <p:txBody>
          <a:bodyPr/>
          <a:lstStyle/>
          <a:p>
            <a:r>
              <a:rPr lang="fr-FR"/>
              <a:t>20/02/2019</a:t>
            </a:r>
            <a:endParaRPr lang="fr-FR" dirty="0"/>
          </a:p>
        </p:txBody>
      </p:sp>
      <p:sp>
        <p:nvSpPr>
          <p:cNvPr id="3" name="Espace réservé du numéro de diapositive 2">
            <a:extLst>
              <a:ext uri="{FF2B5EF4-FFF2-40B4-BE49-F238E27FC236}">
                <a16:creationId xmlns:a16="http://schemas.microsoft.com/office/drawing/2014/main" id="{D935E3E6-BF25-C241-93B3-E9B2C8BF9285}"/>
              </a:ext>
            </a:extLst>
          </p:cNvPr>
          <p:cNvSpPr>
            <a:spLocks noGrp="1"/>
          </p:cNvSpPr>
          <p:nvPr>
            <p:ph type="sldNum" sz="quarter" idx="4"/>
          </p:nvPr>
        </p:nvSpPr>
        <p:spPr/>
        <p:txBody>
          <a:bodyPr/>
          <a:lstStyle/>
          <a:p>
            <a:fld id="{BD380794-AD05-45D1-BCEF-E41591C34CDA}" type="slidenum">
              <a:rPr lang="fr-FR" smtClean="0"/>
              <a:pPr/>
              <a:t>29</a:t>
            </a:fld>
            <a:endParaRPr lang="fr-FR" dirty="0"/>
          </a:p>
        </p:txBody>
      </p:sp>
      <p:sp>
        <p:nvSpPr>
          <p:cNvPr id="4" name="Espace réservé du pied de page 3">
            <a:extLst>
              <a:ext uri="{FF2B5EF4-FFF2-40B4-BE49-F238E27FC236}">
                <a16:creationId xmlns:a16="http://schemas.microsoft.com/office/drawing/2014/main" id="{C0C8A980-AC19-9848-8221-9697ADE77E11}"/>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110954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C1B85E2-1521-6840-AB66-87DBBF75A3C8}"/>
              </a:ext>
            </a:extLst>
          </p:cNvPr>
          <p:cNvSpPr>
            <a:spLocks noGrp="1"/>
          </p:cNvSpPr>
          <p:nvPr>
            <p:ph idx="1"/>
          </p:nvPr>
        </p:nvSpPr>
        <p:spPr>
          <a:xfrm>
            <a:off x="194672" y="836712"/>
            <a:ext cx="8769816" cy="5055871"/>
          </a:xfrm>
        </p:spPr>
        <p:txBody>
          <a:bodyPr/>
          <a:lstStyle/>
          <a:p>
            <a:r>
              <a:rPr lang="fr-FR" sz="2000">
                <a:solidFill>
                  <a:schemeClr val="tx2"/>
                </a:solidFill>
              </a:rPr>
              <a:t>Mal conçu : </a:t>
            </a:r>
            <a:r>
              <a:rPr lang="fr-FR" sz="2000">
                <a:solidFill>
                  <a:schemeClr val="accent1"/>
                </a:solidFill>
              </a:rPr>
              <a:t>site web plein de vide, procédures</a:t>
            </a:r>
            <a:r>
              <a:rPr lang="fr-FR" sz="2000"/>
              <a:t> </a:t>
            </a:r>
            <a:r>
              <a:rPr lang="fr-FR" sz="2000">
                <a:solidFill>
                  <a:schemeClr val="accent1"/>
                </a:solidFill>
              </a:rPr>
              <a:t>d’interaction incompréhensibles, etc.</a:t>
            </a:r>
          </a:p>
          <a:p>
            <a:pPr lvl="1">
              <a:spcBef>
                <a:spcPts val="600"/>
              </a:spcBef>
            </a:pPr>
            <a:r>
              <a:rPr lang="fr-FR" sz="2000"/>
              <a:t>Systèmes de réservation: </a:t>
            </a:r>
            <a:r>
              <a:rPr lang="fr-FR" sz="2000">
                <a:solidFill>
                  <a:schemeClr val="tx1"/>
                </a:solidFill>
              </a:rPr>
              <a:t>longue histoire – mieux vendre avec Socrate</a:t>
            </a:r>
          </a:p>
          <a:p>
            <a:pPr lvl="1">
              <a:spcBef>
                <a:spcPts val="600"/>
              </a:spcBef>
            </a:pPr>
            <a:r>
              <a:rPr lang="fr-FR" sz="2000"/>
              <a:t>Affichage de retards de trains, </a:t>
            </a:r>
            <a:r>
              <a:rPr lang="fr-FR" sz="2000">
                <a:solidFill>
                  <a:schemeClr val="tx1"/>
                </a:solidFill>
              </a:rPr>
              <a:t>exemple ce lundi : site SNCF et panneaux incohérents du début à la fin, voix agréable mais ne faisant que lire ces informations incorrectes, etc</a:t>
            </a:r>
          </a:p>
          <a:p>
            <a:pPr lvl="1">
              <a:spcBef>
                <a:spcPts val="600"/>
              </a:spcBef>
            </a:pPr>
            <a:r>
              <a:rPr lang="fr-FR" sz="2000">
                <a:solidFill>
                  <a:schemeClr val="tx1"/>
                </a:solidFill>
              </a:rPr>
              <a:t>Windows managers</a:t>
            </a:r>
            <a:r>
              <a:rPr lang="fr-FR" sz="2000">
                <a:solidFill>
                  <a:schemeClr val="accent1"/>
                </a:solidFill>
              </a:rPr>
              <a:t> </a:t>
            </a:r>
            <a:r>
              <a:rPr lang="fr-FR" sz="2000">
                <a:solidFill>
                  <a:schemeClr val="tx1"/>
                </a:solidFill>
              </a:rPr>
              <a:t>trop nombreux sur Linux. C’est pas beaucoup de choix entre des moyens qu’il faut, mais un bon ! C’est dur à faire</a:t>
            </a:r>
          </a:p>
          <a:p>
            <a:pPr lvl="1">
              <a:spcBef>
                <a:spcPts val="600"/>
              </a:spcBef>
            </a:pPr>
            <a:r>
              <a:rPr lang="fr-FR" sz="2000"/>
              <a:t>Systèmes hyper-paramétrables, </a:t>
            </a:r>
            <a:r>
              <a:rPr lang="fr-FR" sz="2000">
                <a:solidFill>
                  <a:schemeClr val="tx1"/>
                </a:solidFill>
              </a:rPr>
              <a:t>mais avec une paramétrisation initiale confuse ou inadaptée</a:t>
            </a:r>
          </a:p>
          <a:p>
            <a:pPr lvl="1">
              <a:spcBef>
                <a:spcPts val="600"/>
              </a:spcBef>
            </a:pPr>
            <a:r>
              <a:rPr lang="fr-FR" sz="2000"/>
              <a:t>Formulaires très 20</a:t>
            </a:r>
            <a:r>
              <a:rPr lang="fr-FR" sz="2000" baseline="30000"/>
              <a:t>e</a:t>
            </a:r>
            <a:r>
              <a:rPr lang="fr-FR" sz="2000"/>
              <a:t> siècle</a:t>
            </a:r>
            <a:r>
              <a:rPr lang="fr-FR" sz="2000">
                <a:solidFill>
                  <a:schemeClr val="accent4"/>
                </a:solidFill>
              </a:rPr>
              <a:t> </a:t>
            </a:r>
            <a:r>
              <a:rPr lang="fr-FR" sz="2000">
                <a:solidFill>
                  <a:schemeClr val="tx1"/>
                </a:solidFill>
              </a:rPr>
              <a:t>pour faire des choses simples avec des objets connectés -  j’ai ça chez moi….</a:t>
            </a:r>
            <a:endParaRPr lang="fr-FR">
              <a:solidFill>
                <a:schemeClr val="tx1"/>
              </a:solidFill>
            </a:endParaRPr>
          </a:p>
          <a:p>
            <a:pPr lvl="1">
              <a:spcBef>
                <a:spcPts val="600"/>
              </a:spcBef>
            </a:pPr>
            <a:r>
              <a:rPr lang="fr-FR" sz="2000"/>
              <a:t>GPS de voitures</a:t>
            </a:r>
            <a:r>
              <a:rPr lang="fr-FR" sz="2000">
                <a:solidFill>
                  <a:schemeClr val="tx1"/>
                </a:solidFill>
              </a:rPr>
              <a:t>, avec leurs</a:t>
            </a:r>
            <a:r>
              <a:rPr lang="fr-FR" sz="2000"/>
              <a:t> </a:t>
            </a:r>
            <a:r>
              <a:rPr lang="fr-FR" sz="2000">
                <a:solidFill>
                  <a:schemeClr val="accent1"/>
                </a:solidFill>
              </a:rPr>
              <a:t>molettes à lettres.</a:t>
            </a:r>
            <a:r>
              <a:rPr lang="fr-FR" sz="2000"/>
              <a:t> </a:t>
            </a:r>
            <a:r>
              <a:rPr lang="fr-FR" sz="2000">
                <a:solidFill>
                  <a:schemeClr val="tx1"/>
                </a:solidFill>
              </a:rPr>
              <a:t>Heureusement, leur vitre est idéale pour coller la ventouse du support du téléphone portable !</a:t>
            </a:r>
          </a:p>
        </p:txBody>
      </p:sp>
      <p:sp>
        <p:nvSpPr>
          <p:cNvPr id="3" name="Titre 2">
            <a:extLst>
              <a:ext uri="{FF2B5EF4-FFF2-40B4-BE49-F238E27FC236}">
                <a16:creationId xmlns:a16="http://schemas.microsoft.com/office/drawing/2014/main" id="{3FB5C49B-35ED-784B-ACFC-1DAB27269522}"/>
              </a:ext>
            </a:extLst>
          </p:cNvPr>
          <p:cNvSpPr>
            <a:spLocks noGrp="1"/>
          </p:cNvSpPr>
          <p:nvPr>
            <p:ph type="title"/>
          </p:nvPr>
        </p:nvSpPr>
        <p:spPr/>
        <p:txBody>
          <a:bodyPr/>
          <a:lstStyle/>
          <a:p>
            <a:r>
              <a:rPr lang="fr-FR"/>
              <a:t>Différence bien conçu mal conçu</a:t>
            </a:r>
          </a:p>
        </p:txBody>
      </p:sp>
      <p:sp>
        <p:nvSpPr>
          <p:cNvPr id="4" name="Espace réservé de la date 3">
            <a:extLst>
              <a:ext uri="{FF2B5EF4-FFF2-40B4-BE49-F238E27FC236}">
                <a16:creationId xmlns:a16="http://schemas.microsoft.com/office/drawing/2014/main" id="{B02A0EB5-179C-984A-BE20-9E256057CA69}"/>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09E8CC37-0795-4B45-B417-1BDA7DF67C2C}"/>
              </a:ext>
            </a:extLst>
          </p:cNvPr>
          <p:cNvSpPr>
            <a:spLocks noGrp="1"/>
          </p:cNvSpPr>
          <p:nvPr>
            <p:ph type="sldNum" sz="quarter" idx="4"/>
          </p:nvPr>
        </p:nvSpPr>
        <p:spPr/>
        <p:txBody>
          <a:bodyPr/>
          <a:lstStyle/>
          <a:p>
            <a:fld id="{BD380794-AD05-45D1-BCEF-E41591C34CDA}" type="slidenum">
              <a:rPr lang="fr-FR" smtClean="0"/>
              <a:pPr/>
              <a:t>3</a:t>
            </a:fld>
            <a:endParaRPr lang="fr-FR" dirty="0"/>
          </a:p>
        </p:txBody>
      </p:sp>
      <p:sp>
        <p:nvSpPr>
          <p:cNvPr id="6" name="Espace réservé du pied de page 5">
            <a:extLst>
              <a:ext uri="{FF2B5EF4-FFF2-40B4-BE49-F238E27FC236}">
                <a16:creationId xmlns:a16="http://schemas.microsoft.com/office/drawing/2014/main" id="{C238D018-865F-C441-B0E4-3705B666DF65}"/>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357664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29130C2F-765E-F047-92AD-477A882F1A08}"/>
              </a:ext>
            </a:extLst>
          </p:cNvPr>
          <p:cNvSpPr>
            <a:spLocks noGrp="1"/>
          </p:cNvSpPr>
          <p:nvPr>
            <p:ph idx="1"/>
          </p:nvPr>
        </p:nvSpPr>
        <p:spPr>
          <a:xfrm>
            <a:off x="457200" y="790774"/>
            <a:ext cx="8229600" cy="3716210"/>
          </a:xfrm>
        </p:spPr>
        <p:txBody>
          <a:bodyPr/>
          <a:lstStyle/>
          <a:p>
            <a:r>
              <a:rPr lang="fr-FR" sz="1800"/>
              <a:t>Pour les mêmes raisons fondamentales, elle a aussi une vertu « cumulative » inconnue jusqu’alors. Certes, la science est une accumulation ; mais l’informatique apporte la co-construction d’artefacts à l’échelle mondiale.</a:t>
            </a:r>
          </a:p>
          <a:p>
            <a:r>
              <a:rPr lang="fr-FR" sz="1800">
                <a:solidFill>
                  <a:schemeClr val="tx2"/>
                </a:solidFill>
              </a:rPr>
              <a:t>C’était déjà vrai aussi par exemple </a:t>
            </a:r>
            <a:r>
              <a:rPr lang="fr-FR" sz="1800">
                <a:solidFill>
                  <a:schemeClr val="accent4"/>
                </a:solidFill>
              </a:rPr>
              <a:t>en musique</a:t>
            </a:r>
            <a:r>
              <a:rPr lang="fr-FR" sz="1800">
                <a:solidFill>
                  <a:schemeClr val="tx2"/>
                </a:solidFill>
              </a:rPr>
              <a:t>, où les échanges mondiaux ont toujours été très élevés. Mais la </a:t>
            </a:r>
            <a:r>
              <a:rPr lang="fr-FR" sz="1800">
                <a:solidFill>
                  <a:schemeClr val="accent4"/>
                </a:solidFill>
              </a:rPr>
              <a:t>communication ultra-rapide</a:t>
            </a:r>
            <a:r>
              <a:rPr lang="fr-FR" sz="1800">
                <a:solidFill>
                  <a:schemeClr val="tx2"/>
                </a:solidFill>
              </a:rPr>
              <a:t> change l’échelle, en permettant la</a:t>
            </a:r>
            <a:r>
              <a:rPr lang="fr-FR" sz="1800">
                <a:solidFill>
                  <a:schemeClr val="accent4"/>
                </a:solidFill>
              </a:rPr>
              <a:t> généralisation rapide à d’autres domaines</a:t>
            </a:r>
            <a:r>
              <a:rPr lang="fr-FR" sz="1800">
                <a:solidFill>
                  <a:schemeClr val="tx2"/>
                </a:solidFill>
              </a:rPr>
              <a:t>, comme le développement des logiciels ou celui de la science par la mise à disposition de tous les articles, ou les sites collaboratifs de toutes sortes.  Encore une fois, le changement d’échelle est vraiment important</a:t>
            </a:r>
          </a:p>
          <a:p>
            <a:r>
              <a:rPr lang="fr-FR" sz="1800">
                <a:solidFill>
                  <a:schemeClr val="tx2"/>
                </a:solidFill>
              </a:rPr>
              <a:t>Mais les </a:t>
            </a:r>
            <a:r>
              <a:rPr lang="fr-FR" sz="1800">
                <a:solidFill>
                  <a:schemeClr val="accent4"/>
                </a:solidFill>
              </a:rPr>
              <a:t>fake news et discours haineux</a:t>
            </a:r>
            <a:r>
              <a:rPr lang="fr-FR" sz="1800">
                <a:solidFill>
                  <a:schemeClr val="tx2"/>
                </a:solidFill>
              </a:rPr>
              <a:t> prennent aussi la structure d’artefacts dont la graine est parfois semée avec soin, et qui deviennent réellement co-construits ensuite…</a:t>
            </a:r>
          </a:p>
        </p:txBody>
      </p:sp>
      <p:sp>
        <p:nvSpPr>
          <p:cNvPr id="2" name="Titre 1">
            <a:extLst>
              <a:ext uri="{FF2B5EF4-FFF2-40B4-BE49-F238E27FC236}">
                <a16:creationId xmlns:a16="http://schemas.microsoft.com/office/drawing/2014/main" id="{4606392B-3D97-C642-B83F-52B57A0C8F7E}"/>
              </a:ext>
            </a:extLst>
          </p:cNvPr>
          <p:cNvSpPr>
            <a:spLocks noGrp="1"/>
          </p:cNvSpPr>
          <p:nvPr>
            <p:ph type="title"/>
          </p:nvPr>
        </p:nvSpPr>
        <p:spPr/>
        <p:txBody>
          <a:bodyPr/>
          <a:lstStyle/>
          <a:p>
            <a:r>
              <a:rPr lang="fr-FR"/>
              <a:t>JFP</a:t>
            </a:r>
          </a:p>
        </p:txBody>
      </p:sp>
      <p:sp>
        <p:nvSpPr>
          <p:cNvPr id="3" name="Espace réservé de la date 2">
            <a:extLst>
              <a:ext uri="{FF2B5EF4-FFF2-40B4-BE49-F238E27FC236}">
                <a16:creationId xmlns:a16="http://schemas.microsoft.com/office/drawing/2014/main" id="{C79CFCF9-9454-4244-A837-C164E9F71C17}"/>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817CA891-7BD2-DF4D-B4D2-725E5A67FC9F}"/>
              </a:ext>
            </a:extLst>
          </p:cNvPr>
          <p:cNvSpPr>
            <a:spLocks noGrp="1"/>
          </p:cNvSpPr>
          <p:nvPr>
            <p:ph type="sldNum" sz="quarter" idx="4"/>
          </p:nvPr>
        </p:nvSpPr>
        <p:spPr/>
        <p:txBody>
          <a:bodyPr/>
          <a:lstStyle/>
          <a:p>
            <a:fld id="{BD380794-AD05-45D1-BCEF-E41591C34CDA}" type="slidenum">
              <a:rPr lang="fr-FR" smtClean="0"/>
              <a:pPr/>
              <a:t>30</a:t>
            </a:fld>
            <a:endParaRPr lang="fr-FR" dirty="0"/>
          </a:p>
        </p:txBody>
      </p:sp>
      <p:sp>
        <p:nvSpPr>
          <p:cNvPr id="5" name="Espace réservé du pied de page 4">
            <a:extLst>
              <a:ext uri="{FF2B5EF4-FFF2-40B4-BE49-F238E27FC236}">
                <a16:creationId xmlns:a16="http://schemas.microsoft.com/office/drawing/2014/main" id="{25FBCE34-803C-2847-883C-A508967230EA}"/>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320114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29130C2F-765E-F047-92AD-477A882F1A08}"/>
              </a:ext>
            </a:extLst>
          </p:cNvPr>
          <p:cNvSpPr>
            <a:spLocks noGrp="1"/>
          </p:cNvSpPr>
          <p:nvPr>
            <p:ph idx="1"/>
          </p:nvPr>
        </p:nvSpPr>
        <p:spPr>
          <a:xfrm>
            <a:off x="179512" y="671019"/>
            <a:ext cx="8735888" cy="5384359"/>
          </a:xfrm>
        </p:spPr>
        <p:txBody>
          <a:bodyPr/>
          <a:lstStyle/>
          <a:p>
            <a:r>
              <a:rPr lang="fr-FR" sz="1800"/>
              <a:t>Une des manifestations de ces capacités est le logiciel libre, fait de l’accumulation d’une multitude de contributions réparties sur la surface du globe, dont le développement est une énorme gifle à tout le discours des économistes. Plus profondément, le modèle du développement logiciel participatif (GitHub…) vient montrer que d’autres voies sont possibles pour les sociétés modernes que le « travailler plus pour gagner plus ». Dans la désespérance où nous plongent en ce moment les effoyables contradictions de notre système socio-économique, cette interprétation philosophique me paraît digne d’être signalée.</a:t>
            </a:r>
          </a:p>
          <a:p>
            <a:r>
              <a:rPr lang="fr-FR" sz="1800">
                <a:solidFill>
                  <a:schemeClr val="tx2"/>
                </a:solidFill>
              </a:rPr>
              <a:t>Hmmm, je ne peux pas être vraiment d’accord car cela n’a </a:t>
            </a:r>
            <a:r>
              <a:rPr lang="fr-FR" sz="1800">
                <a:solidFill>
                  <a:schemeClr val="accent4"/>
                </a:solidFill>
              </a:rPr>
              <a:t>rien à voir pour moi avec le logiciel libre</a:t>
            </a:r>
            <a:r>
              <a:rPr lang="fr-FR" sz="1800">
                <a:solidFill>
                  <a:schemeClr val="tx2"/>
                </a:solidFill>
              </a:rPr>
              <a:t>. Les logiciels professionnels sont développés </a:t>
            </a:r>
            <a:r>
              <a:rPr lang="fr-FR" sz="1800">
                <a:solidFill>
                  <a:schemeClr val="accent4"/>
                </a:solidFill>
              </a:rPr>
              <a:t>exactement de la même manière</a:t>
            </a:r>
            <a:r>
              <a:rPr lang="fr-FR" sz="1800">
                <a:solidFill>
                  <a:schemeClr val="tx2"/>
                </a:solidFill>
              </a:rPr>
              <a:t>, sur des githubs et de façon internationale avec de grandes équipes réparties. Ensuite, même s’il est libre, </a:t>
            </a:r>
            <a:r>
              <a:rPr lang="fr-FR" sz="1800">
                <a:solidFill>
                  <a:schemeClr val="accent4"/>
                </a:solidFill>
              </a:rPr>
              <a:t>Linux est développé par beaucoup de gens qui sont payés pour ça</a:t>
            </a:r>
            <a:r>
              <a:rPr lang="fr-FR" sz="1800">
                <a:solidFill>
                  <a:schemeClr val="tx2"/>
                </a:solidFill>
              </a:rPr>
              <a:t>, y compris </a:t>
            </a:r>
            <a:r>
              <a:rPr lang="fr-FR" sz="1800">
                <a:solidFill>
                  <a:schemeClr val="accent4"/>
                </a:solidFill>
              </a:rPr>
              <a:t>par de grandes, moyennes ou petites entreprises</a:t>
            </a:r>
            <a:r>
              <a:rPr lang="fr-FR" sz="1800">
                <a:solidFill>
                  <a:schemeClr val="tx2"/>
                </a:solidFill>
              </a:rPr>
              <a:t> comme Microsoft, Google, RedHat, Suse et bien d’autres. </a:t>
            </a:r>
            <a:r>
              <a:rPr lang="fr-FR" sz="1800">
                <a:solidFill>
                  <a:schemeClr val="accent4"/>
                </a:solidFill>
              </a:rPr>
              <a:t>Je ne vois pas où est la gifle aux économistes,</a:t>
            </a:r>
            <a:r>
              <a:rPr lang="fr-FR" sz="1800">
                <a:solidFill>
                  <a:schemeClr val="tx2"/>
                </a:solidFill>
              </a:rPr>
              <a:t> qui connaissent bien ce type d’économie aussi. De plus, je connais beaucoup de gens, comme moi-même et mon équipe chez Esterel Technologies, </a:t>
            </a:r>
            <a:r>
              <a:rPr lang="fr-FR" sz="1800">
                <a:solidFill>
                  <a:schemeClr val="accent4"/>
                </a:solidFill>
              </a:rPr>
              <a:t>dont l’objectif est de travailler raisonnablement pour gagner raisonnablement sa vie,</a:t>
            </a:r>
            <a:r>
              <a:rPr lang="fr-FR" sz="1800">
                <a:solidFill>
                  <a:schemeClr val="tx2"/>
                </a:solidFill>
              </a:rPr>
              <a:t> tout comme les enseignants-chercheurs. </a:t>
            </a:r>
          </a:p>
        </p:txBody>
      </p:sp>
      <p:sp>
        <p:nvSpPr>
          <p:cNvPr id="2" name="Titre 1">
            <a:extLst>
              <a:ext uri="{FF2B5EF4-FFF2-40B4-BE49-F238E27FC236}">
                <a16:creationId xmlns:a16="http://schemas.microsoft.com/office/drawing/2014/main" id="{4606392B-3D97-C642-B83F-52B57A0C8F7E}"/>
              </a:ext>
            </a:extLst>
          </p:cNvPr>
          <p:cNvSpPr>
            <a:spLocks noGrp="1"/>
          </p:cNvSpPr>
          <p:nvPr>
            <p:ph type="title"/>
          </p:nvPr>
        </p:nvSpPr>
        <p:spPr/>
        <p:txBody>
          <a:bodyPr/>
          <a:lstStyle/>
          <a:p>
            <a:r>
              <a:rPr lang="fr-FR"/>
              <a:t>JFP</a:t>
            </a:r>
          </a:p>
        </p:txBody>
      </p:sp>
      <p:sp>
        <p:nvSpPr>
          <p:cNvPr id="3" name="Espace réservé de la date 2">
            <a:extLst>
              <a:ext uri="{FF2B5EF4-FFF2-40B4-BE49-F238E27FC236}">
                <a16:creationId xmlns:a16="http://schemas.microsoft.com/office/drawing/2014/main" id="{C79CFCF9-9454-4244-A837-C164E9F71C17}"/>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817CA891-7BD2-DF4D-B4D2-725E5A67FC9F}"/>
              </a:ext>
            </a:extLst>
          </p:cNvPr>
          <p:cNvSpPr>
            <a:spLocks noGrp="1"/>
          </p:cNvSpPr>
          <p:nvPr>
            <p:ph type="sldNum" sz="quarter" idx="4"/>
          </p:nvPr>
        </p:nvSpPr>
        <p:spPr/>
        <p:txBody>
          <a:bodyPr/>
          <a:lstStyle/>
          <a:p>
            <a:fld id="{BD380794-AD05-45D1-BCEF-E41591C34CDA}" type="slidenum">
              <a:rPr lang="fr-FR" smtClean="0"/>
              <a:pPr/>
              <a:t>31</a:t>
            </a:fld>
            <a:endParaRPr lang="fr-FR" dirty="0"/>
          </a:p>
        </p:txBody>
      </p:sp>
      <p:sp>
        <p:nvSpPr>
          <p:cNvPr id="5" name="Espace réservé du pied de page 4">
            <a:extLst>
              <a:ext uri="{FF2B5EF4-FFF2-40B4-BE49-F238E27FC236}">
                <a16:creationId xmlns:a16="http://schemas.microsoft.com/office/drawing/2014/main" id="{25FBCE34-803C-2847-883C-A508967230EA}"/>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90068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932C94B-B0C9-D541-A5FB-878B7F495165}"/>
              </a:ext>
            </a:extLst>
          </p:cNvPr>
          <p:cNvSpPr>
            <a:spLocks noGrp="1"/>
          </p:cNvSpPr>
          <p:nvPr>
            <p:ph idx="1"/>
          </p:nvPr>
        </p:nvSpPr>
        <p:spPr>
          <a:xfrm>
            <a:off x="457200" y="877397"/>
            <a:ext cx="8229600" cy="6731843"/>
          </a:xfrm>
        </p:spPr>
        <p:txBody>
          <a:bodyPr/>
          <a:lstStyle/>
          <a:p>
            <a:r>
              <a:rPr lang="fr-FR" sz="1800"/>
              <a:t>Est-il nouveau que, lorsqu'une connaissance sort du laboratoire, passe par l'industrie et enfin arrive dans le quotidien des gens, des questions bien légitimes se posent ?</a:t>
            </a:r>
          </a:p>
          <a:p>
            <a:r>
              <a:rPr lang="fr-FR" sz="1800">
                <a:solidFill>
                  <a:schemeClr val="tx2"/>
                </a:solidFill>
              </a:rPr>
              <a:t>Pas nouveau du tout avec la science et la technologie modernes. Exemple : la bombe atomique, la chimie et l’agriculture, les médicaments, les manipulations génétiques, etc.</a:t>
            </a:r>
          </a:p>
          <a:p>
            <a:r>
              <a:rPr lang="fr-FR" sz="1800"/>
              <a:t>Quelle est la part d'anticipation des chercheuses et chercheurs dans le passage des connaissances vers le public ?</a:t>
            </a:r>
          </a:p>
          <a:p>
            <a:r>
              <a:rPr lang="fr-FR" sz="1800">
                <a:solidFill>
                  <a:schemeClr val="tx2"/>
                </a:solidFill>
              </a:rPr>
              <a:t>C’est toujours difficile à évaluer, car </a:t>
            </a:r>
            <a:r>
              <a:rPr lang="fr-FR" sz="1800">
                <a:solidFill>
                  <a:schemeClr val="accent4"/>
                </a:solidFill>
              </a:rPr>
              <a:t>toute technologie est à double tranchant.</a:t>
            </a:r>
            <a:r>
              <a:rPr lang="fr-FR" sz="1800">
                <a:solidFill>
                  <a:schemeClr val="tx2"/>
                </a:solidFill>
              </a:rPr>
              <a:t> L’invention de la poudre a permis beaucoup de choses pacifiques, mais a perfectionné la guerre. La pharmacie fabrique des médicaments, mais aussi des poisons. La chimie fabrique des plastiques ou des engrais utiles, mais aussi une pollution massive et des persicides dangereux. Internet est un merveilleux outil de communication, mais aussi pour les gangsters. Toute technologie forte est ainsi dotée de deux tranchants bien affûtés. </a:t>
            </a:r>
          </a:p>
          <a:p>
            <a:r>
              <a:rPr lang="fr-FR" sz="1800">
                <a:solidFill>
                  <a:schemeClr val="tx2"/>
                </a:solidFill>
              </a:rPr>
              <a:t>L’équilibre est loin d’être facile à comprendre avant la généralisation  et à corriger après, exemple les idées de liberté et d’échange lors de la conception d’Internet. Mais rester dans l’état antérieur est rarement une meilleure solution…</a:t>
            </a:r>
          </a:p>
          <a:p>
            <a:endParaRPr lang="fr-FR" sz="1800"/>
          </a:p>
          <a:p>
            <a:endParaRPr lang="fr-FR"/>
          </a:p>
        </p:txBody>
      </p:sp>
      <p:sp>
        <p:nvSpPr>
          <p:cNvPr id="3" name="Titre 2">
            <a:extLst>
              <a:ext uri="{FF2B5EF4-FFF2-40B4-BE49-F238E27FC236}">
                <a16:creationId xmlns:a16="http://schemas.microsoft.com/office/drawing/2014/main" id="{EABFCE07-3DA9-5146-956C-12A88252F054}"/>
              </a:ext>
            </a:extLst>
          </p:cNvPr>
          <p:cNvSpPr>
            <a:spLocks noGrp="1"/>
          </p:cNvSpPr>
          <p:nvPr>
            <p:ph type="title"/>
          </p:nvPr>
        </p:nvSpPr>
        <p:spPr>
          <a:xfrm>
            <a:off x="0" y="44624"/>
            <a:ext cx="9144000" cy="584775"/>
          </a:xfrm>
        </p:spPr>
        <p:txBody>
          <a:bodyPr/>
          <a:lstStyle/>
          <a:p>
            <a:r>
              <a:rPr lang="fr-FR" sz="3200"/>
              <a:t>CD : de la recherche à l’industrie</a:t>
            </a:r>
          </a:p>
        </p:txBody>
      </p:sp>
      <p:sp>
        <p:nvSpPr>
          <p:cNvPr id="4" name="Espace réservé de la date 3">
            <a:extLst>
              <a:ext uri="{FF2B5EF4-FFF2-40B4-BE49-F238E27FC236}">
                <a16:creationId xmlns:a16="http://schemas.microsoft.com/office/drawing/2014/main" id="{3059AF9F-C300-5F41-BD45-3A4DB59720F0}"/>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AA873B06-1330-8E4F-A904-37464AA8685D}"/>
              </a:ext>
            </a:extLst>
          </p:cNvPr>
          <p:cNvSpPr>
            <a:spLocks noGrp="1"/>
          </p:cNvSpPr>
          <p:nvPr>
            <p:ph type="sldNum" sz="quarter" idx="4"/>
          </p:nvPr>
        </p:nvSpPr>
        <p:spPr/>
        <p:txBody>
          <a:bodyPr/>
          <a:lstStyle/>
          <a:p>
            <a:fld id="{BD380794-AD05-45D1-BCEF-E41591C34CDA}" type="slidenum">
              <a:rPr lang="fr-FR" smtClean="0"/>
              <a:pPr/>
              <a:t>32</a:t>
            </a:fld>
            <a:endParaRPr lang="fr-FR" dirty="0"/>
          </a:p>
        </p:txBody>
      </p:sp>
      <p:sp>
        <p:nvSpPr>
          <p:cNvPr id="6" name="Espace réservé du pied de page 5">
            <a:extLst>
              <a:ext uri="{FF2B5EF4-FFF2-40B4-BE49-F238E27FC236}">
                <a16:creationId xmlns:a16="http://schemas.microsoft.com/office/drawing/2014/main" id="{264D165D-7829-4445-8372-583AABA680F0}"/>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331834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D170538-882C-1848-89FD-1AAA65BD7334}"/>
              </a:ext>
            </a:extLst>
          </p:cNvPr>
          <p:cNvSpPr>
            <a:spLocks noGrp="1"/>
          </p:cNvSpPr>
          <p:nvPr>
            <p:ph idx="1"/>
          </p:nvPr>
        </p:nvSpPr>
        <p:spPr>
          <a:xfrm>
            <a:off x="457200" y="908720"/>
            <a:ext cx="8229600" cy="5931624"/>
          </a:xfrm>
        </p:spPr>
        <p:txBody>
          <a:bodyPr/>
          <a:lstStyle/>
          <a:p>
            <a:r>
              <a:rPr lang="fr-FR" sz="2000"/>
              <a:t>Quelle est notre responsabilité de société d'être souvent dans une situation de rattrapage sans aucune anticipation sociale et souvent dans un mode copier-coller sur le voisin anglo-saxon ou asiatique ou encore des pays nordiques ?</a:t>
            </a:r>
          </a:p>
          <a:p>
            <a:r>
              <a:rPr lang="fr-FR" sz="2000">
                <a:solidFill>
                  <a:schemeClr val="tx2"/>
                </a:solidFill>
              </a:rPr>
              <a:t>Elle est majeure. Comme je l’explique et l’illustre dans mon livre, les dirigeants français de tous types ont longtemps considéré que l’informatique n’était pas vraiment un sujet d’avenir, voire une mode qui allait passer, et les scientifiques l’ont longtemps vue comme un outil certes utile mais pour lequel il fallait leur donner des ingénieurs, pas des chercheurs. Idem pour le système éducatif. La conséquence est effectivement chère, même si ça a bien changé maintenant….</a:t>
            </a:r>
          </a:p>
          <a:p>
            <a:r>
              <a:rPr lang="fr-FR" sz="2000"/>
              <a:t>Je n'ai pas la réponse à ces questions qui montrent souvent la disparition d'une ou plusieurs « tête de proue » d'un navire « France et Europe » en manque de direction claire et assumé inscrit dans la durée sur les besoins et l’émancipations.</a:t>
            </a:r>
          </a:p>
          <a:p>
            <a:pPr marL="0" indent="0">
              <a:buNone/>
            </a:pPr>
            <a:r>
              <a:rPr lang="fr-FR" sz="2000">
                <a:solidFill>
                  <a:schemeClr val="tx2"/>
                </a:solidFill>
              </a:rPr>
              <a:t>➜ Passage au chapitre suivant !</a:t>
            </a:r>
          </a:p>
          <a:p>
            <a:endParaRPr lang="fr-FR"/>
          </a:p>
        </p:txBody>
      </p:sp>
      <p:sp>
        <p:nvSpPr>
          <p:cNvPr id="3" name="Titre 2">
            <a:extLst>
              <a:ext uri="{FF2B5EF4-FFF2-40B4-BE49-F238E27FC236}">
                <a16:creationId xmlns:a16="http://schemas.microsoft.com/office/drawing/2014/main" id="{D5F3B0D5-E00D-0542-8E1A-082291538436}"/>
              </a:ext>
            </a:extLst>
          </p:cNvPr>
          <p:cNvSpPr>
            <a:spLocks noGrp="1"/>
          </p:cNvSpPr>
          <p:nvPr>
            <p:ph type="title"/>
          </p:nvPr>
        </p:nvSpPr>
        <p:spPr/>
        <p:txBody>
          <a:bodyPr/>
          <a:lstStyle/>
          <a:p>
            <a:endParaRPr lang="fr-FR"/>
          </a:p>
        </p:txBody>
      </p:sp>
      <p:sp>
        <p:nvSpPr>
          <p:cNvPr id="4" name="Espace réservé de la date 3">
            <a:extLst>
              <a:ext uri="{FF2B5EF4-FFF2-40B4-BE49-F238E27FC236}">
                <a16:creationId xmlns:a16="http://schemas.microsoft.com/office/drawing/2014/main" id="{64A2490C-2FCD-C045-BA82-51E78EF085B0}"/>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DD0E2E1F-E102-AA4F-9D75-2B2BD6C8C8A6}"/>
              </a:ext>
            </a:extLst>
          </p:cNvPr>
          <p:cNvSpPr>
            <a:spLocks noGrp="1"/>
          </p:cNvSpPr>
          <p:nvPr>
            <p:ph type="sldNum" sz="quarter" idx="4"/>
          </p:nvPr>
        </p:nvSpPr>
        <p:spPr/>
        <p:txBody>
          <a:bodyPr/>
          <a:lstStyle/>
          <a:p>
            <a:fld id="{BD380794-AD05-45D1-BCEF-E41591C34CDA}" type="slidenum">
              <a:rPr lang="fr-FR" smtClean="0"/>
              <a:pPr/>
              <a:t>33</a:t>
            </a:fld>
            <a:endParaRPr lang="fr-FR" dirty="0"/>
          </a:p>
        </p:txBody>
      </p:sp>
      <p:sp>
        <p:nvSpPr>
          <p:cNvPr id="6" name="Espace réservé du pied de page 5">
            <a:extLst>
              <a:ext uri="{FF2B5EF4-FFF2-40B4-BE49-F238E27FC236}">
                <a16:creationId xmlns:a16="http://schemas.microsoft.com/office/drawing/2014/main" id="{149B530F-0D40-584D-A68C-FE6523D6A46B}"/>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3538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dissolve">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D277FE8-9871-B24A-9D3A-E82249ABA800}"/>
              </a:ext>
            </a:extLst>
          </p:cNvPr>
          <p:cNvSpPr>
            <a:spLocks noGrp="1"/>
          </p:cNvSpPr>
          <p:nvPr>
            <p:ph idx="1"/>
          </p:nvPr>
        </p:nvSpPr>
        <p:spPr>
          <a:xfrm>
            <a:off x="457200" y="1219200"/>
            <a:ext cx="8229600" cy="2776914"/>
          </a:xfrm>
        </p:spPr>
        <p:txBody>
          <a:bodyPr/>
          <a:lstStyle/>
          <a:p>
            <a:pPr marL="457200" indent="-457200">
              <a:buFont typeface="+mj-lt"/>
              <a:buAutoNum type="arabicPeriod"/>
            </a:pPr>
            <a:r>
              <a:rPr lang="fr-FR">
                <a:solidFill>
                  <a:schemeClr val="bg1">
                    <a:lumMod val="75000"/>
                  </a:schemeClr>
                </a:solidFill>
              </a:rPr>
              <a:t>L’interaction homme-machine</a:t>
            </a:r>
          </a:p>
          <a:p>
            <a:pPr marL="457200" indent="-457200">
              <a:buFont typeface="+mj-lt"/>
              <a:buAutoNum type="arabicPeriod"/>
            </a:pPr>
            <a:r>
              <a:rPr lang="fr-FR">
                <a:solidFill>
                  <a:schemeClr val="bg1">
                    <a:lumMod val="75000"/>
                  </a:schemeClr>
                </a:solidFill>
              </a:rPr>
              <a:t>L’arrivée des données massives et de l’IA</a:t>
            </a:r>
          </a:p>
          <a:p>
            <a:pPr marL="457200" indent="-457200">
              <a:buFont typeface="+mj-lt"/>
              <a:buAutoNum type="arabicPeriod"/>
            </a:pPr>
            <a:r>
              <a:rPr lang="fr-FR">
                <a:solidFill>
                  <a:schemeClr val="bg1">
                    <a:lumMod val="75000"/>
                  </a:schemeClr>
                </a:solidFill>
              </a:rPr>
              <a:t>Enseignement et éducation du public</a:t>
            </a:r>
          </a:p>
          <a:p>
            <a:pPr marL="457200" indent="-457200">
              <a:buFont typeface="+mj-lt"/>
              <a:buAutoNum type="arabicPeriod"/>
            </a:pPr>
            <a:r>
              <a:rPr lang="fr-FR">
                <a:solidFill>
                  <a:schemeClr val="bg1">
                    <a:lumMod val="75000"/>
                  </a:schemeClr>
                </a:solidFill>
              </a:rPr>
              <a:t>Informatique, économie et travail collectif</a:t>
            </a:r>
          </a:p>
          <a:p>
            <a:pPr marL="457200" indent="-457200">
              <a:buFont typeface="+mj-lt"/>
              <a:buAutoNum type="arabicPeriod"/>
            </a:pPr>
            <a:r>
              <a:rPr lang="fr-FR"/>
              <a:t>Stratégie et souveraineté</a:t>
            </a:r>
          </a:p>
          <a:p>
            <a:pPr marL="457200" indent="-457200">
              <a:buFont typeface="+mj-lt"/>
              <a:buAutoNum type="arabicPeriod"/>
            </a:pPr>
            <a:endParaRPr lang="fr-FR"/>
          </a:p>
        </p:txBody>
      </p:sp>
      <p:sp>
        <p:nvSpPr>
          <p:cNvPr id="3" name="Titre 2">
            <a:extLst>
              <a:ext uri="{FF2B5EF4-FFF2-40B4-BE49-F238E27FC236}">
                <a16:creationId xmlns:a16="http://schemas.microsoft.com/office/drawing/2014/main" id="{CCB963A3-A82A-EB46-949D-54ABF85786F9}"/>
              </a:ext>
            </a:extLst>
          </p:cNvPr>
          <p:cNvSpPr>
            <a:spLocks noGrp="1"/>
          </p:cNvSpPr>
          <p:nvPr>
            <p:ph type="title"/>
          </p:nvPr>
        </p:nvSpPr>
        <p:spPr/>
        <p:txBody>
          <a:bodyPr/>
          <a:lstStyle/>
          <a:p>
            <a:r>
              <a:rPr lang="fr-FR"/>
              <a:t>Agenda</a:t>
            </a:r>
          </a:p>
        </p:txBody>
      </p:sp>
      <p:sp>
        <p:nvSpPr>
          <p:cNvPr id="4" name="Espace réservé de la date 3">
            <a:extLst>
              <a:ext uri="{FF2B5EF4-FFF2-40B4-BE49-F238E27FC236}">
                <a16:creationId xmlns:a16="http://schemas.microsoft.com/office/drawing/2014/main" id="{46EAA284-D03F-C942-8F0D-3663ED548FD8}"/>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B0DAB6B1-364A-E54F-B65C-9893EC5537F8}"/>
              </a:ext>
            </a:extLst>
          </p:cNvPr>
          <p:cNvSpPr>
            <a:spLocks noGrp="1"/>
          </p:cNvSpPr>
          <p:nvPr>
            <p:ph type="sldNum" sz="quarter" idx="4"/>
          </p:nvPr>
        </p:nvSpPr>
        <p:spPr/>
        <p:txBody>
          <a:bodyPr/>
          <a:lstStyle/>
          <a:p>
            <a:fld id="{BD380794-AD05-45D1-BCEF-E41591C34CDA}" type="slidenum">
              <a:rPr lang="fr-FR" smtClean="0"/>
              <a:pPr/>
              <a:t>34</a:t>
            </a:fld>
            <a:endParaRPr lang="fr-FR" dirty="0"/>
          </a:p>
        </p:txBody>
      </p:sp>
      <p:sp>
        <p:nvSpPr>
          <p:cNvPr id="6" name="Espace réservé du pied de page 5">
            <a:extLst>
              <a:ext uri="{FF2B5EF4-FFF2-40B4-BE49-F238E27FC236}">
                <a16:creationId xmlns:a16="http://schemas.microsoft.com/office/drawing/2014/main" id="{2E04A9C7-D318-0044-A784-2B6D17DD0FD8}"/>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1868810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44C98C42-6384-ED4B-BCEE-54CF80524256}"/>
              </a:ext>
            </a:extLst>
          </p:cNvPr>
          <p:cNvSpPr>
            <a:spLocks noGrp="1"/>
          </p:cNvSpPr>
          <p:nvPr>
            <p:ph idx="1"/>
          </p:nvPr>
        </p:nvSpPr>
        <p:spPr>
          <a:xfrm>
            <a:off x="233596" y="700612"/>
            <a:ext cx="8229600" cy="2008883"/>
          </a:xfrm>
        </p:spPr>
        <p:txBody>
          <a:bodyPr/>
          <a:lstStyle/>
          <a:p>
            <a:pPr marL="457200" indent="-457200">
              <a:buFont typeface="+mj-lt"/>
              <a:buAutoNum type="arabicPeriod"/>
            </a:pPr>
            <a:r>
              <a:rPr lang="fr-FR" sz="2000"/>
              <a:t>Electronique : perte de contrôle, problème stratégique qui est bien de notre faute (France et Europe)</a:t>
            </a:r>
          </a:p>
          <a:p>
            <a:pPr lvl="1"/>
            <a:r>
              <a:rPr lang="fr-FR" sz="2000"/>
              <a:t>Oui, sous-estimation de l’importance stratégique, mais aussi incapacité financière (coût démesuré) et absence d’accès aux ressources (même pb pour les USA). Mais </a:t>
            </a:r>
            <a:r>
              <a:rPr lang="fr-FR" sz="2000">
                <a:solidFill>
                  <a:schemeClr val="accent4"/>
                </a:solidFill>
              </a:rPr>
              <a:t>une</a:t>
            </a:r>
            <a:r>
              <a:rPr lang="fr-FR" sz="2000"/>
              <a:t> </a:t>
            </a:r>
            <a:r>
              <a:rPr lang="fr-FR" sz="2000">
                <a:solidFill>
                  <a:schemeClr val="accent4"/>
                </a:solidFill>
              </a:rPr>
              <a:t>action européenne en cours sur les supercalculateurs de 1 Md €, vers l’exaflop</a:t>
            </a:r>
          </a:p>
        </p:txBody>
      </p:sp>
      <p:sp>
        <p:nvSpPr>
          <p:cNvPr id="2" name="Titre 1">
            <a:extLst>
              <a:ext uri="{FF2B5EF4-FFF2-40B4-BE49-F238E27FC236}">
                <a16:creationId xmlns:a16="http://schemas.microsoft.com/office/drawing/2014/main" id="{8D8463FB-DDE1-7549-B082-11AED29811CA}"/>
              </a:ext>
            </a:extLst>
          </p:cNvPr>
          <p:cNvSpPr>
            <a:spLocks noGrp="1"/>
          </p:cNvSpPr>
          <p:nvPr>
            <p:ph type="title"/>
          </p:nvPr>
        </p:nvSpPr>
        <p:spPr>
          <a:xfrm>
            <a:off x="228600" y="44624"/>
            <a:ext cx="8686800" cy="584775"/>
          </a:xfrm>
        </p:spPr>
        <p:txBody>
          <a:bodyPr/>
          <a:lstStyle/>
          <a:p>
            <a:r>
              <a:rPr lang="fr-FR" sz="3200"/>
              <a:t>CD</a:t>
            </a:r>
          </a:p>
        </p:txBody>
      </p:sp>
      <p:sp>
        <p:nvSpPr>
          <p:cNvPr id="3" name="Espace réservé de la date 2">
            <a:extLst>
              <a:ext uri="{FF2B5EF4-FFF2-40B4-BE49-F238E27FC236}">
                <a16:creationId xmlns:a16="http://schemas.microsoft.com/office/drawing/2014/main" id="{0485F708-FA53-F540-9C2D-AE8A063F3D93}"/>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8ECB5D96-6580-614D-8B17-28E883C6141A}"/>
              </a:ext>
            </a:extLst>
          </p:cNvPr>
          <p:cNvSpPr>
            <a:spLocks noGrp="1"/>
          </p:cNvSpPr>
          <p:nvPr>
            <p:ph type="sldNum" sz="quarter" idx="4"/>
          </p:nvPr>
        </p:nvSpPr>
        <p:spPr/>
        <p:txBody>
          <a:bodyPr/>
          <a:lstStyle/>
          <a:p>
            <a:fld id="{BD380794-AD05-45D1-BCEF-E41591C34CDA}" type="slidenum">
              <a:rPr lang="fr-FR" smtClean="0"/>
              <a:pPr/>
              <a:t>35</a:t>
            </a:fld>
            <a:endParaRPr lang="fr-FR" dirty="0"/>
          </a:p>
        </p:txBody>
      </p:sp>
      <p:sp>
        <p:nvSpPr>
          <p:cNvPr id="5" name="Espace réservé du pied de page 4">
            <a:extLst>
              <a:ext uri="{FF2B5EF4-FFF2-40B4-BE49-F238E27FC236}">
                <a16:creationId xmlns:a16="http://schemas.microsoft.com/office/drawing/2014/main" id="{A117A4FE-9AA5-2547-8132-A6786BA2C43F}"/>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339728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1248E582-A71F-3D4A-B074-73C7088FC029}"/>
              </a:ext>
            </a:extLst>
          </p:cNvPr>
          <p:cNvSpPr>
            <a:spLocks noGrp="1"/>
          </p:cNvSpPr>
          <p:nvPr>
            <p:ph idx="1"/>
          </p:nvPr>
        </p:nvSpPr>
        <p:spPr>
          <a:xfrm>
            <a:off x="457200" y="908720"/>
            <a:ext cx="8229600" cy="5919313"/>
          </a:xfrm>
        </p:spPr>
        <p:txBody>
          <a:bodyPr/>
          <a:lstStyle/>
          <a:p>
            <a:r>
              <a:rPr lang="fr-FR" sz="1800"/>
              <a:t>Je suis avec une certaine assiduité passive vos cours du CDF et, ancien informaticien, je me retrouve avec plaisir dans un environnement qui fut le mien. J’ai suivi avec un intérêt particulier le cours de cet après midi consacré à l’enseignement de l’informatique et à son évolution depuis 1980. Et c’est bien le point de départ (1980) qui me conduit à vous poser, si vous le permettez, quelques questions. </a:t>
            </a:r>
          </a:p>
          <a:p>
            <a:r>
              <a:rPr lang="fr-FR" sz="1800"/>
              <a:t>Vous mettez en évidence les carences de l’enseignement de l’informatique et vous expliquez, d’une certaine manière le retard que nous avons pris depuis cette date par rapport aux grands du GAFAM.</a:t>
            </a:r>
          </a:p>
          <a:p>
            <a:r>
              <a:rPr lang="fr-FR" sz="1800"/>
              <a:t>Je serai ravi de connaitre votre avis sur la période précédente (1965/1980) et sur l’extraordinaire occasion que nous avions et que n’avons pas su saisir.  Gâchis ? Occasion manquée ?</a:t>
            </a:r>
          </a:p>
          <a:p>
            <a:pPr lvl="1"/>
            <a:r>
              <a:rPr lang="fr-FR" sz="1800"/>
              <a:t>Plan calcul, entreprises nationales (CII). </a:t>
            </a:r>
          </a:p>
          <a:p>
            <a:pPr lvl="1"/>
            <a:r>
              <a:rPr lang="fr-FR" sz="1800"/>
              <a:t>Terminologie nationale (pas d’input et output mais entrées et sorties ; pas d’hardware et software mais matériel et logiciel). </a:t>
            </a:r>
          </a:p>
          <a:p>
            <a:pPr lvl="1"/>
            <a:r>
              <a:rPr lang="fr-FR" sz="1800"/>
              <a:t>Méthodologies de programmation (Jean Dominique Warnier : LCP et LCS). Paradox et Quattro Pro (Borland, Philippe Kahan, concurrents d’Oracle)</a:t>
            </a:r>
          </a:p>
          <a:p>
            <a:endParaRPr lang="fr-FR"/>
          </a:p>
        </p:txBody>
      </p:sp>
      <p:sp>
        <p:nvSpPr>
          <p:cNvPr id="6" name="Titre 5">
            <a:extLst>
              <a:ext uri="{FF2B5EF4-FFF2-40B4-BE49-F238E27FC236}">
                <a16:creationId xmlns:a16="http://schemas.microsoft.com/office/drawing/2014/main" id="{59DC5BAF-C429-3E4E-BB88-864900ABC451}"/>
              </a:ext>
            </a:extLst>
          </p:cNvPr>
          <p:cNvSpPr>
            <a:spLocks noGrp="1"/>
          </p:cNvSpPr>
          <p:nvPr>
            <p:ph type="title"/>
          </p:nvPr>
        </p:nvSpPr>
        <p:spPr>
          <a:xfrm>
            <a:off x="228600" y="44624"/>
            <a:ext cx="8686800" cy="646331"/>
          </a:xfrm>
        </p:spPr>
        <p:txBody>
          <a:bodyPr/>
          <a:lstStyle/>
          <a:p>
            <a:r>
              <a:rPr lang="fr-FR"/>
              <a:t>GM</a:t>
            </a:r>
          </a:p>
        </p:txBody>
      </p:sp>
      <p:sp>
        <p:nvSpPr>
          <p:cNvPr id="3" name="Espace réservé de la date 2">
            <a:extLst>
              <a:ext uri="{FF2B5EF4-FFF2-40B4-BE49-F238E27FC236}">
                <a16:creationId xmlns:a16="http://schemas.microsoft.com/office/drawing/2014/main" id="{274ED495-C9B1-9F46-80BE-15AC6CA87F02}"/>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031B26F2-D9C3-E540-AE1A-89ACC478187E}"/>
              </a:ext>
            </a:extLst>
          </p:cNvPr>
          <p:cNvSpPr>
            <a:spLocks noGrp="1"/>
          </p:cNvSpPr>
          <p:nvPr>
            <p:ph type="sldNum" sz="quarter" idx="4"/>
          </p:nvPr>
        </p:nvSpPr>
        <p:spPr/>
        <p:txBody>
          <a:bodyPr/>
          <a:lstStyle/>
          <a:p>
            <a:fld id="{BD380794-AD05-45D1-BCEF-E41591C34CDA}" type="slidenum">
              <a:rPr lang="fr-FR" smtClean="0"/>
              <a:pPr/>
              <a:t>36</a:t>
            </a:fld>
            <a:endParaRPr lang="fr-FR" dirty="0"/>
          </a:p>
        </p:txBody>
      </p:sp>
      <p:sp>
        <p:nvSpPr>
          <p:cNvPr id="5" name="Espace réservé du pied de page 4">
            <a:extLst>
              <a:ext uri="{FF2B5EF4-FFF2-40B4-BE49-F238E27FC236}">
                <a16:creationId xmlns:a16="http://schemas.microsoft.com/office/drawing/2014/main" id="{B3E177EB-1F23-FE42-B30F-17EE1F6250FC}"/>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70561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44C98C42-6384-ED4B-BCEE-54CF80524256}"/>
              </a:ext>
            </a:extLst>
          </p:cNvPr>
          <p:cNvSpPr>
            <a:spLocks noGrp="1"/>
          </p:cNvSpPr>
          <p:nvPr>
            <p:ph idx="1"/>
          </p:nvPr>
        </p:nvSpPr>
        <p:spPr>
          <a:xfrm>
            <a:off x="233596" y="700612"/>
            <a:ext cx="8229600" cy="6139951"/>
          </a:xfrm>
        </p:spPr>
        <p:txBody>
          <a:bodyPr/>
          <a:lstStyle/>
          <a:p>
            <a:pPr lvl="1">
              <a:spcBef>
                <a:spcPts val="300"/>
              </a:spcBef>
            </a:pPr>
            <a:r>
              <a:rPr lang="fr-FR" sz="2000"/>
              <a:t>Pour être franc, il est difficile de voir les grandes manœuvres françaises du passé n’ont pas été de grands succès et n’ont pas laissé beaucoup de traces dans l’histoire du monde : </a:t>
            </a:r>
          </a:p>
          <a:p>
            <a:pPr lvl="2">
              <a:spcBef>
                <a:spcPts val="300"/>
              </a:spcBef>
            </a:pPr>
            <a:r>
              <a:rPr lang="fr-FR" sz="1800"/>
              <a:t>La CII est </a:t>
            </a:r>
            <a:r>
              <a:rPr lang="fr-FR" sz="1800">
                <a:solidFill>
                  <a:schemeClr val="accent4"/>
                </a:solidFill>
              </a:rPr>
              <a:t>née de l’embargo américain sur les supercalculateurs</a:t>
            </a:r>
            <a:r>
              <a:rPr lang="fr-FR" sz="1800"/>
              <a:t>. Mais elle a surtout développé des machines </a:t>
            </a:r>
            <a:r>
              <a:rPr lang="fr-FR" sz="1800">
                <a:solidFill>
                  <a:schemeClr val="accent4"/>
                </a:solidFill>
              </a:rPr>
              <a:t>de calcul numérique et de gestion</a:t>
            </a:r>
            <a:r>
              <a:rPr lang="fr-FR" sz="1800"/>
              <a:t>, inadaptées à la recherche en informatique</a:t>
            </a:r>
          </a:p>
          <a:p>
            <a:pPr lvl="2">
              <a:spcBef>
                <a:spcPts val="300"/>
              </a:spcBef>
            </a:pPr>
            <a:r>
              <a:rPr lang="fr-FR" sz="1800">
                <a:solidFill>
                  <a:schemeClr val="accent4"/>
                </a:solidFill>
              </a:rPr>
              <a:t>L’interdiction de fait d’acheter les ordinateurs</a:t>
            </a:r>
            <a:r>
              <a:rPr lang="fr-FR" sz="1800"/>
              <a:t> adaptés à cette recherche (PD10 et VAX)  jusque vers 1987 nous a forcé à faire </a:t>
            </a:r>
            <a:r>
              <a:rPr lang="fr-FR" sz="1800">
                <a:solidFill>
                  <a:schemeClr val="accent4"/>
                </a:solidFill>
              </a:rPr>
              <a:t>surtout de la théorie</a:t>
            </a:r>
            <a:r>
              <a:rPr lang="fr-FR" sz="1800"/>
              <a:t>. Heureusement, la branche de recherche autour de LISP a pu se développer à l’IRCAM, où </a:t>
            </a:r>
            <a:r>
              <a:rPr lang="fr-FR" sz="1800">
                <a:solidFill>
                  <a:schemeClr val="accent4"/>
                </a:solidFill>
              </a:rPr>
              <a:t>Pierre Boulez </a:t>
            </a:r>
            <a:r>
              <a:rPr lang="fr-FR" sz="1800"/>
              <a:t>avait obtenu du Président de la république et du premier ministre d’avoir un </a:t>
            </a:r>
            <a:r>
              <a:rPr lang="fr-FR" sz="1800">
                <a:solidFill>
                  <a:schemeClr val="accent4"/>
                </a:solidFill>
              </a:rPr>
              <a:t>PDP10</a:t>
            </a:r>
          </a:p>
          <a:p>
            <a:pPr lvl="2">
              <a:spcBef>
                <a:spcPts val="300"/>
              </a:spcBef>
            </a:pPr>
            <a:r>
              <a:rPr lang="fr-FR" sz="1800"/>
              <a:t>Le </a:t>
            </a:r>
            <a:r>
              <a:rPr lang="fr-FR" sz="1800">
                <a:solidFill>
                  <a:schemeClr val="accent4"/>
                </a:solidFill>
              </a:rPr>
              <a:t>minis de type VAX</a:t>
            </a:r>
            <a:r>
              <a:rPr lang="fr-FR" sz="1800"/>
              <a:t> puis les postes de travail de type </a:t>
            </a:r>
            <a:r>
              <a:rPr lang="fr-FR" sz="1800">
                <a:solidFill>
                  <a:schemeClr val="accent4"/>
                </a:solidFill>
              </a:rPr>
              <a:t>Sun 3 et 4 </a:t>
            </a:r>
            <a:r>
              <a:rPr lang="fr-FR" sz="1800"/>
              <a:t>sont arrivés dans le 2</a:t>
            </a:r>
            <a:r>
              <a:rPr lang="fr-FR" sz="1800" baseline="30000"/>
              <a:t>e</a:t>
            </a:r>
            <a:r>
              <a:rPr lang="fr-FR" sz="1800"/>
              <a:t> tiers des années 1980. La France a fait un </a:t>
            </a:r>
            <a:r>
              <a:rPr lang="fr-FR" sz="1800">
                <a:solidFill>
                  <a:schemeClr val="accent4"/>
                </a:solidFill>
              </a:rPr>
              <a:t>gros effort autour de la SM90</a:t>
            </a:r>
            <a:r>
              <a:rPr lang="fr-FR" sz="1800"/>
              <a:t>, mais sans succès. J’ai écrit le compilateur Esterel v2 dessus, je peux garantir que </a:t>
            </a:r>
            <a:r>
              <a:rPr lang="fr-FR" sz="1800">
                <a:solidFill>
                  <a:schemeClr val="accent1"/>
                </a:solidFill>
              </a:rPr>
              <a:t>ce n’était pas simple.</a:t>
            </a:r>
            <a:r>
              <a:rPr lang="fr-FR" sz="1800"/>
              <a:t> Jouer dans la cours des grands ne demande </a:t>
            </a:r>
            <a:r>
              <a:rPr lang="fr-FR" sz="1800">
                <a:solidFill>
                  <a:schemeClr val="accent4"/>
                </a:solidFill>
              </a:rPr>
              <a:t>pas que de la bonne volonté et de la compétence !</a:t>
            </a:r>
          </a:p>
          <a:p>
            <a:pPr lvl="2">
              <a:spcBef>
                <a:spcPts val="300"/>
              </a:spcBef>
            </a:pPr>
            <a:r>
              <a:rPr lang="fr-FR" sz="1800"/>
              <a:t>Et le grand plan </a:t>
            </a:r>
            <a:r>
              <a:rPr lang="fr-FR" sz="1800">
                <a:solidFill>
                  <a:schemeClr val="accent4"/>
                </a:solidFill>
              </a:rPr>
              <a:t>« Informatique pour tous » </a:t>
            </a:r>
            <a:r>
              <a:rPr lang="fr-FR" sz="1800"/>
              <a:t>avec ses TO7 dont beaucoup sont restés dans les armoires a aussi été un échec cuisant, très cher en plus….</a:t>
            </a:r>
          </a:p>
        </p:txBody>
      </p:sp>
      <p:sp>
        <p:nvSpPr>
          <p:cNvPr id="2" name="Titre 1">
            <a:extLst>
              <a:ext uri="{FF2B5EF4-FFF2-40B4-BE49-F238E27FC236}">
                <a16:creationId xmlns:a16="http://schemas.microsoft.com/office/drawing/2014/main" id="{8D8463FB-DDE1-7549-B082-11AED29811CA}"/>
              </a:ext>
            </a:extLst>
          </p:cNvPr>
          <p:cNvSpPr>
            <a:spLocks noGrp="1"/>
          </p:cNvSpPr>
          <p:nvPr>
            <p:ph type="title"/>
          </p:nvPr>
        </p:nvSpPr>
        <p:spPr>
          <a:xfrm>
            <a:off x="228600" y="44624"/>
            <a:ext cx="8686800" cy="584775"/>
          </a:xfrm>
        </p:spPr>
        <p:txBody>
          <a:bodyPr/>
          <a:lstStyle/>
          <a:p>
            <a:r>
              <a:rPr lang="fr-FR" sz="3200"/>
              <a:t>Réponses à GM</a:t>
            </a:r>
          </a:p>
        </p:txBody>
      </p:sp>
      <p:sp>
        <p:nvSpPr>
          <p:cNvPr id="3" name="Espace réservé de la date 2">
            <a:extLst>
              <a:ext uri="{FF2B5EF4-FFF2-40B4-BE49-F238E27FC236}">
                <a16:creationId xmlns:a16="http://schemas.microsoft.com/office/drawing/2014/main" id="{0485F708-FA53-F540-9C2D-AE8A063F3D93}"/>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8ECB5D96-6580-614D-8B17-28E883C6141A}"/>
              </a:ext>
            </a:extLst>
          </p:cNvPr>
          <p:cNvSpPr>
            <a:spLocks noGrp="1"/>
          </p:cNvSpPr>
          <p:nvPr>
            <p:ph type="sldNum" sz="quarter" idx="4"/>
          </p:nvPr>
        </p:nvSpPr>
        <p:spPr/>
        <p:txBody>
          <a:bodyPr/>
          <a:lstStyle/>
          <a:p>
            <a:fld id="{BD380794-AD05-45D1-BCEF-E41591C34CDA}" type="slidenum">
              <a:rPr lang="fr-FR" smtClean="0"/>
              <a:pPr/>
              <a:t>37</a:t>
            </a:fld>
            <a:endParaRPr lang="fr-FR" dirty="0"/>
          </a:p>
        </p:txBody>
      </p:sp>
      <p:sp>
        <p:nvSpPr>
          <p:cNvPr id="5" name="Espace réservé du pied de page 4">
            <a:extLst>
              <a:ext uri="{FF2B5EF4-FFF2-40B4-BE49-F238E27FC236}">
                <a16:creationId xmlns:a16="http://schemas.microsoft.com/office/drawing/2014/main" id="{A117A4FE-9AA5-2547-8132-A6786BA2C43F}"/>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330845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44C98C42-6384-ED4B-BCEE-54CF80524256}"/>
              </a:ext>
            </a:extLst>
          </p:cNvPr>
          <p:cNvSpPr>
            <a:spLocks noGrp="1"/>
          </p:cNvSpPr>
          <p:nvPr>
            <p:ph idx="1"/>
          </p:nvPr>
        </p:nvSpPr>
        <p:spPr>
          <a:xfrm>
            <a:off x="228600" y="1124744"/>
            <a:ext cx="8229600" cy="3984809"/>
          </a:xfrm>
        </p:spPr>
        <p:txBody>
          <a:bodyPr/>
          <a:lstStyle/>
          <a:p>
            <a:pPr marL="0" indent="0">
              <a:buNone/>
            </a:pPr>
            <a:r>
              <a:rPr lang="fr-FR" sz="2000"/>
              <a:t>CD : </a:t>
            </a:r>
          </a:p>
          <a:p>
            <a:pPr marL="320832" lvl="1" indent="0">
              <a:buNone/>
            </a:pPr>
            <a:r>
              <a:rPr lang="fr-FR" sz="2000">
                <a:solidFill>
                  <a:schemeClr val="tx1"/>
                </a:solidFill>
              </a:rPr>
              <a:t>Peut on construire un groupe industriel comme Airbus pour concurrencer les BATX et GAFA dans leur domaine, en particulier pour l’IA, comme pour les années 1950 avec le CEA et Bull ?</a:t>
            </a:r>
          </a:p>
          <a:p>
            <a:pPr marL="0" indent="0">
              <a:buNone/>
            </a:pPr>
            <a:endParaRPr lang="fr-FR"/>
          </a:p>
          <a:p>
            <a:pPr marL="0" indent="0">
              <a:buNone/>
            </a:pPr>
            <a:r>
              <a:rPr lang="fr-FR"/>
              <a:t>DV :</a:t>
            </a:r>
          </a:p>
          <a:p>
            <a:pPr marL="320832" lvl="1" indent="0">
              <a:buNone/>
            </a:pPr>
            <a:r>
              <a:rPr lang="fr-FR" sz="2000">
                <a:solidFill>
                  <a:schemeClr val="tx1"/>
                </a:solidFill>
              </a:rPr>
              <a:t>Il y a une Europe du nucléaire (Euratom,...), il y a une Europe de l'aviation (Airbus,...), il y a une Europe du spatial (Agence spatiale européenne_ESA). Pourquoi n'y a-t-il pas, à ma connaissance, une Europe de l'informatique?</a:t>
            </a:r>
          </a:p>
          <a:p>
            <a:pPr marL="457200" indent="-457200">
              <a:buFont typeface="+mj-lt"/>
              <a:buAutoNum type="arabicPeriod"/>
            </a:pPr>
            <a:endParaRPr lang="fr-FR" sz="2000"/>
          </a:p>
        </p:txBody>
      </p:sp>
      <p:sp>
        <p:nvSpPr>
          <p:cNvPr id="2" name="Titre 1">
            <a:extLst>
              <a:ext uri="{FF2B5EF4-FFF2-40B4-BE49-F238E27FC236}">
                <a16:creationId xmlns:a16="http://schemas.microsoft.com/office/drawing/2014/main" id="{8D8463FB-DDE1-7549-B082-11AED29811CA}"/>
              </a:ext>
            </a:extLst>
          </p:cNvPr>
          <p:cNvSpPr>
            <a:spLocks noGrp="1"/>
          </p:cNvSpPr>
          <p:nvPr>
            <p:ph type="title"/>
          </p:nvPr>
        </p:nvSpPr>
        <p:spPr>
          <a:xfrm>
            <a:off x="228600" y="44624"/>
            <a:ext cx="8686800" cy="584775"/>
          </a:xfrm>
        </p:spPr>
        <p:txBody>
          <a:bodyPr/>
          <a:lstStyle/>
          <a:p>
            <a:r>
              <a:rPr lang="fr-FR" sz="3200"/>
              <a:t>Groupes industriels et Europe</a:t>
            </a:r>
          </a:p>
        </p:txBody>
      </p:sp>
      <p:sp>
        <p:nvSpPr>
          <p:cNvPr id="3" name="Espace réservé de la date 2">
            <a:extLst>
              <a:ext uri="{FF2B5EF4-FFF2-40B4-BE49-F238E27FC236}">
                <a16:creationId xmlns:a16="http://schemas.microsoft.com/office/drawing/2014/main" id="{0485F708-FA53-F540-9C2D-AE8A063F3D93}"/>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8ECB5D96-6580-614D-8B17-28E883C6141A}"/>
              </a:ext>
            </a:extLst>
          </p:cNvPr>
          <p:cNvSpPr>
            <a:spLocks noGrp="1"/>
          </p:cNvSpPr>
          <p:nvPr>
            <p:ph type="sldNum" sz="quarter" idx="4"/>
          </p:nvPr>
        </p:nvSpPr>
        <p:spPr/>
        <p:txBody>
          <a:bodyPr/>
          <a:lstStyle/>
          <a:p>
            <a:fld id="{BD380794-AD05-45D1-BCEF-E41591C34CDA}" type="slidenum">
              <a:rPr lang="fr-FR" smtClean="0"/>
              <a:pPr/>
              <a:t>38</a:t>
            </a:fld>
            <a:endParaRPr lang="fr-FR" dirty="0"/>
          </a:p>
        </p:txBody>
      </p:sp>
      <p:sp>
        <p:nvSpPr>
          <p:cNvPr id="5" name="Espace réservé du pied de page 4">
            <a:extLst>
              <a:ext uri="{FF2B5EF4-FFF2-40B4-BE49-F238E27FC236}">
                <a16:creationId xmlns:a16="http://schemas.microsoft.com/office/drawing/2014/main" id="{A117A4FE-9AA5-2547-8132-A6786BA2C43F}"/>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3174659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44C98C42-6384-ED4B-BCEE-54CF80524256}"/>
              </a:ext>
            </a:extLst>
          </p:cNvPr>
          <p:cNvSpPr>
            <a:spLocks noGrp="1"/>
          </p:cNvSpPr>
          <p:nvPr>
            <p:ph idx="1"/>
          </p:nvPr>
        </p:nvSpPr>
        <p:spPr>
          <a:xfrm>
            <a:off x="233596" y="700612"/>
            <a:ext cx="8229600" cy="6457793"/>
          </a:xfrm>
        </p:spPr>
        <p:txBody>
          <a:bodyPr/>
          <a:lstStyle/>
          <a:p>
            <a:pPr lvl="1">
              <a:spcBef>
                <a:spcPts val="300"/>
              </a:spcBef>
              <a:spcAft>
                <a:spcPts val="600"/>
              </a:spcAft>
            </a:pPr>
            <a:r>
              <a:rPr lang="fr-FR" sz="1800"/>
              <a:t>Du CEA, il reste des avancées technologiques utilisées par ST Microelectronics ou Soitec (</a:t>
            </a:r>
            <a:r>
              <a:rPr lang="fr-FR" sz="1800" i="1"/>
              <a:t>Silicon on Insulator</a:t>
            </a:r>
            <a:r>
              <a:rPr lang="fr-FR" sz="1800"/>
              <a:t>), mais ST Micro, le seul qui reste, n’a pas les reins suffisants pour suivre la course à la miniaturisation. </a:t>
            </a:r>
          </a:p>
          <a:p>
            <a:pPr lvl="1">
              <a:spcBef>
                <a:spcPts val="300"/>
              </a:spcBef>
              <a:spcAft>
                <a:spcPts val="600"/>
              </a:spcAft>
            </a:pPr>
            <a:r>
              <a:rPr lang="fr-FR" sz="1800">
                <a:solidFill>
                  <a:schemeClr val="accent4"/>
                </a:solidFill>
              </a:rPr>
              <a:t>Il ne s’agit pas que de sujets d’Etat</a:t>
            </a:r>
            <a:r>
              <a:rPr lang="fr-FR" sz="1800"/>
              <a:t> : ceux qui font les circuits aux USA, en Corée, à Taiwan et en Chine </a:t>
            </a:r>
            <a:r>
              <a:rPr lang="fr-FR" sz="1800">
                <a:solidFill>
                  <a:schemeClr val="accent4"/>
                </a:solidFill>
              </a:rPr>
              <a:t>vivent surtout de leurs ventes tous azimuths!</a:t>
            </a:r>
            <a:r>
              <a:rPr lang="fr-FR" sz="1800"/>
              <a:t> Et le </a:t>
            </a:r>
            <a:r>
              <a:rPr lang="fr-FR" sz="1800">
                <a:solidFill>
                  <a:schemeClr val="accent4"/>
                </a:solidFill>
              </a:rPr>
              <a:t>savoir-faire</a:t>
            </a:r>
            <a:r>
              <a:rPr lang="fr-FR" sz="1800"/>
              <a:t> étant critique à ces niveaux, le retard ne se rattape pas facilement. Pour les logiciels et actions des GAFA, </a:t>
            </a:r>
            <a:r>
              <a:rPr lang="fr-FR" sz="1800" i="1">
                <a:solidFill>
                  <a:schemeClr val="accent4"/>
                </a:solidFill>
              </a:rPr>
              <a:t>Winner Take All</a:t>
            </a:r>
            <a:r>
              <a:rPr lang="fr-FR" sz="1800"/>
              <a:t> rend le retour dur…</a:t>
            </a:r>
          </a:p>
          <a:p>
            <a:pPr lvl="1">
              <a:spcAft>
                <a:spcPts val="600"/>
              </a:spcAft>
            </a:pPr>
            <a:r>
              <a:rPr lang="fr-FR" sz="1800" dirty="0">
                <a:solidFill>
                  <a:schemeClr val="tx2"/>
                </a:solidFill>
              </a:rPr>
              <a:t>Il convient aussi de s’interroger sur une opinion  très répandue en France mais rarement analysée en profondeur et moins présente ailleurs :</a:t>
            </a:r>
            <a:r>
              <a:rPr lang="fr-FR" sz="1800" dirty="0"/>
              <a:t> </a:t>
            </a:r>
            <a:r>
              <a:rPr lang="fr-FR" sz="1800" dirty="0">
                <a:solidFill>
                  <a:schemeClr val="accent4"/>
                </a:solidFill>
              </a:rPr>
              <a:t>l’état ou l’Europe sont-ils à même de résoudre les problèmes stratégiques, et sont ils les seuls</a:t>
            </a:r>
            <a:r>
              <a:rPr lang="fr-FR" sz="1800" dirty="0"/>
              <a:t> à pouvoir le faire ?  </a:t>
            </a:r>
          </a:p>
          <a:p>
            <a:pPr lvl="1">
              <a:spcAft>
                <a:spcPts val="600"/>
              </a:spcAft>
            </a:pPr>
            <a:r>
              <a:rPr lang="fr-FR" sz="1800" dirty="0">
                <a:solidFill>
                  <a:schemeClr val="accent4"/>
                </a:solidFill>
              </a:rPr>
              <a:t>Pas sûr que ce soit stable à travers le temps, </a:t>
            </a:r>
            <a:r>
              <a:rPr lang="fr-FR" sz="1800" dirty="0">
                <a:solidFill>
                  <a:schemeClr val="tx2"/>
                </a:solidFill>
              </a:rPr>
              <a:t>ex. les filières nucléaires, TGV et spatiales, qui furent en avance mais sont bien en peine maintenant…</a:t>
            </a:r>
            <a:r>
              <a:rPr lang="fr-FR" sz="1800" dirty="0"/>
              <a:t> </a:t>
            </a:r>
            <a:r>
              <a:rPr lang="fr-FR" sz="1800" dirty="0">
                <a:solidFill>
                  <a:schemeClr val="accent4"/>
                </a:solidFill>
              </a:rPr>
              <a:t>La stabilité empêche aussi le mouvement !</a:t>
            </a:r>
          </a:p>
          <a:p>
            <a:pPr lvl="1">
              <a:spcAft>
                <a:spcPts val="600"/>
              </a:spcAft>
            </a:pPr>
            <a:r>
              <a:rPr lang="fr-FR" sz="1800" dirty="0"/>
              <a:t>Et l’Europe est habituée aux évolutions lentes… Airbus est un projet franco-allemand, pas européen</a:t>
            </a:r>
          </a:p>
          <a:p>
            <a:pPr lvl="1">
              <a:spcAft>
                <a:spcPts val="600"/>
              </a:spcAft>
            </a:pPr>
            <a:r>
              <a:rPr lang="fr-FR" sz="1800" dirty="0"/>
              <a:t>Mais projets européens et ERC dans la recherche</a:t>
            </a:r>
          </a:p>
          <a:p>
            <a:pPr lvl="1">
              <a:spcBef>
                <a:spcPts val="300"/>
              </a:spcBef>
            </a:pPr>
            <a:endParaRPr lang="fr-FR" sz="2000"/>
          </a:p>
        </p:txBody>
      </p:sp>
      <p:sp>
        <p:nvSpPr>
          <p:cNvPr id="2" name="Titre 1">
            <a:extLst>
              <a:ext uri="{FF2B5EF4-FFF2-40B4-BE49-F238E27FC236}">
                <a16:creationId xmlns:a16="http://schemas.microsoft.com/office/drawing/2014/main" id="{8D8463FB-DDE1-7549-B082-11AED29811CA}"/>
              </a:ext>
            </a:extLst>
          </p:cNvPr>
          <p:cNvSpPr>
            <a:spLocks noGrp="1"/>
          </p:cNvSpPr>
          <p:nvPr>
            <p:ph type="title"/>
          </p:nvPr>
        </p:nvSpPr>
        <p:spPr>
          <a:xfrm>
            <a:off x="228600" y="44624"/>
            <a:ext cx="8686800" cy="584775"/>
          </a:xfrm>
        </p:spPr>
        <p:txBody>
          <a:bodyPr/>
          <a:lstStyle/>
          <a:p>
            <a:r>
              <a:rPr lang="fr-FR" sz="3200"/>
              <a:t>Réponses à CD + DV</a:t>
            </a:r>
          </a:p>
        </p:txBody>
      </p:sp>
      <p:sp>
        <p:nvSpPr>
          <p:cNvPr id="3" name="Espace réservé de la date 2">
            <a:extLst>
              <a:ext uri="{FF2B5EF4-FFF2-40B4-BE49-F238E27FC236}">
                <a16:creationId xmlns:a16="http://schemas.microsoft.com/office/drawing/2014/main" id="{0485F708-FA53-F540-9C2D-AE8A063F3D93}"/>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8ECB5D96-6580-614D-8B17-28E883C6141A}"/>
              </a:ext>
            </a:extLst>
          </p:cNvPr>
          <p:cNvSpPr>
            <a:spLocks noGrp="1"/>
          </p:cNvSpPr>
          <p:nvPr>
            <p:ph type="sldNum" sz="quarter" idx="4"/>
          </p:nvPr>
        </p:nvSpPr>
        <p:spPr/>
        <p:txBody>
          <a:bodyPr/>
          <a:lstStyle/>
          <a:p>
            <a:fld id="{BD380794-AD05-45D1-BCEF-E41591C34CDA}" type="slidenum">
              <a:rPr lang="fr-FR" smtClean="0"/>
              <a:pPr/>
              <a:t>39</a:t>
            </a:fld>
            <a:endParaRPr lang="fr-FR" dirty="0"/>
          </a:p>
        </p:txBody>
      </p:sp>
      <p:sp>
        <p:nvSpPr>
          <p:cNvPr id="5" name="Espace réservé du pied de page 4">
            <a:extLst>
              <a:ext uri="{FF2B5EF4-FFF2-40B4-BE49-F238E27FC236}">
                <a16:creationId xmlns:a16="http://schemas.microsoft.com/office/drawing/2014/main" id="{A117A4FE-9AA5-2547-8132-A6786BA2C43F}"/>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369516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C1B85E2-1521-6840-AB66-87DBBF75A3C8}"/>
              </a:ext>
            </a:extLst>
          </p:cNvPr>
          <p:cNvSpPr>
            <a:spLocks noGrp="1"/>
          </p:cNvSpPr>
          <p:nvPr>
            <p:ph idx="1"/>
          </p:nvPr>
        </p:nvSpPr>
        <p:spPr>
          <a:xfrm>
            <a:off x="457200" y="908720"/>
            <a:ext cx="8610600" cy="4057265"/>
          </a:xfrm>
        </p:spPr>
        <p:txBody>
          <a:bodyPr/>
          <a:lstStyle/>
          <a:p>
            <a:r>
              <a:rPr lang="fr-FR" sz="2000">
                <a:solidFill>
                  <a:schemeClr val="accent3"/>
                </a:solidFill>
              </a:rPr>
              <a:t>Bien conçu</a:t>
            </a:r>
            <a:r>
              <a:rPr lang="fr-FR" sz="2000">
                <a:solidFill>
                  <a:schemeClr val="tx2"/>
                </a:solidFill>
              </a:rPr>
              <a:t> </a:t>
            </a:r>
            <a:r>
              <a:rPr lang="fr-FR" sz="2000">
                <a:solidFill>
                  <a:schemeClr val="accent3"/>
                </a:solidFill>
              </a:rPr>
              <a:t>:</a:t>
            </a:r>
            <a:r>
              <a:rPr lang="fr-FR" sz="2000"/>
              <a:t> peu de façons de faire, élégantes, s’enchaînant bien, et provoquant une certaine satisfaction intérieure</a:t>
            </a:r>
            <a:r>
              <a:rPr lang="fr-FR" sz="2000">
                <a:solidFill>
                  <a:schemeClr val="accent2"/>
                </a:solidFill>
              </a:rPr>
              <a:t> – de l’art</a:t>
            </a:r>
          </a:p>
          <a:p>
            <a:r>
              <a:rPr lang="fr-FR" sz="2000"/>
              <a:t>Inventions majeures :</a:t>
            </a:r>
            <a:r>
              <a:rPr lang="fr-FR" sz="2000">
                <a:solidFill>
                  <a:schemeClr val="accent3"/>
                </a:solidFill>
              </a:rPr>
              <a:t> souris de Douglas Englebart</a:t>
            </a:r>
            <a:r>
              <a:rPr lang="fr-FR" sz="2000">
                <a:solidFill>
                  <a:schemeClr val="accent2"/>
                </a:solidFill>
              </a:rPr>
              <a:t> </a:t>
            </a:r>
            <a:r>
              <a:rPr lang="fr-FR" sz="2000"/>
              <a:t>en 1967, </a:t>
            </a:r>
            <a:r>
              <a:rPr lang="fr-FR" sz="2000">
                <a:solidFill>
                  <a:schemeClr val="accent3"/>
                </a:solidFill>
              </a:rPr>
              <a:t>bitmap </a:t>
            </a:r>
            <a:r>
              <a:rPr lang="fr-FR" sz="2000"/>
              <a:t>de l’Alto en 1973 aux stations de travail puis PCs, </a:t>
            </a:r>
            <a:r>
              <a:rPr lang="fr-FR" sz="2000">
                <a:solidFill>
                  <a:schemeClr val="accent3"/>
                </a:solidFill>
              </a:rPr>
              <a:t>gestuelle tactile </a:t>
            </a:r>
            <a:r>
              <a:rPr lang="fr-FR" sz="2000"/>
              <a:t>de l’iPhone. </a:t>
            </a:r>
          </a:p>
          <a:p>
            <a:r>
              <a:rPr lang="fr-FR" sz="2000"/>
              <a:t>Ces gestes sont triviaux pour les enfants, déçus que</a:t>
            </a:r>
            <a:r>
              <a:rPr lang="fr-FR" sz="2000">
                <a:solidFill>
                  <a:schemeClr val="accent4"/>
                </a:solidFill>
              </a:rPr>
              <a:t> ça ne marche pas avec une vraie photo….</a:t>
            </a:r>
          </a:p>
          <a:p>
            <a:r>
              <a:rPr lang="fr-FR" sz="2000"/>
              <a:t>Mais</a:t>
            </a:r>
            <a:r>
              <a:rPr lang="fr-FR" sz="2000">
                <a:solidFill>
                  <a:schemeClr val="accent4"/>
                </a:solidFill>
              </a:rPr>
              <a:t> </a:t>
            </a:r>
            <a:r>
              <a:rPr lang="fr-FR" sz="2000"/>
              <a:t>avis personnel mitigé pour le finder du mac par rapport à Windows, </a:t>
            </a:r>
            <a:r>
              <a:rPr lang="fr-FR" sz="2000">
                <a:solidFill>
                  <a:schemeClr val="accent4"/>
                </a:solidFill>
              </a:rPr>
              <a:t>toujours obligé d’en ouvrir 2…</a:t>
            </a:r>
          </a:p>
          <a:p>
            <a:r>
              <a:rPr lang="fr-FR" sz="2000"/>
              <a:t>Beaucoup trop d’informaticiens sont insensibles à ces aspects, attitude « si ça me va ça doit aller aux autres »… </a:t>
            </a:r>
          </a:p>
        </p:txBody>
      </p:sp>
      <p:sp>
        <p:nvSpPr>
          <p:cNvPr id="3" name="Titre 2">
            <a:extLst>
              <a:ext uri="{FF2B5EF4-FFF2-40B4-BE49-F238E27FC236}">
                <a16:creationId xmlns:a16="http://schemas.microsoft.com/office/drawing/2014/main" id="{3FB5C49B-35ED-784B-ACFC-1DAB27269522}"/>
              </a:ext>
            </a:extLst>
          </p:cNvPr>
          <p:cNvSpPr>
            <a:spLocks noGrp="1"/>
          </p:cNvSpPr>
          <p:nvPr>
            <p:ph type="title"/>
          </p:nvPr>
        </p:nvSpPr>
        <p:spPr>
          <a:xfrm>
            <a:off x="251520" y="116632"/>
            <a:ext cx="8686800" cy="646331"/>
          </a:xfrm>
        </p:spPr>
        <p:txBody>
          <a:bodyPr/>
          <a:lstStyle/>
          <a:p>
            <a:r>
              <a:rPr lang="fr-FR"/>
              <a:t>La différence bien conçu - mal conçu</a:t>
            </a:r>
          </a:p>
        </p:txBody>
      </p:sp>
      <p:sp>
        <p:nvSpPr>
          <p:cNvPr id="4" name="Espace réservé de la date 3">
            <a:extLst>
              <a:ext uri="{FF2B5EF4-FFF2-40B4-BE49-F238E27FC236}">
                <a16:creationId xmlns:a16="http://schemas.microsoft.com/office/drawing/2014/main" id="{B02A0EB5-179C-984A-BE20-9E256057CA69}"/>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09E8CC37-0795-4B45-B417-1BDA7DF67C2C}"/>
              </a:ext>
            </a:extLst>
          </p:cNvPr>
          <p:cNvSpPr>
            <a:spLocks noGrp="1"/>
          </p:cNvSpPr>
          <p:nvPr>
            <p:ph type="sldNum" sz="quarter" idx="4"/>
          </p:nvPr>
        </p:nvSpPr>
        <p:spPr/>
        <p:txBody>
          <a:bodyPr/>
          <a:lstStyle/>
          <a:p>
            <a:fld id="{BD380794-AD05-45D1-BCEF-E41591C34CDA}" type="slidenum">
              <a:rPr lang="fr-FR" smtClean="0"/>
              <a:pPr/>
              <a:t>4</a:t>
            </a:fld>
            <a:endParaRPr lang="fr-FR" dirty="0"/>
          </a:p>
        </p:txBody>
      </p:sp>
      <p:sp>
        <p:nvSpPr>
          <p:cNvPr id="6" name="Espace réservé du pied de page 5">
            <a:extLst>
              <a:ext uri="{FF2B5EF4-FFF2-40B4-BE49-F238E27FC236}">
                <a16:creationId xmlns:a16="http://schemas.microsoft.com/office/drawing/2014/main" id="{C238D018-865F-C441-B0E4-3705B666DF65}"/>
              </a:ext>
            </a:extLst>
          </p:cNvPr>
          <p:cNvSpPr>
            <a:spLocks noGrp="1"/>
          </p:cNvSpPr>
          <p:nvPr>
            <p:ph type="ftr" sz="quarter" idx="3"/>
          </p:nvPr>
        </p:nvSpPr>
        <p:spPr/>
        <p:txBody>
          <a:bodyPr/>
          <a:lstStyle/>
          <a:p>
            <a:r>
              <a:rPr lang="fr-FR"/>
              <a:t>G. Berry, Cours 5</a:t>
            </a:r>
            <a:endParaRPr lang="fr-FR" dirty="0"/>
          </a:p>
        </p:txBody>
      </p:sp>
      <p:sp>
        <p:nvSpPr>
          <p:cNvPr id="7" name="ZoneTexte 6">
            <a:extLst>
              <a:ext uri="{FF2B5EF4-FFF2-40B4-BE49-F238E27FC236}">
                <a16:creationId xmlns:a16="http://schemas.microsoft.com/office/drawing/2014/main" id="{D36F187B-1625-1249-9B57-40F5865EBFF1}"/>
              </a:ext>
            </a:extLst>
          </p:cNvPr>
          <p:cNvSpPr txBox="1"/>
          <p:nvPr/>
        </p:nvSpPr>
        <p:spPr>
          <a:xfrm>
            <a:off x="758876" y="5157192"/>
            <a:ext cx="7626248" cy="1034298"/>
          </a:xfrm>
          <a:prstGeom prst="rect">
            <a:avLst/>
          </a:prstGeom>
          <a:ln w="28575">
            <a:solidFill>
              <a:schemeClr val="accent1"/>
            </a:solidFill>
          </a:ln>
        </p:spPr>
        <p:txBody>
          <a:bodyPr wrap="square" tIns="21600" bIns="64800" rtlCol="0">
            <a:spAutoFit/>
          </a:bodyPr>
          <a:lstStyle/>
          <a:p>
            <a:pPr algn="ctr" fontAlgn="base">
              <a:lnSpc>
                <a:spcPct val="105000"/>
              </a:lnSpc>
              <a:spcAft>
                <a:spcPct val="0"/>
              </a:spcAft>
            </a:pPr>
            <a:r>
              <a:rPr kumimoji="0" lang="fr-FR" sz="2000" b="0" i="0" u="none" strike="noStrike" kern="0" cap="none" spc="0" normalizeH="0" noProof="0" dirty="0">
                <a:ln>
                  <a:noFill/>
                </a:ln>
                <a:effectLst/>
                <a:uLnTx/>
                <a:uFillTx/>
              </a:rPr>
              <a:t>Pas traité dans mes cours à Paris, mais voir mon </a:t>
            </a:r>
            <a:r>
              <a:rPr kumimoji="0" lang="fr-FR" sz="2000" b="0" i="0" u="none" strike="noStrike" kern="0" cap="none" spc="0" normalizeH="0" noProof="0" dirty="0">
                <a:ln>
                  <a:noFill/>
                </a:ln>
                <a:solidFill>
                  <a:schemeClr val="accent3"/>
                </a:solidFill>
                <a:effectLst/>
                <a:uLnTx/>
                <a:uFillTx/>
              </a:rPr>
              <a:t>cours à Lille</a:t>
            </a:r>
            <a:r>
              <a:rPr kumimoji="0" lang="fr-FR" sz="2000" b="0" i="0" u="none" strike="noStrike" kern="0" cap="none" spc="0" normalizeH="0" noProof="0" dirty="0">
                <a:ln>
                  <a:noFill/>
                </a:ln>
                <a:effectLst/>
                <a:uLnTx/>
                <a:uFillTx/>
              </a:rPr>
              <a:t> du </a:t>
            </a:r>
          </a:p>
          <a:p>
            <a:pPr algn="ctr" fontAlgn="base">
              <a:lnSpc>
                <a:spcPct val="105000"/>
              </a:lnSpc>
              <a:spcAft>
                <a:spcPct val="0"/>
              </a:spcAft>
            </a:pPr>
            <a:r>
              <a:rPr kumimoji="0" lang="fr-FR" sz="2000" b="0" i="0" u="none" strike="noStrike" kern="0" cap="none" spc="0" normalizeH="0" noProof="0" dirty="0">
                <a:ln>
                  <a:noFill/>
                </a:ln>
                <a:effectLst/>
                <a:uLnTx/>
                <a:uFillTx/>
              </a:rPr>
              <a:t>31 janvier 2015, où je parle d’ergonomie en photographie, suivi</a:t>
            </a:r>
          </a:p>
          <a:p>
            <a:pPr algn="ctr" fontAlgn="base">
              <a:lnSpc>
                <a:spcPct val="105000"/>
              </a:lnSpc>
              <a:spcAft>
                <a:spcPct val="0"/>
              </a:spcAft>
            </a:pPr>
            <a:r>
              <a:rPr lang="fr-FR" sz="2000" kern="0" dirty="0"/>
              <a:t>du </a:t>
            </a:r>
            <a:r>
              <a:rPr lang="fr-FR" sz="2000" kern="0" dirty="0">
                <a:solidFill>
                  <a:schemeClr val="accent3"/>
                </a:solidFill>
              </a:rPr>
              <a:t>séminaire de Stéphane Huot </a:t>
            </a:r>
            <a:r>
              <a:rPr lang="fr-FR" sz="2000" kern="0" dirty="0"/>
              <a:t>sur l’interaction homme-machine</a:t>
            </a:r>
            <a:endParaRPr kumimoji="0" lang="fr-FR" sz="2000" b="0" i="0" u="none" strike="noStrike" kern="0" cap="none" spc="0" normalizeH="0" noProof="0" dirty="0">
              <a:ln>
                <a:noFill/>
              </a:ln>
              <a:effectLst/>
              <a:uLnTx/>
              <a:uFillTx/>
            </a:endParaRPr>
          </a:p>
        </p:txBody>
      </p:sp>
    </p:spTree>
    <p:extLst>
      <p:ext uri="{BB962C8B-B14F-4D97-AF65-F5344CB8AC3E}">
        <p14:creationId xmlns:p14="http://schemas.microsoft.com/office/powerpoint/2010/main" val="338936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FA7D295-6BD8-3F46-B7DE-40663CD66423}"/>
              </a:ext>
            </a:extLst>
          </p:cNvPr>
          <p:cNvSpPr>
            <a:spLocks noGrp="1"/>
          </p:cNvSpPr>
          <p:nvPr>
            <p:ph idx="1"/>
          </p:nvPr>
        </p:nvSpPr>
        <p:spPr>
          <a:xfrm>
            <a:off x="323528" y="764704"/>
            <a:ext cx="8352928" cy="3350789"/>
          </a:xfrm>
        </p:spPr>
        <p:txBody>
          <a:bodyPr/>
          <a:lstStyle/>
          <a:p>
            <a:r>
              <a:rPr lang="fr-FR"/>
              <a:t>Deux constantes : </a:t>
            </a:r>
          </a:p>
          <a:p>
            <a:pPr lvl="1">
              <a:spcBef>
                <a:spcPts val="600"/>
              </a:spcBef>
            </a:pPr>
            <a:r>
              <a:rPr lang="fr-FR" sz="2000">
                <a:solidFill>
                  <a:schemeClr val="tx1"/>
                </a:solidFill>
              </a:rPr>
              <a:t>Quête de la sécurité (telle le rocher de Sisyphe)</a:t>
            </a:r>
          </a:p>
          <a:p>
            <a:pPr lvl="2">
              <a:spcBef>
                <a:spcPts val="600"/>
              </a:spcBef>
            </a:pPr>
            <a:r>
              <a:rPr lang="fr-FR"/>
              <a:t> oui, ce sera toujours comme ça, mais rien n’est perdu d’avance !</a:t>
            </a:r>
          </a:p>
          <a:p>
            <a:pPr lvl="1">
              <a:spcBef>
                <a:spcPts val="600"/>
              </a:spcBef>
            </a:pPr>
            <a:r>
              <a:rPr lang="fr-FR" sz="2000">
                <a:solidFill>
                  <a:schemeClr val="tx1"/>
                </a:solidFill>
              </a:rPr>
              <a:t>Manque d’imagination et incapacité de changement de paradigme</a:t>
            </a:r>
          </a:p>
          <a:p>
            <a:pPr lvl="2">
              <a:spcBef>
                <a:spcPts val="600"/>
              </a:spcBef>
            </a:pPr>
            <a:r>
              <a:rPr lang="fr-FR"/>
              <a:t>vrai dans le passé pour l’enseignement et l’automobile p.ex., mais pas inéluctable : on voit maintenant les changements. Moins vrai pour l’apprentissage automatique (IA), mais </a:t>
            </a:r>
            <a:r>
              <a:rPr lang="fr-FR">
                <a:solidFill>
                  <a:schemeClr val="accent4"/>
                </a:solidFill>
              </a:rPr>
              <a:t>qui sait vraiment ce qu’il va savoir faire ou non ? </a:t>
            </a:r>
            <a:r>
              <a:rPr lang="fr-FR"/>
              <a:t>Question fascinante…</a:t>
            </a:r>
          </a:p>
        </p:txBody>
      </p:sp>
      <p:sp>
        <p:nvSpPr>
          <p:cNvPr id="3" name="Titre 2">
            <a:extLst>
              <a:ext uri="{FF2B5EF4-FFF2-40B4-BE49-F238E27FC236}">
                <a16:creationId xmlns:a16="http://schemas.microsoft.com/office/drawing/2014/main" id="{FE61858F-1DF8-6D4D-AC8F-E3D8F8DB17A0}"/>
              </a:ext>
            </a:extLst>
          </p:cNvPr>
          <p:cNvSpPr>
            <a:spLocks noGrp="1"/>
          </p:cNvSpPr>
          <p:nvPr>
            <p:ph type="title"/>
          </p:nvPr>
        </p:nvSpPr>
        <p:spPr/>
        <p:txBody>
          <a:bodyPr/>
          <a:lstStyle/>
          <a:p>
            <a:r>
              <a:rPr lang="fr-FR"/>
              <a:t>JDR</a:t>
            </a:r>
          </a:p>
        </p:txBody>
      </p:sp>
      <p:sp>
        <p:nvSpPr>
          <p:cNvPr id="4" name="Espace réservé de la date 3">
            <a:extLst>
              <a:ext uri="{FF2B5EF4-FFF2-40B4-BE49-F238E27FC236}">
                <a16:creationId xmlns:a16="http://schemas.microsoft.com/office/drawing/2014/main" id="{7AD1D1CD-E5F9-0C4B-B957-87383A811E7C}"/>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90B397F4-A494-5747-8881-4E7D402D28F2}"/>
              </a:ext>
            </a:extLst>
          </p:cNvPr>
          <p:cNvSpPr>
            <a:spLocks noGrp="1"/>
          </p:cNvSpPr>
          <p:nvPr>
            <p:ph type="sldNum" sz="quarter" idx="4"/>
          </p:nvPr>
        </p:nvSpPr>
        <p:spPr/>
        <p:txBody>
          <a:bodyPr/>
          <a:lstStyle/>
          <a:p>
            <a:fld id="{BD380794-AD05-45D1-BCEF-E41591C34CDA}" type="slidenum">
              <a:rPr lang="fr-FR" smtClean="0"/>
              <a:pPr/>
              <a:t>40</a:t>
            </a:fld>
            <a:endParaRPr lang="fr-FR" dirty="0"/>
          </a:p>
        </p:txBody>
      </p:sp>
      <p:sp>
        <p:nvSpPr>
          <p:cNvPr id="6" name="Espace réservé du pied de page 5">
            <a:extLst>
              <a:ext uri="{FF2B5EF4-FFF2-40B4-BE49-F238E27FC236}">
                <a16:creationId xmlns:a16="http://schemas.microsoft.com/office/drawing/2014/main" id="{AE446B4E-E485-9242-83A6-5970B3227BB9}"/>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117240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53C8151-C3EF-DF4A-9613-800CDF5E2E31}"/>
              </a:ext>
            </a:extLst>
          </p:cNvPr>
          <p:cNvSpPr>
            <a:spLocks noGrp="1"/>
          </p:cNvSpPr>
          <p:nvPr>
            <p:ph idx="1"/>
          </p:nvPr>
        </p:nvSpPr>
        <p:spPr>
          <a:xfrm>
            <a:off x="192790" y="764704"/>
            <a:ext cx="8875009" cy="5562164"/>
          </a:xfrm>
        </p:spPr>
        <p:txBody>
          <a:bodyPr/>
          <a:lstStyle/>
          <a:p>
            <a:r>
              <a:rPr lang="fr-FR" sz="2000"/>
              <a:t>Courriel, messagerie instantanée, réseaux sociaux, téléphonie IP,…</a:t>
            </a:r>
          </a:p>
          <a:p>
            <a:pPr lvl="1"/>
            <a:r>
              <a:rPr lang="fr-FR" sz="1800">
                <a:solidFill>
                  <a:schemeClr val="tx1"/>
                </a:solidFill>
              </a:rPr>
              <a:t>Est-ce que ça ne devrait pas être le rôle du groupe La Poste, 100% public, dont c’est le cœur de métier depuis 600 ans, et pas celui d’entreprises privées dont les intérêts son liés à la publicité, de plus étrangères, qui le font pour gagner de l’argent à notre insu et sans notre consentement éclairé ?</a:t>
            </a:r>
          </a:p>
          <a:p>
            <a:pPr lvl="1">
              <a:spcBef>
                <a:spcPts val="600"/>
              </a:spcBef>
            </a:pPr>
            <a:r>
              <a:rPr lang="fr-FR" sz="1800"/>
              <a:t>R: plusieurs points de réponse, factuels d’abord :</a:t>
            </a:r>
          </a:p>
          <a:p>
            <a:pPr lvl="2">
              <a:spcBef>
                <a:spcPts val="300"/>
              </a:spcBef>
            </a:pPr>
            <a:r>
              <a:rPr lang="fr-FR" sz="1800">
                <a:solidFill>
                  <a:schemeClr val="accent4"/>
                </a:solidFill>
              </a:rPr>
              <a:t>tout le téléphone fixe est dur IP</a:t>
            </a:r>
            <a:r>
              <a:rPr lang="fr-FR" sz="1800"/>
              <a:t> ou presque, et la </a:t>
            </a:r>
            <a:r>
              <a:rPr lang="fr-FR" sz="1800">
                <a:solidFill>
                  <a:schemeClr val="accent4"/>
                </a:solidFill>
              </a:rPr>
              <a:t>disparition totale des lignes de téléphone classique</a:t>
            </a:r>
            <a:r>
              <a:rPr lang="fr-FR" sz="1800"/>
              <a:t> est en cours</a:t>
            </a:r>
          </a:p>
          <a:p>
            <a:pPr lvl="2">
              <a:spcBef>
                <a:spcPts val="300"/>
              </a:spcBef>
            </a:pPr>
            <a:r>
              <a:rPr lang="fr-FR" sz="1800"/>
              <a:t>toutes les sociétés privées qui offrent du courrier électronique ne profitent pas directement de vos courriers, mais </a:t>
            </a:r>
            <a:r>
              <a:rPr lang="fr-FR" sz="1800">
                <a:solidFill>
                  <a:schemeClr val="accent4"/>
                </a:solidFill>
              </a:rPr>
              <a:t>utilisent le fait que vous soyez chez elles </a:t>
            </a:r>
            <a:r>
              <a:rPr lang="fr-FR" sz="1800"/>
              <a:t>pour vous </a:t>
            </a:r>
            <a:r>
              <a:rPr lang="fr-FR" sz="1800">
                <a:solidFill>
                  <a:schemeClr val="accent4"/>
                </a:solidFill>
              </a:rPr>
              <a:t>proposer d’autres services avec publicité</a:t>
            </a:r>
            <a:r>
              <a:rPr lang="fr-FR" sz="1800"/>
              <a:t> (gmail), ou vous rendre </a:t>
            </a:r>
            <a:r>
              <a:rPr lang="fr-FR" sz="1800">
                <a:solidFill>
                  <a:schemeClr val="accent4"/>
                </a:solidFill>
              </a:rPr>
              <a:t>dépendant de l’utilisation de leur matériel</a:t>
            </a:r>
            <a:r>
              <a:rPr lang="fr-FR" sz="1800"/>
              <a:t> (Apple) . </a:t>
            </a:r>
          </a:p>
          <a:p>
            <a:pPr lvl="2">
              <a:spcBef>
                <a:spcPts val="300"/>
              </a:spcBef>
            </a:pPr>
            <a:r>
              <a:rPr lang="fr-FR" sz="1800"/>
              <a:t>En fait,</a:t>
            </a:r>
            <a:r>
              <a:rPr lang="fr-FR" sz="1800">
                <a:solidFill>
                  <a:schemeClr val="accent4"/>
                </a:solidFill>
              </a:rPr>
              <a:t> elles font rarement des choses « à notre insu »</a:t>
            </a:r>
            <a:r>
              <a:rPr lang="fr-FR" sz="1800"/>
              <a:t>, elles disent ce qu’elles font : c’est plutôt que </a:t>
            </a:r>
            <a:r>
              <a:rPr lang="fr-FR" sz="1800">
                <a:solidFill>
                  <a:schemeClr val="accent4"/>
                </a:solidFill>
              </a:rPr>
              <a:t>les gens ne s’en soucient pas vraiment</a:t>
            </a:r>
            <a:r>
              <a:rPr lang="fr-FR" sz="1800"/>
              <a:t>. Leurs </a:t>
            </a:r>
            <a:r>
              <a:rPr lang="fr-FR" sz="1800">
                <a:solidFill>
                  <a:schemeClr val="accent4"/>
                </a:solidFill>
              </a:rPr>
              <a:t>conditions générales</a:t>
            </a:r>
            <a:r>
              <a:rPr lang="fr-FR" sz="1800"/>
              <a:t> disent assez précisément ce qu’elles font. Mais elles sont clairement </a:t>
            </a:r>
            <a:r>
              <a:rPr lang="fr-FR" sz="1800">
                <a:solidFill>
                  <a:schemeClr val="accent4"/>
                </a:solidFill>
              </a:rPr>
              <a:t>écrites pour ne pas être lues</a:t>
            </a:r>
            <a:r>
              <a:rPr lang="fr-FR" sz="1800"/>
              <a:t>, et </a:t>
            </a:r>
            <a:r>
              <a:rPr lang="fr-FR" sz="1800">
                <a:solidFill>
                  <a:schemeClr val="accent4"/>
                </a:solidFill>
              </a:rPr>
              <a:t>une par site </a:t>
            </a:r>
            <a:r>
              <a:rPr lang="fr-FR" sz="1800"/>
              <a:t>c’est impossible à lire !</a:t>
            </a:r>
          </a:p>
          <a:p>
            <a:pPr lvl="2">
              <a:spcBef>
                <a:spcPts val="600"/>
              </a:spcBef>
            </a:pPr>
            <a:r>
              <a:rPr lang="fr-FR" sz="1800"/>
              <a:t>Le </a:t>
            </a:r>
            <a:r>
              <a:rPr lang="fr-FR" sz="1800">
                <a:solidFill>
                  <a:schemeClr val="accent2"/>
                </a:solidFill>
              </a:rPr>
              <a:t>RGPD </a:t>
            </a:r>
            <a:r>
              <a:rPr lang="fr-FR" sz="1800"/>
              <a:t>maintenant en place normalise beaucoup les conditions d’utilisation et </a:t>
            </a:r>
            <a:r>
              <a:rPr lang="fr-FR" sz="1800">
                <a:solidFill>
                  <a:schemeClr val="accent4"/>
                </a:solidFill>
              </a:rPr>
              <a:t>la responsabilité des offreurs</a:t>
            </a:r>
            <a:r>
              <a:rPr lang="fr-FR" sz="1800"/>
              <a:t>, avec une portée internationale</a:t>
            </a:r>
          </a:p>
        </p:txBody>
      </p:sp>
      <p:sp>
        <p:nvSpPr>
          <p:cNvPr id="3" name="Titre 2">
            <a:extLst>
              <a:ext uri="{FF2B5EF4-FFF2-40B4-BE49-F238E27FC236}">
                <a16:creationId xmlns:a16="http://schemas.microsoft.com/office/drawing/2014/main" id="{FCAAE19B-2430-074E-ABCD-B9144C0C1D81}"/>
              </a:ext>
            </a:extLst>
          </p:cNvPr>
          <p:cNvSpPr>
            <a:spLocks noGrp="1"/>
          </p:cNvSpPr>
          <p:nvPr>
            <p:ph type="title"/>
          </p:nvPr>
        </p:nvSpPr>
        <p:spPr>
          <a:xfrm>
            <a:off x="228600" y="44624"/>
            <a:ext cx="8686800" cy="584775"/>
          </a:xfrm>
        </p:spPr>
        <p:txBody>
          <a:bodyPr/>
          <a:lstStyle/>
          <a:p>
            <a:r>
              <a:rPr lang="fr-FR" sz="3200"/>
              <a:t>CD</a:t>
            </a:r>
          </a:p>
        </p:txBody>
      </p:sp>
      <p:sp>
        <p:nvSpPr>
          <p:cNvPr id="4" name="Espace réservé de la date 3">
            <a:extLst>
              <a:ext uri="{FF2B5EF4-FFF2-40B4-BE49-F238E27FC236}">
                <a16:creationId xmlns:a16="http://schemas.microsoft.com/office/drawing/2014/main" id="{9AF33B60-FD7C-C148-BC73-9A3F0597FB65}"/>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981E8556-8805-8344-852F-6025C1E40289}"/>
              </a:ext>
            </a:extLst>
          </p:cNvPr>
          <p:cNvSpPr>
            <a:spLocks noGrp="1"/>
          </p:cNvSpPr>
          <p:nvPr>
            <p:ph type="sldNum" sz="quarter" idx="4"/>
          </p:nvPr>
        </p:nvSpPr>
        <p:spPr/>
        <p:txBody>
          <a:bodyPr/>
          <a:lstStyle/>
          <a:p>
            <a:fld id="{BD380794-AD05-45D1-BCEF-E41591C34CDA}" type="slidenum">
              <a:rPr lang="fr-FR" smtClean="0"/>
              <a:pPr/>
              <a:t>41</a:t>
            </a:fld>
            <a:endParaRPr lang="fr-FR" dirty="0"/>
          </a:p>
        </p:txBody>
      </p:sp>
      <p:sp>
        <p:nvSpPr>
          <p:cNvPr id="6" name="Espace réservé du pied de page 5">
            <a:extLst>
              <a:ext uri="{FF2B5EF4-FFF2-40B4-BE49-F238E27FC236}">
                <a16:creationId xmlns:a16="http://schemas.microsoft.com/office/drawing/2014/main" id="{9CBA0CA6-7E52-DD44-839E-328EAD37B996}"/>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107409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53C8151-C3EF-DF4A-9613-800CDF5E2E31}"/>
              </a:ext>
            </a:extLst>
          </p:cNvPr>
          <p:cNvSpPr>
            <a:spLocks noGrp="1"/>
          </p:cNvSpPr>
          <p:nvPr>
            <p:ph idx="1"/>
          </p:nvPr>
        </p:nvSpPr>
        <p:spPr>
          <a:xfrm>
            <a:off x="134495" y="908720"/>
            <a:ext cx="8875009" cy="3690562"/>
          </a:xfrm>
        </p:spPr>
        <p:txBody>
          <a:bodyPr/>
          <a:lstStyle/>
          <a:p>
            <a:pPr lvl="1">
              <a:spcBef>
                <a:spcPts val="500"/>
              </a:spcBef>
            </a:pPr>
            <a:r>
              <a:rPr lang="fr-FR" sz="1800"/>
              <a:t>La Poste travaille dans un tout autre domaine, le transport physique des documents, </a:t>
            </a:r>
            <a:r>
              <a:rPr lang="fr-FR" sz="1800">
                <a:solidFill>
                  <a:schemeClr val="accent4"/>
                </a:solidFill>
              </a:rPr>
              <a:t>qui n’est jamais gratuit</a:t>
            </a:r>
            <a:r>
              <a:rPr lang="fr-FR" sz="1800"/>
              <a:t>. C’est vraiment </a:t>
            </a:r>
            <a:r>
              <a:rPr lang="fr-FR" sz="1800">
                <a:solidFill>
                  <a:schemeClr val="accent4"/>
                </a:solidFill>
              </a:rPr>
              <a:t>très différent</a:t>
            </a:r>
            <a:r>
              <a:rPr lang="fr-FR" sz="1800"/>
              <a:t> du transport gratuit de documents « électroniques ». Pour une entreprise de grande taille, </a:t>
            </a:r>
            <a:r>
              <a:rPr lang="fr-FR" sz="1800">
                <a:solidFill>
                  <a:schemeClr val="accent4"/>
                </a:solidFill>
              </a:rPr>
              <a:t>il est très difficile de changer de métier</a:t>
            </a:r>
            <a:r>
              <a:rPr lang="fr-FR" sz="1800"/>
              <a:t> (voir Digital Equipment, AT&amp;T, IBM, etc.)</a:t>
            </a:r>
          </a:p>
          <a:p>
            <a:pPr lvl="1">
              <a:spcBef>
                <a:spcPts val="500"/>
              </a:spcBef>
            </a:pPr>
            <a:r>
              <a:rPr lang="fr-FR" sz="1800"/>
              <a:t>Mais savez-vous que La Poste offre aussi un </a:t>
            </a:r>
            <a:r>
              <a:rPr lang="fr-FR" sz="1800">
                <a:solidFill>
                  <a:schemeClr val="accent4"/>
                </a:solidFill>
              </a:rPr>
              <a:t>service gratuit de courrier électronique</a:t>
            </a:r>
            <a:r>
              <a:rPr lang="fr-FR" sz="1800"/>
              <a:t>, </a:t>
            </a:r>
            <a:r>
              <a:rPr lang="fr-FR" sz="1800">
                <a:hlinkClick r:id="rId2"/>
              </a:rPr>
              <a:t>laposte.net</a:t>
            </a:r>
            <a:r>
              <a:rPr lang="fr-FR" sz="1800"/>
              <a:t>, où vous pouvez refuser les « offres personnalisées ». Voir la charte à l’adresse </a:t>
            </a:r>
            <a:r>
              <a:rPr lang="fr-FR" sz="1800">
                <a:solidFill>
                  <a:schemeClr val="tx1"/>
                </a:solidFill>
                <a:hlinkClick r:id="rId3"/>
              </a:rPr>
              <a:t>https://compte.laposte.net/messages/charte-informatique-et-libertes-de-la-messagerie.do</a:t>
            </a:r>
            <a:r>
              <a:rPr lang="fr-FR" sz="1800">
                <a:solidFill>
                  <a:schemeClr val="tx1"/>
                </a:solidFill>
              </a:rPr>
              <a:t> </a:t>
            </a:r>
          </a:p>
          <a:p>
            <a:pPr lvl="1">
              <a:spcBef>
                <a:spcPts val="500"/>
              </a:spcBef>
            </a:pPr>
            <a:r>
              <a:rPr lang="fr-FR" sz="1800"/>
              <a:t>Il existe bien d’autres services gratuits ou payants offrant des possibilités de courriel, d’agenda, etc, vous assurant que vos données ne sont pas utilisées sans votre consentement : par exemple</a:t>
            </a:r>
            <a:r>
              <a:rPr lang="fr-FR" sz="1800">
                <a:solidFill>
                  <a:schemeClr val="tx1"/>
                </a:solidFill>
              </a:rPr>
              <a:t> </a:t>
            </a:r>
            <a:r>
              <a:rPr lang="fr-FR" sz="1800">
                <a:solidFill>
                  <a:schemeClr val="tx1"/>
                </a:solidFill>
                <a:hlinkClick r:id="rId4"/>
              </a:rPr>
              <a:t>https://www.net-c.com/</a:t>
            </a:r>
            <a:r>
              <a:rPr lang="fr-FR" sz="1800">
                <a:solidFill>
                  <a:schemeClr val="tx1"/>
                </a:solidFill>
              </a:rPr>
              <a:t> </a:t>
            </a:r>
            <a:r>
              <a:rPr lang="fr-FR" sz="1800"/>
              <a:t>(français) ou ProtonMail</a:t>
            </a:r>
            <a:r>
              <a:rPr lang="fr-FR" sz="1800">
                <a:solidFill>
                  <a:schemeClr val="tx1"/>
                </a:solidFill>
              </a:rPr>
              <a:t>, </a:t>
            </a:r>
            <a:r>
              <a:rPr lang="fr-FR" sz="1800"/>
              <a:t>je n’ai pas essayé, mais </a:t>
            </a:r>
            <a:r>
              <a:rPr lang="fr-FR" sz="1800">
                <a:solidFill>
                  <a:schemeClr val="accent4"/>
                </a:solidFill>
              </a:rPr>
              <a:t>je changerai certainement pour ça. </a:t>
            </a:r>
          </a:p>
        </p:txBody>
      </p:sp>
      <p:sp>
        <p:nvSpPr>
          <p:cNvPr id="3" name="Titre 2">
            <a:extLst>
              <a:ext uri="{FF2B5EF4-FFF2-40B4-BE49-F238E27FC236}">
                <a16:creationId xmlns:a16="http://schemas.microsoft.com/office/drawing/2014/main" id="{FCAAE19B-2430-074E-ABCD-B9144C0C1D81}"/>
              </a:ext>
            </a:extLst>
          </p:cNvPr>
          <p:cNvSpPr>
            <a:spLocks noGrp="1"/>
          </p:cNvSpPr>
          <p:nvPr>
            <p:ph type="title"/>
          </p:nvPr>
        </p:nvSpPr>
        <p:spPr>
          <a:xfrm>
            <a:off x="228600" y="44624"/>
            <a:ext cx="8686800" cy="584775"/>
          </a:xfrm>
        </p:spPr>
        <p:txBody>
          <a:bodyPr/>
          <a:lstStyle/>
          <a:p>
            <a:r>
              <a:rPr lang="fr-FR" sz="3200"/>
              <a:t>CD</a:t>
            </a:r>
          </a:p>
        </p:txBody>
      </p:sp>
      <p:sp>
        <p:nvSpPr>
          <p:cNvPr id="4" name="Espace réservé de la date 3">
            <a:extLst>
              <a:ext uri="{FF2B5EF4-FFF2-40B4-BE49-F238E27FC236}">
                <a16:creationId xmlns:a16="http://schemas.microsoft.com/office/drawing/2014/main" id="{9AF33B60-FD7C-C148-BC73-9A3F0597FB65}"/>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981E8556-8805-8344-852F-6025C1E40289}"/>
              </a:ext>
            </a:extLst>
          </p:cNvPr>
          <p:cNvSpPr>
            <a:spLocks noGrp="1"/>
          </p:cNvSpPr>
          <p:nvPr>
            <p:ph type="sldNum" sz="quarter" idx="4"/>
          </p:nvPr>
        </p:nvSpPr>
        <p:spPr/>
        <p:txBody>
          <a:bodyPr/>
          <a:lstStyle/>
          <a:p>
            <a:fld id="{BD380794-AD05-45D1-BCEF-E41591C34CDA}" type="slidenum">
              <a:rPr lang="fr-FR" smtClean="0"/>
              <a:pPr/>
              <a:t>42</a:t>
            </a:fld>
            <a:endParaRPr lang="fr-FR" dirty="0"/>
          </a:p>
        </p:txBody>
      </p:sp>
      <p:sp>
        <p:nvSpPr>
          <p:cNvPr id="6" name="Espace réservé du pied de page 5">
            <a:extLst>
              <a:ext uri="{FF2B5EF4-FFF2-40B4-BE49-F238E27FC236}">
                <a16:creationId xmlns:a16="http://schemas.microsoft.com/office/drawing/2014/main" id="{9CBA0CA6-7E52-DD44-839E-328EAD37B996}"/>
              </a:ext>
            </a:extLst>
          </p:cNvPr>
          <p:cNvSpPr>
            <a:spLocks noGrp="1"/>
          </p:cNvSpPr>
          <p:nvPr>
            <p:ph type="ftr" sz="quarter" idx="3"/>
          </p:nvPr>
        </p:nvSpPr>
        <p:spPr/>
        <p:txBody>
          <a:bodyPr/>
          <a:lstStyle/>
          <a:p>
            <a:r>
              <a:rPr lang="fr-FR"/>
              <a:t>G. Berry, Cours 5</a:t>
            </a:r>
            <a:endParaRPr lang="fr-FR" dirty="0"/>
          </a:p>
        </p:txBody>
      </p:sp>
      <p:sp>
        <p:nvSpPr>
          <p:cNvPr id="7" name="ZoneTexte 6">
            <a:extLst>
              <a:ext uri="{FF2B5EF4-FFF2-40B4-BE49-F238E27FC236}">
                <a16:creationId xmlns:a16="http://schemas.microsoft.com/office/drawing/2014/main" id="{B8A4FAA8-B332-8947-858B-02F85F6F4F10}"/>
              </a:ext>
            </a:extLst>
          </p:cNvPr>
          <p:cNvSpPr txBox="1"/>
          <p:nvPr/>
        </p:nvSpPr>
        <p:spPr>
          <a:xfrm>
            <a:off x="1468425" y="4878603"/>
            <a:ext cx="6207148" cy="1138814"/>
          </a:xfrm>
          <a:prstGeom prst="rect">
            <a:avLst/>
          </a:prstGeom>
          <a:ln w="28575">
            <a:solidFill>
              <a:schemeClr val="accent1"/>
            </a:solidFill>
          </a:ln>
        </p:spPr>
        <p:txBody>
          <a:bodyPr wrap="none" tIns="21600" bIns="64800" rtlCol="0">
            <a:spAutoFit/>
          </a:bodyPr>
          <a:lstStyle/>
          <a:p>
            <a:pPr algn="ctr">
              <a:spcBef>
                <a:spcPts val="500"/>
              </a:spcBef>
            </a:pPr>
            <a:r>
              <a:rPr lang="fr-FR" sz="2000"/>
              <a:t>Un problème récurrent :</a:t>
            </a:r>
          </a:p>
          <a:p>
            <a:pPr algn="ctr">
              <a:spcBef>
                <a:spcPts val="500"/>
              </a:spcBef>
            </a:pPr>
            <a:r>
              <a:rPr lang="fr-FR" sz="2000">
                <a:solidFill>
                  <a:schemeClr val="accent4"/>
                </a:solidFill>
              </a:rPr>
              <a:t>il n’est pas facile de payer des gens avec du gratuit !</a:t>
            </a:r>
            <a:r>
              <a:rPr lang="fr-FR" sz="2000">
                <a:solidFill>
                  <a:schemeClr val="accent1"/>
                </a:solidFill>
              </a:rPr>
              <a:t> </a:t>
            </a:r>
          </a:p>
          <a:p>
            <a:pPr algn="ctr">
              <a:spcBef>
                <a:spcPts val="500"/>
              </a:spcBef>
            </a:pPr>
            <a:r>
              <a:rPr lang="fr-FR" sz="2000">
                <a:solidFill>
                  <a:schemeClr val="accent1"/>
                </a:solidFill>
              </a:rPr>
              <a:t>Pourquoi vouloir tout gratuit d’ailleurs ?</a:t>
            </a:r>
          </a:p>
        </p:txBody>
      </p:sp>
    </p:spTree>
    <p:extLst>
      <p:ext uri="{BB962C8B-B14F-4D97-AF65-F5344CB8AC3E}">
        <p14:creationId xmlns:p14="http://schemas.microsoft.com/office/powerpoint/2010/main" val="12506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D32E13-7E5F-914C-840D-B170B7B8E975}"/>
              </a:ext>
            </a:extLst>
          </p:cNvPr>
          <p:cNvSpPr>
            <a:spLocks noGrp="1"/>
          </p:cNvSpPr>
          <p:nvPr>
            <p:ph type="title"/>
          </p:nvPr>
        </p:nvSpPr>
        <p:spPr/>
        <p:txBody>
          <a:bodyPr/>
          <a:lstStyle/>
          <a:p>
            <a:r>
              <a:rPr lang="fr-FR"/>
              <a:t>Vrai ou faux gratuit -GB ?</a:t>
            </a:r>
          </a:p>
        </p:txBody>
      </p:sp>
      <p:sp>
        <p:nvSpPr>
          <p:cNvPr id="3" name="Espace réservé de la date 2">
            <a:extLst>
              <a:ext uri="{FF2B5EF4-FFF2-40B4-BE49-F238E27FC236}">
                <a16:creationId xmlns:a16="http://schemas.microsoft.com/office/drawing/2014/main" id="{0D83BE72-4BC5-5543-B684-863C1A91E33E}"/>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57A1BDA0-56C2-EA46-811A-35DF95A11CB5}"/>
              </a:ext>
            </a:extLst>
          </p:cNvPr>
          <p:cNvSpPr>
            <a:spLocks noGrp="1"/>
          </p:cNvSpPr>
          <p:nvPr>
            <p:ph type="sldNum" sz="quarter" idx="4"/>
          </p:nvPr>
        </p:nvSpPr>
        <p:spPr/>
        <p:txBody>
          <a:bodyPr/>
          <a:lstStyle/>
          <a:p>
            <a:fld id="{BD380794-AD05-45D1-BCEF-E41591C34CDA}" type="slidenum">
              <a:rPr lang="fr-FR" smtClean="0"/>
              <a:pPr/>
              <a:t>43</a:t>
            </a:fld>
            <a:endParaRPr lang="fr-FR" dirty="0"/>
          </a:p>
        </p:txBody>
      </p:sp>
      <p:sp>
        <p:nvSpPr>
          <p:cNvPr id="5" name="Espace réservé du pied de page 4">
            <a:extLst>
              <a:ext uri="{FF2B5EF4-FFF2-40B4-BE49-F238E27FC236}">
                <a16:creationId xmlns:a16="http://schemas.microsoft.com/office/drawing/2014/main" id="{AE7DE4A0-4137-7045-89F0-E3A46ED5C14F}"/>
              </a:ext>
            </a:extLst>
          </p:cNvPr>
          <p:cNvSpPr>
            <a:spLocks noGrp="1"/>
          </p:cNvSpPr>
          <p:nvPr>
            <p:ph type="ftr" sz="quarter" idx="3"/>
          </p:nvPr>
        </p:nvSpPr>
        <p:spPr/>
        <p:txBody>
          <a:bodyPr/>
          <a:lstStyle/>
          <a:p>
            <a:r>
              <a:rPr lang="fr-FR"/>
              <a:t>G. Berry, Cours 5</a:t>
            </a:r>
            <a:endParaRPr lang="fr-FR" dirty="0"/>
          </a:p>
        </p:txBody>
      </p:sp>
      <p:sp>
        <p:nvSpPr>
          <p:cNvPr id="6" name="ZoneTexte 5">
            <a:extLst>
              <a:ext uri="{FF2B5EF4-FFF2-40B4-BE49-F238E27FC236}">
                <a16:creationId xmlns:a16="http://schemas.microsoft.com/office/drawing/2014/main" id="{79B6509F-2D7F-014B-8889-F83854A05748}"/>
              </a:ext>
            </a:extLst>
          </p:cNvPr>
          <p:cNvSpPr txBox="1"/>
          <p:nvPr/>
        </p:nvSpPr>
        <p:spPr>
          <a:xfrm>
            <a:off x="328690" y="634720"/>
            <a:ext cx="8486619" cy="6106648"/>
          </a:xfrm>
          <a:prstGeom prst="rect">
            <a:avLst/>
          </a:prstGeom>
          <a:ln w="28575">
            <a:noFill/>
          </a:ln>
        </p:spPr>
        <p:txBody>
          <a:bodyPr wrap="square" tIns="21600" bIns="64800" rtlCol="0">
            <a:spAutoFit/>
          </a:bodyPr>
          <a:lstStyle/>
          <a:p>
            <a:pPr algn="l" fontAlgn="base">
              <a:lnSpc>
                <a:spcPct val="105000"/>
              </a:lnSpc>
              <a:spcAft>
                <a:spcPct val="0"/>
              </a:spcAft>
            </a:pPr>
            <a:r>
              <a:rPr kumimoji="0" lang="fr-FR" sz="2000" b="0" i="0" u="none" strike="noStrike" kern="0" cap="none" spc="0" normalizeH="0" noProof="0" dirty="0">
                <a:ln>
                  <a:noFill/>
                </a:ln>
                <a:effectLst/>
                <a:uLnTx/>
                <a:uFillTx/>
              </a:rPr>
              <a:t>Le gratuit pollue pas mal les discussions. Il a été introduit de </a:t>
            </a:r>
            <a:r>
              <a:rPr lang="fr-FR" sz="2000" kern="0" dirty="0"/>
              <a:t>deux façons différentes : </a:t>
            </a:r>
          </a:p>
          <a:p>
            <a:pPr marL="342900" indent="-342900" fontAlgn="base">
              <a:lnSpc>
                <a:spcPct val="105000"/>
              </a:lnSpc>
              <a:spcBef>
                <a:spcPts val="500"/>
              </a:spcBef>
              <a:spcAft>
                <a:spcPct val="0"/>
              </a:spcAft>
              <a:buFont typeface="Arial" panose="020B0604020202020204" pitchFamily="34" charset="0"/>
              <a:buChar char="•"/>
            </a:pPr>
            <a:r>
              <a:rPr lang="fr-FR" kern="0" dirty="0">
                <a:solidFill>
                  <a:schemeClr val="tx2"/>
                </a:solidFill>
              </a:rPr>
              <a:t>par les premiers informaticiens, qui considéraient leurs productions comme des biens communs. Ceci se retrouve dans différentes formes de </a:t>
            </a:r>
            <a:r>
              <a:rPr lang="fr-FR" kern="0" dirty="0">
                <a:solidFill>
                  <a:schemeClr val="accent4"/>
                </a:solidFill>
              </a:rPr>
              <a:t>logiciels libres</a:t>
            </a:r>
            <a:r>
              <a:rPr lang="fr-FR" kern="0" dirty="0">
                <a:solidFill>
                  <a:schemeClr val="tx2"/>
                </a:solidFill>
              </a:rPr>
              <a:t> (plusieurs variantes, BSD et GNU par exemple)</a:t>
            </a:r>
          </a:p>
          <a:p>
            <a:pPr marL="342900" indent="-342900" fontAlgn="base">
              <a:lnSpc>
                <a:spcPct val="105000"/>
              </a:lnSpc>
              <a:spcBef>
                <a:spcPts val="500"/>
              </a:spcBef>
              <a:spcAft>
                <a:spcPct val="0"/>
              </a:spcAft>
              <a:buFont typeface="Arial" panose="020B0604020202020204" pitchFamily="34" charset="0"/>
              <a:buChar char="•"/>
            </a:pPr>
            <a:r>
              <a:rPr lang="fr-FR" kern="0" dirty="0">
                <a:solidFill>
                  <a:schemeClr val="tx2"/>
                </a:solidFill>
              </a:rPr>
              <a:t>Par les premiers services à grande échelle : mails de yahoo, et Microsoft et Google, moteurs de recherche, etc. </a:t>
            </a:r>
            <a:r>
              <a:rPr lang="fr-FR" kern="0" dirty="0">
                <a:solidFill>
                  <a:schemeClr val="accent4"/>
                </a:solidFill>
              </a:rPr>
              <a:t>Deux fonctions: entrée vers la pub, et recueil de données, mais pas toujours </a:t>
            </a:r>
            <a:r>
              <a:rPr lang="fr-FR" kern="0" dirty="0">
                <a:solidFill>
                  <a:schemeClr val="tx2"/>
                </a:solidFill>
              </a:rPr>
              <a:t>(Apple, mais il faut le matos)</a:t>
            </a:r>
          </a:p>
          <a:p>
            <a:pPr marL="342900" indent="-342900" fontAlgn="base">
              <a:lnSpc>
                <a:spcPct val="105000"/>
              </a:lnSpc>
              <a:spcBef>
                <a:spcPts val="500"/>
              </a:spcBef>
              <a:spcAft>
                <a:spcPct val="0"/>
              </a:spcAft>
              <a:buFont typeface="Arial" panose="020B0604020202020204" pitchFamily="34" charset="0"/>
              <a:buChar char="•"/>
            </a:pPr>
            <a:r>
              <a:rPr lang="fr-FR" kern="0" dirty="0">
                <a:solidFill>
                  <a:schemeClr val="tx2"/>
                </a:solidFill>
              </a:rPr>
              <a:t>Notons qu’ il existait avant, par exemple avec l’appareil </a:t>
            </a:r>
            <a:r>
              <a:rPr lang="fr-FR" kern="0" dirty="0">
                <a:solidFill>
                  <a:schemeClr val="accent4"/>
                </a:solidFill>
              </a:rPr>
              <a:t>Minitel</a:t>
            </a:r>
            <a:r>
              <a:rPr lang="fr-FR" kern="0" dirty="0"/>
              <a:t>,</a:t>
            </a:r>
            <a:r>
              <a:rPr lang="fr-FR" kern="0" dirty="0">
                <a:solidFill>
                  <a:schemeClr val="accent4"/>
                </a:solidFill>
              </a:rPr>
              <a:t> </a:t>
            </a:r>
            <a:r>
              <a:rPr lang="fr-FR" kern="0" dirty="0">
                <a:solidFill>
                  <a:schemeClr val="tx2"/>
                </a:solidFill>
              </a:rPr>
              <a:t>la publicité murale, ou les mange-pellicule de Kodak (idem jet d’encre)</a:t>
            </a:r>
          </a:p>
          <a:p>
            <a:pPr marL="342900" indent="-342900" fontAlgn="base">
              <a:lnSpc>
                <a:spcPct val="105000"/>
              </a:lnSpc>
              <a:spcBef>
                <a:spcPts val="500"/>
              </a:spcBef>
              <a:spcAft>
                <a:spcPct val="0"/>
              </a:spcAft>
              <a:buFont typeface="Arial" panose="020B0604020202020204" pitchFamily="34" charset="0"/>
              <a:buChar char="•"/>
            </a:pPr>
            <a:r>
              <a:rPr lang="fr-FR" kern="0" dirty="0">
                <a:solidFill>
                  <a:schemeClr val="tx2"/>
                </a:solidFill>
              </a:rPr>
              <a:t>Mais, même s’il y a un lézard caché, on s’habitue vite et on </a:t>
            </a:r>
            <a:r>
              <a:rPr lang="fr-FR" kern="0" dirty="0">
                <a:solidFill>
                  <a:schemeClr val="accent4"/>
                </a:solidFill>
              </a:rPr>
              <a:t>rechigne à payer pour des choses qu’on payait avant,</a:t>
            </a:r>
            <a:r>
              <a:rPr lang="fr-FR" kern="0" dirty="0">
                <a:solidFill>
                  <a:schemeClr val="tx2"/>
                </a:solidFill>
              </a:rPr>
              <a:t> qui sont du gratuit plus ou moins vrai. </a:t>
            </a:r>
          </a:p>
          <a:p>
            <a:pPr marL="342900" indent="-342900" fontAlgn="base">
              <a:lnSpc>
                <a:spcPct val="105000"/>
              </a:lnSpc>
              <a:spcBef>
                <a:spcPts val="500"/>
              </a:spcBef>
              <a:spcAft>
                <a:spcPct val="0"/>
              </a:spcAft>
              <a:buFont typeface="Arial" panose="020B0604020202020204" pitchFamily="34" charset="0"/>
              <a:buChar char="•"/>
            </a:pPr>
            <a:r>
              <a:rPr lang="fr-FR" kern="0" dirty="0"/>
              <a:t>Pourtant, </a:t>
            </a:r>
            <a:r>
              <a:rPr lang="fr-FR" kern="0" dirty="0">
                <a:solidFill>
                  <a:schemeClr val="accent4"/>
                </a:solidFill>
              </a:rPr>
              <a:t>qui a jamais considéré que l’envoi d’une lettre physique devait être gratuit ?</a:t>
            </a:r>
            <a:r>
              <a:rPr lang="fr-FR" kern="0" dirty="0">
                <a:solidFill>
                  <a:schemeClr val="tx2"/>
                </a:solidFill>
              </a:rPr>
              <a:t> OK, on paye un forfait. Mais la camisole est redoutable….</a:t>
            </a:r>
          </a:p>
          <a:p>
            <a:pPr marL="342900" indent="-342900" fontAlgn="base">
              <a:lnSpc>
                <a:spcPct val="105000"/>
              </a:lnSpc>
              <a:spcBef>
                <a:spcPts val="500"/>
              </a:spcBef>
              <a:spcAft>
                <a:spcPct val="0"/>
              </a:spcAft>
              <a:buFont typeface="Arial" panose="020B0604020202020204" pitchFamily="34" charset="0"/>
              <a:buChar char="•"/>
            </a:pPr>
            <a:r>
              <a:rPr lang="fr-FR" kern="0" dirty="0">
                <a:solidFill>
                  <a:schemeClr val="tx2"/>
                </a:solidFill>
              </a:rPr>
              <a:t>Un point souvent négligé : quand ça existe, c’est toujours </a:t>
            </a:r>
            <a:r>
              <a:rPr lang="fr-FR" kern="0" dirty="0">
                <a:solidFill>
                  <a:schemeClr val="accent4"/>
                </a:solidFill>
              </a:rPr>
              <a:t>parce qu’il y a des gens qui travaillent, et qui sont payés par quelqu’un</a:t>
            </a:r>
            <a:r>
              <a:rPr lang="fr-FR" kern="0" dirty="0">
                <a:solidFill>
                  <a:schemeClr val="tx2"/>
                </a:solidFill>
              </a:rPr>
              <a:t>. </a:t>
            </a:r>
            <a:r>
              <a:rPr lang="fr-FR" kern="0" dirty="0">
                <a:solidFill>
                  <a:schemeClr val="accent4"/>
                </a:solidFill>
              </a:rPr>
              <a:t>Un service public n’est jamais gratuit</a:t>
            </a:r>
            <a:r>
              <a:rPr lang="fr-FR" kern="0" dirty="0">
                <a:solidFill>
                  <a:schemeClr val="tx2"/>
                </a:solidFill>
              </a:rPr>
              <a:t> ! Son coût est juste </a:t>
            </a:r>
            <a:r>
              <a:rPr lang="fr-FR" kern="0" dirty="0">
                <a:solidFill>
                  <a:schemeClr val="accent4"/>
                </a:solidFill>
              </a:rPr>
              <a:t>ventilé différemment</a:t>
            </a:r>
            <a:r>
              <a:rPr lang="fr-FR" kern="0" dirty="0">
                <a:solidFill>
                  <a:schemeClr val="tx2"/>
                </a:solidFill>
              </a:rPr>
              <a:t>. Ex Ecole Montessori : on paye pour un service qu’on n’a pas, et c’est un choix national en France.</a:t>
            </a:r>
          </a:p>
          <a:p>
            <a:pPr marL="342900" indent="-342900" fontAlgn="base">
              <a:lnSpc>
                <a:spcPct val="105000"/>
              </a:lnSpc>
              <a:spcBef>
                <a:spcPts val="500"/>
              </a:spcBef>
              <a:spcAft>
                <a:spcPct val="0"/>
              </a:spcAft>
              <a:buFont typeface="Arial" panose="020B0604020202020204" pitchFamily="34" charset="0"/>
              <a:buChar char="•"/>
            </a:pPr>
            <a:r>
              <a:rPr lang="fr-FR" kern="0" dirty="0">
                <a:solidFill>
                  <a:schemeClr val="accent4"/>
                </a:solidFill>
              </a:rPr>
              <a:t>Différent en Suède, chèque éducation. </a:t>
            </a:r>
            <a:r>
              <a:rPr lang="fr-FR" kern="0" dirty="0">
                <a:solidFill>
                  <a:schemeClr val="accent1"/>
                </a:solidFill>
              </a:rPr>
              <a:t>Dogme ?</a:t>
            </a:r>
          </a:p>
        </p:txBody>
      </p:sp>
    </p:spTree>
    <p:extLst>
      <p:ext uri="{BB962C8B-B14F-4D97-AF65-F5344CB8AC3E}">
        <p14:creationId xmlns:p14="http://schemas.microsoft.com/office/powerpoint/2010/main" val="143964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22AC120-AFC1-9940-AD21-6E72ED1B0D30}"/>
              </a:ext>
            </a:extLst>
          </p:cNvPr>
          <p:cNvSpPr>
            <a:spLocks noGrp="1"/>
          </p:cNvSpPr>
          <p:nvPr>
            <p:ph idx="1"/>
          </p:nvPr>
        </p:nvSpPr>
        <p:spPr>
          <a:xfrm>
            <a:off x="457200" y="980728"/>
            <a:ext cx="8229600" cy="5055871"/>
          </a:xfrm>
        </p:spPr>
        <p:txBody>
          <a:bodyPr/>
          <a:lstStyle/>
          <a:p>
            <a:r>
              <a:rPr lang="fr-FR" sz="2000">
                <a:solidFill>
                  <a:schemeClr val="tx1"/>
                </a:solidFill>
              </a:rPr>
              <a:t>Ressources minérales, énergie, recyclage du matériel rendu obsolète par le profit ?</a:t>
            </a:r>
          </a:p>
          <a:p>
            <a:pPr lvl="1">
              <a:spcBef>
                <a:spcPts val="600"/>
              </a:spcBef>
            </a:pPr>
            <a:r>
              <a:rPr lang="fr-FR" sz="2000"/>
              <a:t>R : pas qu’une question de profit, mais aussi un </a:t>
            </a:r>
            <a:r>
              <a:rPr lang="fr-FR" sz="2000">
                <a:solidFill>
                  <a:schemeClr val="accent4"/>
                </a:solidFill>
              </a:rPr>
              <a:t>effet de la loi de Moore</a:t>
            </a:r>
            <a:r>
              <a:rPr lang="fr-FR" sz="2000"/>
              <a:t> : les anciens matériels ne peuvent pas exécuter mal les applis actuelles (ex téléphones. navigation Internet, GPS intégré). </a:t>
            </a:r>
          </a:p>
          <a:p>
            <a:pPr lvl="1">
              <a:spcBef>
                <a:spcPts val="600"/>
              </a:spcBef>
            </a:pPr>
            <a:r>
              <a:rPr lang="fr-FR" sz="2000"/>
              <a:t>Pour l’énergie, elle augmente, mais </a:t>
            </a:r>
            <a:r>
              <a:rPr lang="fr-FR" sz="2000">
                <a:solidFill>
                  <a:schemeClr val="accent4"/>
                </a:solidFill>
              </a:rPr>
              <a:t>la diminuer est le sujet principal maintenant</a:t>
            </a:r>
            <a:r>
              <a:rPr lang="fr-FR" sz="2000"/>
              <a:t>. </a:t>
            </a:r>
          </a:p>
          <a:p>
            <a:pPr lvl="1">
              <a:spcBef>
                <a:spcPts val="600"/>
              </a:spcBef>
            </a:pPr>
            <a:r>
              <a:rPr lang="fr-FR" sz="2000"/>
              <a:t>Pour le recyclage, certe gros problème.  </a:t>
            </a:r>
          </a:p>
          <a:p>
            <a:pPr lvl="1">
              <a:spcBef>
                <a:spcPts val="600"/>
              </a:spcBef>
            </a:pPr>
            <a:r>
              <a:rPr lang="fr-FR" sz="2000"/>
              <a:t>Dans les deux cas, </a:t>
            </a:r>
            <a:r>
              <a:rPr lang="fr-FR" sz="2000">
                <a:solidFill>
                  <a:schemeClr val="accent4"/>
                </a:solidFill>
              </a:rPr>
              <a:t>un ordre de grandeur en dessous </a:t>
            </a:r>
            <a:r>
              <a:rPr lang="fr-FR" sz="2000"/>
              <a:t>du même problème pour la voiture électrique !</a:t>
            </a:r>
          </a:p>
          <a:p>
            <a:r>
              <a:rPr lang="fr-FR" sz="2000">
                <a:solidFill>
                  <a:schemeClr val="tx1"/>
                </a:solidFill>
              </a:rPr>
              <a:t>Consommation électrique de la blockchain</a:t>
            </a:r>
          </a:p>
          <a:p>
            <a:pPr lvl="1">
              <a:spcBef>
                <a:spcPts val="300"/>
              </a:spcBef>
            </a:pPr>
            <a:r>
              <a:rPr lang="fr-FR" sz="2000"/>
              <a:t>pas compétent, mais j’entends qu’il existe des méthodes moins gourmandes.</a:t>
            </a:r>
            <a:r>
              <a:rPr lang="fr-FR" sz="2000">
                <a:solidFill>
                  <a:schemeClr val="accent4"/>
                </a:solidFill>
              </a:rPr>
              <a:t> Cf. cours de Rachid Guerraoui du </a:t>
            </a:r>
          </a:p>
          <a:p>
            <a:endParaRPr lang="fr-FR" sz="2000"/>
          </a:p>
        </p:txBody>
      </p:sp>
      <p:sp>
        <p:nvSpPr>
          <p:cNvPr id="3" name="Titre 2">
            <a:extLst>
              <a:ext uri="{FF2B5EF4-FFF2-40B4-BE49-F238E27FC236}">
                <a16:creationId xmlns:a16="http://schemas.microsoft.com/office/drawing/2014/main" id="{0708FBE7-F0DD-1A49-BFD3-506F8C338303}"/>
              </a:ext>
            </a:extLst>
          </p:cNvPr>
          <p:cNvSpPr>
            <a:spLocks noGrp="1"/>
          </p:cNvSpPr>
          <p:nvPr>
            <p:ph type="title"/>
          </p:nvPr>
        </p:nvSpPr>
        <p:spPr>
          <a:xfrm>
            <a:off x="228600" y="44624"/>
            <a:ext cx="8686800" cy="646331"/>
          </a:xfrm>
        </p:spPr>
        <p:txBody>
          <a:bodyPr/>
          <a:lstStyle/>
          <a:p>
            <a:r>
              <a:rPr lang="fr-FR"/>
              <a:t>CD : Numérique Ecologie et climat</a:t>
            </a:r>
          </a:p>
        </p:txBody>
      </p:sp>
      <p:sp>
        <p:nvSpPr>
          <p:cNvPr id="4" name="Espace réservé de la date 3">
            <a:extLst>
              <a:ext uri="{FF2B5EF4-FFF2-40B4-BE49-F238E27FC236}">
                <a16:creationId xmlns:a16="http://schemas.microsoft.com/office/drawing/2014/main" id="{0B9DBEC0-3EC0-D34E-808A-0403FEF03175}"/>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C565B42B-BE73-2D41-970A-8C583B536EBF}"/>
              </a:ext>
            </a:extLst>
          </p:cNvPr>
          <p:cNvSpPr>
            <a:spLocks noGrp="1"/>
          </p:cNvSpPr>
          <p:nvPr>
            <p:ph type="sldNum" sz="quarter" idx="4"/>
          </p:nvPr>
        </p:nvSpPr>
        <p:spPr/>
        <p:txBody>
          <a:bodyPr/>
          <a:lstStyle/>
          <a:p>
            <a:fld id="{BD380794-AD05-45D1-BCEF-E41591C34CDA}" type="slidenum">
              <a:rPr lang="fr-FR" smtClean="0"/>
              <a:pPr/>
              <a:t>44</a:t>
            </a:fld>
            <a:endParaRPr lang="fr-FR" dirty="0"/>
          </a:p>
        </p:txBody>
      </p:sp>
      <p:sp>
        <p:nvSpPr>
          <p:cNvPr id="6" name="Espace réservé du pied de page 5">
            <a:extLst>
              <a:ext uri="{FF2B5EF4-FFF2-40B4-BE49-F238E27FC236}">
                <a16:creationId xmlns:a16="http://schemas.microsoft.com/office/drawing/2014/main" id="{431AF5EA-4643-EC4A-89FF-AFA455B37A96}"/>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104140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D277FE8-9871-B24A-9D3A-E82249ABA800}"/>
              </a:ext>
            </a:extLst>
          </p:cNvPr>
          <p:cNvSpPr>
            <a:spLocks noGrp="1"/>
          </p:cNvSpPr>
          <p:nvPr>
            <p:ph idx="1"/>
          </p:nvPr>
        </p:nvSpPr>
        <p:spPr>
          <a:xfrm>
            <a:off x="457200" y="1219200"/>
            <a:ext cx="8229600" cy="3241657"/>
          </a:xfrm>
        </p:spPr>
        <p:txBody>
          <a:bodyPr/>
          <a:lstStyle/>
          <a:p>
            <a:pPr marL="457200" indent="-457200">
              <a:buFont typeface="+mj-lt"/>
              <a:buAutoNum type="arabicPeriod"/>
            </a:pPr>
            <a:r>
              <a:rPr lang="fr-FR">
                <a:solidFill>
                  <a:schemeClr val="bg1">
                    <a:lumMod val="75000"/>
                  </a:schemeClr>
                </a:solidFill>
              </a:rPr>
              <a:t>L’interaction homme-machine</a:t>
            </a:r>
          </a:p>
          <a:p>
            <a:pPr marL="457200" indent="-457200">
              <a:buFont typeface="+mj-lt"/>
              <a:buAutoNum type="arabicPeriod"/>
            </a:pPr>
            <a:r>
              <a:rPr lang="fr-FR">
                <a:solidFill>
                  <a:schemeClr val="bg1">
                    <a:lumMod val="75000"/>
                  </a:schemeClr>
                </a:solidFill>
              </a:rPr>
              <a:t>L’arrivée des données massives et de l’IA</a:t>
            </a:r>
          </a:p>
          <a:p>
            <a:pPr marL="457200" indent="-457200">
              <a:buFont typeface="+mj-lt"/>
              <a:buAutoNum type="arabicPeriod"/>
            </a:pPr>
            <a:r>
              <a:rPr lang="fr-FR">
                <a:solidFill>
                  <a:schemeClr val="bg1">
                    <a:lumMod val="75000"/>
                  </a:schemeClr>
                </a:solidFill>
              </a:rPr>
              <a:t>Enseignement et éducation du public</a:t>
            </a:r>
          </a:p>
          <a:p>
            <a:pPr marL="457200" indent="-457200">
              <a:buFont typeface="+mj-lt"/>
              <a:buAutoNum type="arabicPeriod"/>
            </a:pPr>
            <a:r>
              <a:rPr lang="fr-FR">
                <a:solidFill>
                  <a:schemeClr val="bg1">
                    <a:lumMod val="75000"/>
                  </a:schemeClr>
                </a:solidFill>
              </a:rPr>
              <a:t>Informatique, économie et travail collectif</a:t>
            </a:r>
          </a:p>
          <a:p>
            <a:pPr marL="457200" indent="-457200">
              <a:buFont typeface="+mj-lt"/>
              <a:buAutoNum type="arabicPeriod"/>
            </a:pPr>
            <a:r>
              <a:rPr lang="fr-FR">
                <a:solidFill>
                  <a:schemeClr val="bg1">
                    <a:lumMod val="75000"/>
                  </a:schemeClr>
                </a:solidFill>
              </a:rPr>
              <a:t>Stratégie et souveraineté</a:t>
            </a:r>
          </a:p>
          <a:p>
            <a:pPr marL="457200" indent="-457200">
              <a:buFont typeface="+mj-lt"/>
              <a:buAutoNum type="arabicPeriod"/>
            </a:pPr>
            <a:r>
              <a:rPr lang="fr-FR"/>
              <a:t>Déontologie</a:t>
            </a:r>
          </a:p>
          <a:p>
            <a:pPr marL="457200" indent="-457200">
              <a:buFont typeface="+mj-lt"/>
              <a:buAutoNum type="arabicPeriod"/>
            </a:pPr>
            <a:endParaRPr lang="fr-FR"/>
          </a:p>
        </p:txBody>
      </p:sp>
      <p:sp>
        <p:nvSpPr>
          <p:cNvPr id="3" name="Titre 2">
            <a:extLst>
              <a:ext uri="{FF2B5EF4-FFF2-40B4-BE49-F238E27FC236}">
                <a16:creationId xmlns:a16="http://schemas.microsoft.com/office/drawing/2014/main" id="{CCB963A3-A82A-EB46-949D-54ABF85786F9}"/>
              </a:ext>
            </a:extLst>
          </p:cNvPr>
          <p:cNvSpPr>
            <a:spLocks noGrp="1"/>
          </p:cNvSpPr>
          <p:nvPr>
            <p:ph type="title"/>
          </p:nvPr>
        </p:nvSpPr>
        <p:spPr/>
        <p:txBody>
          <a:bodyPr/>
          <a:lstStyle/>
          <a:p>
            <a:r>
              <a:rPr lang="fr-FR"/>
              <a:t>Agenda</a:t>
            </a:r>
          </a:p>
        </p:txBody>
      </p:sp>
      <p:sp>
        <p:nvSpPr>
          <p:cNvPr id="4" name="Espace réservé de la date 3">
            <a:extLst>
              <a:ext uri="{FF2B5EF4-FFF2-40B4-BE49-F238E27FC236}">
                <a16:creationId xmlns:a16="http://schemas.microsoft.com/office/drawing/2014/main" id="{46EAA284-D03F-C942-8F0D-3663ED548FD8}"/>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B0DAB6B1-364A-E54F-B65C-9893EC5537F8}"/>
              </a:ext>
            </a:extLst>
          </p:cNvPr>
          <p:cNvSpPr>
            <a:spLocks noGrp="1"/>
          </p:cNvSpPr>
          <p:nvPr>
            <p:ph type="sldNum" sz="quarter" idx="4"/>
          </p:nvPr>
        </p:nvSpPr>
        <p:spPr/>
        <p:txBody>
          <a:bodyPr/>
          <a:lstStyle/>
          <a:p>
            <a:fld id="{BD380794-AD05-45D1-BCEF-E41591C34CDA}" type="slidenum">
              <a:rPr lang="fr-FR" smtClean="0"/>
              <a:pPr/>
              <a:t>45</a:t>
            </a:fld>
            <a:endParaRPr lang="fr-FR" dirty="0"/>
          </a:p>
        </p:txBody>
      </p:sp>
      <p:sp>
        <p:nvSpPr>
          <p:cNvPr id="6" name="Espace réservé du pied de page 5">
            <a:extLst>
              <a:ext uri="{FF2B5EF4-FFF2-40B4-BE49-F238E27FC236}">
                <a16:creationId xmlns:a16="http://schemas.microsoft.com/office/drawing/2014/main" id="{2E04A9C7-D318-0044-A784-2B6D17DD0FD8}"/>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211531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2C421162-3CCF-0C41-B823-367ED522303A}"/>
              </a:ext>
            </a:extLst>
          </p:cNvPr>
          <p:cNvSpPr>
            <a:spLocks noGrp="1"/>
          </p:cNvSpPr>
          <p:nvPr>
            <p:ph idx="1"/>
          </p:nvPr>
        </p:nvSpPr>
        <p:spPr>
          <a:xfrm>
            <a:off x="304840" y="1124744"/>
            <a:ext cx="8579296" cy="3885615"/>
          </a:xfrm>
        </p:spPr>
        <p:txBody>
          <a:bodyPr/>
          <a:lstStyle/>
          <a:p>
            <a:r>
              <a:rPr lang="fr-FR"/>
              <a:t>Les informaticiens ont-ils une déontologie ?</a:t>
            </a:r>
          </a:p>
          <a:p>
            <a:pPr lvl="1">
              <a:spcBef>
                <a:spcPts val="600"/>
              </a:spcBef>
            </a:pPr>
            <a:r>
              <a:rPr lang="fr-FR">
                <a:solidFill>
                  <a:schemeClr val="tx2"/>
                </a:solidFill>
              </a:rPr>
              <a:t>La question est excellente, mais il est difficile d’y répondre simplement… Quand les choses vont très vite comme en informatique ou en biologie, ce n’est pas facile de comprendre les questions déontologiques en temps réel. </a:t>
            </a:r>
          </a:p>
          <a:p>
            <a:pPr lvl="1">
              <a:spcBef>
                <a:spcPts val="600"/>
              </a:spcBef>
            </a:pPr>
            <a:r>
              <a:rPr lang="fr-FR"/>
              <a:t>De plus, l’avenir n’est pas prévisible. Exemple, les concepteurs d’Internet cherchaient à construire un monde de liberté et de coopération. Le présent montre que ça existe aussi, mais que l’inverse devient dominant…</a:t>
            </a:r>
          </a:p>
          <a:p>
            <a:pPr lvl="1">
              <a:spcBef>
                <a:spcPts val="600"/>
              </a:spcBef>
            </a:pPr>
            <a:r>
              <a:rPr lang="fr-FR"/>
              <a:t>Antoine Petit, qu’en pensez-vous ?</a:t>
            </a:r>
          </a:p>
        </p:txBody>
      </p:sp>
      <p:sp>
        <p:nvSpPr>
          <p:cNvPr id="2" name="Titre 1">
            <a:extLst>
              <a:ext uri="{FF2B5EF4-FFF2-40B4-BE49-F238E27FC236}">
                <a16:creationId xmlns:a16="http://schemas.microsoft.com/office/drawing/2014/main" id="{5BE5AA2D-B4AE-244D-A8FC-B1B0C5AE66A1}"/>
              </a:ext>
            </a:extLst>
          </p:cNvPr>
          <p:cNvSpPr>
            <a:spLocks noGrp="1"/>
          </p:cNvSpPr>
          <p:nvPr>
            <p:ph type="title"/>
          </p:nvPr>
        </p:nvSpPr>
        <p:spPr/>
        <p:txBody>
          <a:bodyPr/>
          <a:lstStyle/>
          <a:p>
            <a:r>
              <a:rPr lang="fr-FR"/>
              <a:t>CD : Déontologie</a:t>
            </a:r>
          </a:p>
        </p:txBody>
      </p:sp>
      <p:sp>
        <p:nvSpPr>
          <p:cNvPr id="3" name="Espace réservé de la date 2">
            <a:extLst>
              <a:ext uri="{FF2B5EF4-FFF2-40B4-BE49-F238E27FC236}">
                <a16:creationId xmlns:a16="http://schemas.microsoft.com/office/drawing/2014/main" id="{532F895E-CA87-3249-8248-BB977588EEFE}"/>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2BFD7C6F-A12B-3342-9327-90063C0505EB}"/>
              </a:ext>
            </a:extLst>
          </p:cNvPr>
          <p:cNvSpPr>
            <a:spLocks noGrp="1"/>
          </p:cNvSpPr>
          <p:nvPr>
            <p:ph type="sldNum" sz="quarter" idx="4"/>
          </p:nvPr>
        </p:nvSpPr>
        <p:spPr/>
        <p:txBody>
          <a:bodyPr/>
          <a:lstStyle/>
          <a:p>
            <a:fld id="{BD380794-AD05-45D1-BCEF-E41591C34CDA}" type="slidenum">
              <a:rPr lang="fr-FR" smtClean="0"/>
              <a:pPr/>
              <a:t>46</a:t>
            </a:fld>
            <a:endParaRPr lang="fr-FR" dirty="0"/>
          </a:p>
        </p:txBody>
      </p:sp>
      <p:sp>
        <p:nvSpPr>
          <p:cNvPr id="5" name="Espace réservé du pied de page 4">
            <a:extLst>
              <a:ext uri="{FF2B5EF4-FFF2-40B4-BE49-F238E27FC236}">
                <a16:creationId xmlns:a16="http://schemas.microsoft.com/office/drawing/2014/main" id="{7B5D1880-D89F-FB47-B57C-27694913EA9A}"/>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360884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25290428-D7B2-A147-AA6A-2613D61F36C9}"/>
              </a:ext>
            </a:extLst>
          </p:cNvPr>
          <p:cNvSpPr>
            <a:spLocks noGrp="1"/>
          </p:cNvSpPr>
          <p:nvPr>
            <p:ph idx="1"/>
          </p:nvPr>
        </p:nvSpPr>
        <p:spPr>
          <a:xfrm>
            <a:off x="457200" y="1340768"/>
            <a:ext cx="8229600" cy="2433615"/>
          </a:xfrm>
        </p:spPr>
        <p:txBody>
          <a:bodyPr/>
          <a:lstStyle/>
          <a:p>
            <a:pPr marL="0" indent="0">
              <a:buNone/>
            </a:pPr>
            <a:r>
              <a:rPr lang="fr-FR">
                <a:solidFill>
                  <a:schemeClr val="tx2"/>
                </a:solidFill>
              </a:rPr>
              <a:t>Processeurs superscalaires « flot de données »</a:t>
            </a:r>
          </a:p>
          <a:p>
            <a:pPr marL="0" indent="0">
              <a:buNone/>
            </a:pPr>
            <a:r>
              <a:rPr lang="fr-FR"/>
              <a:t>François Anceau et Daniel Etiemble</a:t>
            </a:r>
          </a:p>
          <a:p>
            <a:pPr marL="0" indent="0">
              <a:buNone/>
            </a:pPr>
            <a:r>
              <a:rPr lang="fr-FR"/>
              <a:t>Les techniques de l’ingénieur, livret H1011</a:t>
            </a:r>
          </a:p>
          <a:p>
            <a:pPr marL="0" indent="0">
              <a:buNone/>
            </a:pPr>
            <a:r>
              <a:rPr lang="fr-FR" sz="2000">
                <a:hlinkClick r:id="rId2"/>
              </a:rPr>
              <a:t>https://www.techniques-ingenieur.fr/base-documentaire/technologies-de-l-information-th9/architectures-materielles-42308210/processeurs-superscalaires-flot-de-donnees-h1011/</a:t>
            </a:r>
            <a:r>
              <a:rPr lang="fr-FR" sz="2000"/>
              <a:t> </a:t>
            </a:r>
          </a:p>
        </p:txBody>
      </p:sp>
      <p:sp>
        <p:nvSpPr>
          <p:cNvPr id="2" name="Titre 1">
            <a:extLst>
              <a:ext uri="{FF2B5EF4-FFF2-40B4-BE49-F238E27FC236}">
                <a16:creationId xmlns:a16="http://schemas.microsoft.com/office/drawing/2014/main" id="{30795F8D-1BA0-3A40-8326-5BD8AC0CA7EC}"/>
              </a:ext>
            </a:extLst>
          </p:cNvPr>
          <p:cNvSpPr>
            <a:spLocks noGrp="1"/>
          </p:cNvSpPr>
          <p:nvPr>
            <p:ph type="title"/>
          </p:nvPr>
        </p:nvSpPr>
        <p:spPr>
          <a:xfrm>
            <a:off x="228600" y="118373"/>
            <a:ext cx="8686800" cy="646331"/>
          </a:xfrm>
        </p:spPr>
        <p:txBody>
          <a:bodyPr/>
          <a:lstStyle/>
          <a:p>
            <a:r>
              <a:rPr lang="fr-FR"/>
              <a:t>Une référence sur l’architecure des CPUs</a:t>
            </a:r>
          </a:p>
        </p:txBody>
      </p:sp>
      <p:sp>
        <p:nvSpPr>
          <p:cNvPr id="3" name="Espace réservé de la date 2">
            <a:extLst>
              <a:ext uri="{FF2B5EF4-FFF2-40B4-BE49-F238E27FC236}">
                <a16:creationId xmlns:a16="http://schemas.microsoft.com/office/drawing/2014/main" id="{97AB3B47-BCCA-EB49-B9F4-FCC1D97E343E}"/>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849383B5-9E4B-B847-9D6A-43272C2C90E0}"/>
              </a:ext>
            </a:extLst>
          </p:cNvPr>
          <p:cNvSpPr>
            <a:spLocks noGrp="1"/>
          </p:cNvSpPr>
          <p:nvPr>
            <p:ph type="sldNum" sz="quarter" idx="4"/>
          </p:nvPr>
        </p:nvSpPr>
        <p:spPr/>
        <p:txBody>
          <a:bodyPr/>
          <a:lstStyle/>
          <a:p>
            <a:fld id="{BD380794-AD05-45D1-BCEF-E41591C34CDA}" type="slidenum">
              <a:rPr lang="fr-FR" smtClean="0"/>
              <a:pPr/>
              <a:t>47</a:t>
            </a:fld>
            <a:endParaRPr lang="fr-FR" dirty="0"/>
          </a:p>
        </p:txBody>
      </p:sp>
      <p:sp>
        <p:nvSpPr>
          <p:cNvPr id="5" name="Espace réservé du pied de page 4">
            <a:extLst>
              <a:ext uri="{FF2B5EF4-FFF2-40B4-BE49-F238E27FC236}">
                <a16:creationId xmlns:a16="http://schemas.microsoft.com/office/drawing/2014/main" id="{7291034E-BA55-AD4A-B261-5F6FE6AF415B}"/>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192093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1E87C18-A018-A84E-8459-0E939764F92E}"/>
              </a:ext>
            </a:extLst>
          </p:cNvPr>
          <p:cNvSpPr>
            <a:spLocks noGrp="1"/>
          </p:cNvSpPr>
          <p:nvPr>
            <p:ph idx="1"/>
          </p:nvPr>
        </p:nvSpPr>
        <p:spPr>
          <a:xfrm>
            <a:off x="133786" y="690955"/>
            <a:ext cx="9046042" cy="4732706"/>
          </a:xfrm>
        </p:spPr>
        <p:txBody>
          <a:bodyPr/>
          <a:lstStyle/>
          <a:p>
            <a:r>
              <a:rPr lang="fr-FR" sz="2000" dirty="0"/>
              <a:t>Un problème crucial lié à l’IHM</a:t>
            </a:r>
          </a:p>
          <a:p>
            <a:r>
              <a:rPr lang="fr-FR" sz="2000" dirty="0"/>
              <a:t>Les mots de passe trop faciles à casser</a:t>
            </a:r>
          </a:p>
          <a:p>
            <a:pPr lvl="1">
              <a:spcBef>
                <a:spcPts val="200"/>
              </a:spcBef>
            </a:pPr>
            <a:r>
              <a:rPr lang="fr-FR" sz="2000" dirty="0"/>
              <a:t>date de naissance : </a:t>
            </a:r>
            <a:r>
              <a:rPr lang="fr-FR" sz="2000" dirty="0">
                <a:solidFill>
                  <a:schemeClr val="tx1"/>
                </a:solidFill>
              </a:rPr>
              <a:t>sur 100 ans, moins de 40 000 mdp !</a:t>
            </a:r>
          </a:p>
          <a:p>
            <a:pPr lvl="1">
              <a:spcBef>
                <a:spcPts val="200"/>
              </a:spcBef>
            </a:pPr>
            <a:r>
              <a:rPr lang="fr-FR" sz="2000" dirty="0"/>
              <a:t>mot du dictionnaire : </a:t>
            </a:r>
            <a:r>
              <a:rPr lang="fr-FR" sz="2000" dirty="0">
                <a:solidFill>
                  <a:schemeClr val="tx1"/>
                </a:solidFill>
              </a:rPr>
              <a:t>idem</a:t>
            </a:r>
          </a:p>
          <a:p>
            <a:pPr lvl="1">
              <a:spcBef>
                <a:spcPts val="200"/>
              </a:spcBef>
            </a:pPr>
            <a:r>
              <a:rPr lang="fr-FR" sz="2000" dirty="0"/>
              <a:t>le même mot de passe </a:t>
            </a:r>
            <a:r>
              <a:rPr lang="fr-FR" sz="2000" dirty="0">
                <a:solidFill>
                  <a:schemeClr val="tx1"/>
                </a:solidFill>
              </a:rPr>
              <a:t>sur plusieurs site, </a:t>
            </a:r>
            <a:r>
              <a:rPr lang="fr-FR" sz="2000" dirty="0"/>
              <a:t>un bonheur pour les attaquants</a:t>
            </a:r>
          </a:p>
          <a:p>
            <a:pPr lvl="1">
              <a:spcBef>
                <a:spcPts val="200"/>
              </a:spcBef>
            </a:pPr>
            <a:r>
              <a:rPr lang="fr-FR" sz="2000" dirty="0"/>
              <a:t>vols de compte, vol d’identité, etc., </a:t>
            </a:r>
            <a:r>
              <a:rPr lang="fr-FR" sz="2000" dirty="0">
                <a:solidFill>
                  <a:schemeClr val="tx1"/>
                </a:solidFill>
              </a:rPr>
              <a:t>peuvent être très durs à vivre…</a:t>
            </a:r>
          </a:p>
          <a:p>
            <a:r>
              <a:rPr lang="fr-FR" sz="2000" dirty="0"/>
              <a:t>Solution connue : coffre à mots de passe </a:t>
            </a:r>
            <a:r>
              <a:rPr lang="fr-FR" sz="2000" dirty="0">
                <a:solidFill>
                  <a:schemeClr val="accent3"/>
                </a:solidFill>
              </a:rPr>
              <a:t>avec IHM bien faite</a:t>
            </a:r>
          </a:p>
          <a:p>
            <a:pPr lvl="1">
              <a:spcBef>
                <a:spcPts val="300"/>
              </a:spcBef>
            </a:pPr>
            <a:r>
              <a:rPr lang="fr-FR" sz="2000" dirty="0">
                <a:solidFill>
                  <a:schemeClr val="tx1"/>
                </a:solidFill>
              </a:rPr>
              <a:t>Un bon mot de passe est</a:t>
            </a:r>
            <a:r>
              <a:rPr lang="fr-FR" sz="2000" dirty="0"/>
              <a:t> </a:t>
            </a:r>
            <a:r>
              <a:rPr lang="fr-FR" sz="2000" dirty="0">
                <a:solidFill>
                  <a:schemeClr val="accent4"/>
                </a:solidFill>
              </a:rPr>
              <a:t>long (12 car.) et aléatoire</a:t>
            </a:r>
            <a:r>
              <a:rPr lang="fr-FR" sz="2000" dirty="0"/>
              <a:t>. </a:t>
            </a:r>
            <a:r>
              <a:rPr lang="fr-FR" sz="2000" dirty="0">
                <a:solidFill>
                  <a:schemeClr val="tx1"/>
                </a:solidFill>
              </a:rPr>
              <a:t>On le reconnaît au fait qu’il est</a:t>
            </a:r>
            <a:r>
              <a:rPr lang="fr-FR" sz="2000" dirty="0"/>
              <a:t> </a:t>
            </a:r>
            <a:r>
              <a:rPr lang="fr-FR" sz="2000" dirty="0">
                <a:solidFill>
                  <a:schemeClr val="accent3"/>
                </a:solidFill>
              </a:rPr>
              <a:t>impossible de s’en souvenir</a:t>
            </a:r>
            <a:r>
              <a:rPr lang="fr-FR" sz="2000" dirty="0"/>
              <a:t> </a:t>
            </a:r>
            <a:r>
              <a:rPr lang="fr-FR" sz="2000" dirty="0">
                <a:solidFill>
                  <a:schemeClr val="tx1"/>
                </a:solidFill>
              </a:rPr>
              <a:t>!</a:t>
            </a:r>
          </a:p>
          <a:p>
            <a:pPr lvl="1">
              <a:spcBef>
                <a:spcPts val="300"/>
              </a:spcBef>
            </a:pPr>
            <a:r>
              <a:rPr lang="fr-FR" sz="2000" dirty="0">
                <a:solidFill>
                  <a:schemeClr val="tx1"/>
                </a:solidFill>
              </a:rPr>
              <a:t>Oubliez les idioties de majuscules, caractères spéciaux etc.</a:t>
            </a:r>
          </a:p>
          <a:p>
            <a:pPr marL="255600" lvl="1" indent="0">
              <a:spcBef>
                <a:spcPts val="300"/>
              </a:spcBef>
              <a:buNone/>
            </a:pPr>
            <a:r>
              <a:rPr lang="fr-FR" sz="2000" dirty="0">
                <a:solidFill>
                  <a:schemeClr val="tx1"/>
                </a:solidFill>
              </a:rPr>
              <a:t>    Car il faut connaître</a:t>
            </a:r>
            <a:r>
              <a:rPr lang="fr-FR" sz="2000" dirty="0"/>
              <a:t> </a:t>
            </a:r>
            <a:r>
              <a:rPr lang="fr-FR" sz="2000" dirty="0">
                <a:solidFill>
                  <a:schemeClr val="accent3"/>
                </a:solidFill>
              </a:rPr>
              <a:t>au plus un mdp, </a:t>
            </a:r>
            <a:r>
              <a:rPr lang="fr-FR" sz="2000" dirty="0"/>
              <a:t> </a:t>
            </a:r>
            <a:r>
              <a:rPr lang="fr-FR" sz="2000" dirty="0">
                <a:solidFill>
                  <a:schemeClr val="tx1"/>
                </a:solidFill>
              </a:rPr>
              <a:t>celui du coffre !</a:t>
            </a:r>
          </a:p>
          <a:p>
            <a:pPr lvl="1">
              <a:spcBef>
                <a:spcPts val="300"/>
              </a:spcBef>
            </a:pPr>
            <a:r>
              <a:rPr lang="fr-FR" sz="2000" dirty="0">
                <a:solidFill>
                  <a:schemeClr val="tx1"/>
                </a:solidFill>
              </a:rPr>
              <a:t>Et on peut passer des logins à qq d’autre sans lui donner accès aux mots de passe.</a:t>
            </a:r>
            <a:r>
              <a:rPr lang="fr-FR" sz="2000" dirty="0"/>
              <a:t> </a:t>
            </a:r>
            <a:r>
              <a:rPr lang="fr-FR" sz="2000" dirty="0">
                <a:solidFill>
                  <a:schemeClr val="tx1"/>
                </a:solidFill>
              </a:rPr>
              <a:t>L’IHM de ces coffres est centrale (multi-machine, bien sûr)</a:t>
            </a:r>
          </a:p>
        </p:txBody>
      </p:sp>
      <p:sp>
        <p:nvSpPr>
          <p:cNvPr id="3" name="Titre 2">
            <a:extLst>
              <a:ext uri="{FF2B5EF4-FFF2-40B4-BE49-F238E27FC236}">
                <a16:creationId xmlns:a16="http://schemas.microsoft.com/office/drawing/2014/main" id="{3B5319AA-F407-0E43-AA1A-2DF489A31B9D}"/>
              </a:ext>
            </a:extLst>
          </p:cNvPr>
          <p:cNvSpPr>
            <a:spLocks noGrp="1"/>
          </p:cNvSpPr>
          <p:nvPr>
            <p:ph type="title"/>
          </p:nvPr>
        </p:nvSpPr>
        <p:spPr/>
        <p:txBody>
          <a:bodyPr/>
          <a:lstStyle/>
          <a:p>
            <a:r>
              <a:rPr lang="fr-FR"/>
              <a:t>La catastrophe des mots de passe faibles</a:t>
            </a:r>
          </a:p>
        </p:txBody>
      </p:sp>
      <p:sp>
        <p:nvSpPr>
          <p:cNvPr id="4" name="Espace réservé de la date 3">
            <a:extLst>
              <a:ext uri="{FF2B5EF4-FFF2-40B4-BE49-F238E27FC236}">
                <a16:creationId xmlns:a16="http://schemas.microsoft.com/office/drawing/2014/main" id="{B8140FBE-09D5-5343-9DB3-4540F5F567AE}"/>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D34A29ED-9092-CC46-AA87-1FA681922982}"/>
              </a:ext>
            </a:extLst>
          </p:cNvPr>
          <p:cNvSpPr>
            <a:spLocks noGrp="1"/>
          </p:cNvSpPr>
          <p:nvPr>
            <p:ph type="sldNum" sz="quarter" idx="4"/>
          </p:nvPr>
        </p:nvSpPr>
        <p:spPr/>
        <p:txBody>
          <a:bodyPr/>
          <a:lstStyle/>
          <a:p>
            <a:fld id="{BD380794-AD05-45D1-BCEF-E41591C34CDA}" type="slidenum">
              <a:rPr lang="fr-FR" smtClean="0"/>
              <a:pPr/>
              <a:t>5</a:t>
            </a:fld>
            <a:endParaRPr lang="fr-FR" dirty="0"/>
          </a:p>
        </p:txBody>
      </p:sp>
      <p:sp>
        <p:nvSpPr>
          <p:cNvPr id="6" name="Espace réservé du pied de page 5">
            <a:extLst>
              <a:ext uri="{FF2B5EF4-FFF2-40B4-BE49-F238E27FC236}">
                <a16:creationId xmlns:a16="http://schemas.microsoft.com/office/drawing/2014/main" id="{23D7DF52-A970-6E4B-A1AC-96BFBA437F0D}"/>
              </a:ext>
            </a:extLst>
          </p:cNvPr>
          <p:cNvSpPr>
            <a:spLocks noGrp="1"/>
          </p:cNvSpPr>
          <p:nvPr>
            <p:ph type="ftr" sz="quarter" idx="3"/>
          </p:nvPr>
        </p:nvSpPr>
        <p:spPr/>
        <p:txBody>
          <a:bodyPr/>
          <a:lstStyle/>
          <a:p>
            <a:r>
              <a:rPr lang="fr-FR"/>
              <a:t>G. Berry, Cours 5</a:t>
            </a:r>
            <a:endParaRPr lang="fr-FR" dirty="0"/>
          </a:p>
        </p:txBody>
      </p:sp>
      <p:sp>
        <p:nvSpPr>
          <p:cNvPr id="7" name="ZoneTexte 6">
            <a:extLst>
              <a:ext uri="{FF2B5EF4-FFF2-40B4-BE49-F238E27FC236}">
                <a16:creationId xmlns:a16="http://schemas.microsoft.com/office/drawing/2014/main" id="{E9A30C1D-C292-9147-8D67-F52E24C37749}"/>
              </a:ext>
            </a:extLst>
          </p:cNvPr>
          <p:cNvSpPr txBox="1"/>
          <p:nvPr/>
        </p:nvSpPr>
        <p:spPr>
          <a:xfrm>
            <a:off x="528091" y="5589240"/>
            <a:ext cx="8087816" cy="835910"/>
          </a:xfrm>
          <a:prstGeom prst="rect">
            <a:avLst/>
          </a:prstGeom>
          <a:ln w="28575">
            <a:solidFill>
              <a:schemeClr val="accent1"/>
            </a:solidFill>
          </a:ln>
        </p:spPr>
        <p:txBody>
          <a:bodyPr wrap="square" tIns="21600" bIns="64800" rtlCol="0">
            <a:spAutoFit/>
          </a:bodyPr>
          <a:lstStyle/>
          <a:p>
            <a:pPr algn="ctr" fontAlgn="base">
              <a:lnSpc>
                <a:spcPct val="105000"/>
              </a:lnSpc>
              <a:spcAft>
                <a:spcPct val="0"/>
              </a:spcAft>
            </a:pPr>
            <a:r>
              <a:rPr lang="fr-FR" sz="2400" dirty="0"/>
              <a:t>Beaucoup de culture élémentaire de ce type à promouvoir</a:t>
            </a:r>
          </a:p>
          <a:p>
            <a:pPr algn="ctr" fontAlgn="base">
              <a:lnSpc>
                <a:spcPct val="105000"/>
              </a:lnSpc>
              <a:spcAft>
                <a:spcPct val="0"/>
              </a:spcAft>
            </a:pPr>
            <a:r>
              <a:rPr lang="fr-FR" sz="2400" dirty="0"/>
              <a:t>dans le grand public - mais comment faire ?</a:t>
            </a:r>
          </a:p>
        </p:txBody>
      </p:sp>
    </p:spTree>
    <p:extLst>
      <p:ext uri="{BB962C8B-B14F-4D97-AF65-F5344CB8AC3E}">
        <p14:creationId xmlns:p14="http://schemas.microsoft.com/office/powerpoint/2010/main" val="195168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D277FE8-9871-B24A-9D3A-E82249ABA800}"/>
              </a:ext>
            </a:extLst>
          </p:cNvPr>
          <p:cNvSpPr>
            <a:spLocks noGrp="1"/>
          </p:cNvSpPr>
          <p:nvPr>
            <p:ph idx="1"/>
          </p:nvPr>
        </p:nvSpPr>
        <p:spPr>
          <a:xfrm>
            <a:off x="457200" y="1219200"/>
            <a:ext cx="8229600" cy="1382686"/>
          </a:xfrm>
        </p:spPr>
        <p:txBody>
          <a:bodyPr/>
          <a:lstStyle/>
          <a:p>
            <a:pPr marL="457200" indent="-457200">
              <a:buFont typeface="+mj-lt"/>
              <a:buAutoNum type="arabicPeriod"/>
            </a:pPr>
            <a:r>
              <a:rPr lang="fr-FR">
                <a:solidFill>
                  <a:schemeClr val="bg1">
                    <a:lumMod val="75000"/>
                  </a:schemeClr>
                </a:solidFill>
              </a:rPr>
              <a:t>L’interaction homme-machine</a:t>
            </a:r>
          </a:p>
          <a:p>
            <a:pPr marL="457200" indent="-457200">
              <a:buFont typeface="+mj-lt"/>
              <a:buAutoNum type="arabicPeriod"/>
            </a:pPr>
            <a:r>
              <a:rPr lang="fr-FR"/>
              <a:t>L’arrivée des données massives et de l’IA</a:t>
            </a:r>
          </a:p>
          <a:p>
            <a:pPr marL="457200" indent="-457200">
              <a:buFont typeface="+mj-lt"/>
              <a:buAutoNum type="arabicPeriod"/>
            </a:pPr>
            <a:endParaRPr lang="fr-FR"/>
          </a:p>
        </p:txBody>
      </p:sp>
      <p:sp>
        <p:nvSpPr>
          <p:cNvPr id="3" name="Titre 2">
            <a:extLst>
              <a:ext uri="{FF2B5EF4-FFF2-40B4-BE49-F238E27FC236}">
                <a16:creationId xmlns:a16="http://schemas.microsoft.com/office/drawing/2014/main" id="{CCB963A3-A82A-EB46-949D-54ABF85786F9}"/>
              </a:ext>
            </a:extLst>
          </p:cNvPr>
          <p:cNvSpPr>
            <a:spLocks noGrp="1"/>
          </p:cNvSpPr>
          <p:nvPr>
            <p:ph type="title"/>
          </p:nvPr>
        </p:nvSpPr>
        <p:spPr/>
        <p:txBody>
          <a:bodyPr/>
          <a:lstStyle/>
          <a:p>
            <a:r>
              <a:rPr lang="fr-FR"/>
              <a:t>Agenda</a:t>
            </a:r>
          </a:p>
        </p:txBody>
      </p:sp>
      <p:sp>
        <p:nvSpPr>
          <p:cNvPr id="4" name="Espace réservé de la date 3">
            <a:extLst>
              <a:ext uri="{FF2B5EF4-FFF2-40B4-BE49-F238E27FC236}">
                <a16:creationId xmlns:a16="http://schemas.microsoft.com/office/drawing/2014/main" id="{46EAA284-D03F-C942-8F0D-3663ED548FD8}"/>
              </a:ext>
            </a:extLst>
          </p:cNvPr>
          <p:cNvSpPr>
            <a:spLocks noGrp="1"/>
          </p:cNvSpPr>
          <p:nvPr>
            <p:ph type="dt" sz="half" idx="2"/>
          </p:nvPr>
        </p:nvSpPr>
        <p:spPr/>
        <p:txBody>
          <a:bodyPr/>
          <a:lstStyle/>
          <a:p>
            <a:r>
              <a:rPr lang="fr-FR"/>
              <a:t>20/02/2019</a:t>
            </a:r>
            <a:endParaRPr lang="fr-FR" dirty="0"/>
          </a:p>
        </p:txBody>
      </p:sp>
      <p:sp>
        <p:nvSpPr>
          <p:cNvPr id="5" name="Espace réservé du numéro de diapositive 4">
            <a:extLst>
              <a:ext uri="{FF2B5EF4-FFF2-40B4-BE49-F238E27FC236}">
                <a16:creationId xmlns:a16="http://schemas.microsoft.com/office/drawing/2014/main" id="{B0DAB6B1-364A-E54F-B65C-9893EC5537F8}"/>
              </a:ext>
            </a:extLst>
          </p:cNvPr>
          <p:cNvSpPr>
            <a:spLocks noGrp="1"/>
          </p:cNvSpPr>
          <p:nvPr>
            <p:ph type="sldNum" sz="quarter" idx="4"/>
          </p:nvPr>
        </p:nvSpPr>
        <p:spPr/>
        <p:txBody>
          <a:bodyPr/>
          <a:lstStyle/>
          <a:p>
            <a:fld id="{BD380794-AD05-45D1-BCEF-E41591C34CDA}" type="slidenum">
              <a:rPr lang="fr-FR" smtClean="0"/>
              <a:pPr/>
              <a:t>6</a:t>
            </a:fld>
            <a:endParaRPr lang="fr-FR" dirty="0"/>
          </a:p>
        </p:txBody>
      </p:sp>
      <p:sp>
        <p:nvSpPr>
          <p:cNvPr id="6" name="Espace réservé du pied de page 5">
            <a:extLst>
              <a:ext uri="{FF2B5EF4-FFF2-40B4-BE49-F238E27FC236}">
                <a16:creationId xmlns:a16="http://schemas.microsoft.com/office/drawing/2014/main" id="{2E04A9C7-D318-0044-A784-2B6D17DD0FD8}"/>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3963776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6640C933-ADAA-7347-8DA9-BE09154D031B}"/>
              </a:ext>
            </a:extLst>
          </p:cNvPr>
          <p:cNvSpPr>
            <a:spLocks noGrp="1"/>
          </p:cNvSpPr>
          <p:nvPr>
            <p:ph idx="1"/>
          </p:nvPr>
        </p:nvSpPr>
        <p:spPr>
          <a:xfrm>
            <a:off x="457200" y="763320"/>
            <a:ext cx="8229600" cy="5906040"/>
          </a:xfrm>
        </p:spPr>
        <p:txBody>
          <a:bodyPr/>
          <a:lstStyle/>
          <a:p>
            <a:r>
              <a:rPr lang="fr-FR" sz="1800"/>
              <a:t>Etapes successives dans le développement de l’informatique : algorithmes (Al-Khwârizmi puis Turing), machines, langages de programmation, avec les machines construites par programmes maintenant. </a:t>
            </a:r>
          </a:p>
          <a:p>
            <a:r>
              <a:rPr lang="fr-FR" sz="1800"/>
              <a:t>Or les données massives et leur analyse prennent très vite une place très importante, sans vrais besoins de langage de programmation.  Quelles conséquences peut-on imaginer sur ces langages ?</a:t>
            </a:r>
          </a:p>
          <a:p>
            <a:r>
              <a:rPr lang="fr-FR" sz="1800">
                <a:solidFill>
                  <a:schemeClr val="tx2"/>
                </a:solidFill>
              </a:rPr>
              <a:t>Il est vrai que je n’ai </a:t>
            </a:r>
            <a:r>
              <a:rPr lang="fr-FR" sz="1800">
                <a:solidFill>
                  <a:schemeClr val="accent4"/>
                </a:solidFill>
              </a:rPr>
              <a:t>pas mis assez de dynamique</a:t>
            </a:r>
            <a:r>
              <a:rPr lang="fr-FR" sz="1800">
                <a:solidFill>
                  <a:schemeClr val="tx2"/>
                </a:solidFill>
              </a:rPr>
              <a:t> dans mon tableau « données, algorithmes, programmes / langages, machines ». L’ordre historique est bien ce que tu mentionnes : algorithmes, machines, programmes, données.</a:t>
            </a:r>
          </a:p>
          <a:p>
            <a:r>
              <a:rPr lang="fr-FR" sz="1800">
                <a:solidFill>
                  <a:schemeClr val="tx2"/>
                </a:solidFill>
              </a:rPr>
              <a:t>L’influence de l’extérieur sur les langages n’est </a:t>
            </a:r>
            <a:r>
              <a:rPr lang="fr-FR" sz="1800">
                <a:solidFill>
                  <a:schemeClr val="accent4"/>
                </a:solidFill>
              </a:rPr>
              <a:t>pas un phénomène nouveau :</a:t>
            </a:r>
            <a:r>
              <a:rPr lang="fr-FR" sz="1800">
                <a:solidFill>
                  <a:schemeClr val="tx2"/>
                </a:solidFill>
              </a:rPr>
              <a:t> débuts de l’IA → fonctionnel, OS et répartition → parallélisme, embarqué → langages synchrones, Web → dynamicité, etc. Pour les réseaux de neurones profonds, </a:t>
            </a:r>
            <a:r>
              <a:rPr lang="fr-FR" sz="1800">
                <a:solidFill>
                  <a:schemeClr val="accent4"/>
                </a:solidFill>
              </a:rPr>
              <a:t>pas clair pour moi si besoin de telles grandes nouveautés en langages</a:t>
            </a:r>
            <a:r>
              <a:rPr lang="fr-FR" sz="1800">
                <a:solidFill>
                  <a:schemeClr val="tx2"/>
                </a:solidFill>
              </a:rPr>
              <a:t>, sauf si elles sont dues à une meilleure compréhension du domaine</a:t>
            </a:r>
          </a:p>
          <a:p>
            <a:r>
              <a:rPr lang="fr-FR" sz="1800">
                <a:solidFill>
                  <a:schemeClr val="tx2"/>
                </a:solidFill>
              </a:rPr>
              <a:t>Evolution actuelle : Python + librairies de réseaux, comme pour les mathapps? Mais </a:t>
            </a:r>
            <a:r>
              <a:rPr lang="fr-FR" sz="1800">
                <a:solidFill>
                  <a:schemeClr val="accent4"/>
                </a:solidFill>
              </a:rPr>
              <a:t>Yann Le Cun</a:t>
            </a:r>
            <a:r>
              <a:rPr lang="fr-FR" sz="1800">
                <a:solidFill>
                  <a:schemeClr val="tx2"/>
                </a:solidFill>
              </a:rPr>
              <a:t> vient de dire que ça ne le satisaisait pas car il faut mieux décrire fonctionnellement les architectures, à suivre – et je n’ai jamais pratiqé mais je pense que </a:t>
            </a:r>
            <a:r>
              <a:rPr lang="fr-FR" sz="1800">
                <a:solidFill>
                  <a:schemeClr val="accent3"/>
                </a:solidFill>
              </a:rPr>
              <a:t>ce genre approche finit par être meilleur !</a:t>
            </a:r>
          </a:p>
        </p:txBody>
      </p:sp>
      <p:sp>
        <p:nvSpPr>
          <p:cNvPr id="2" name="Titre 1">
            <a:extLst>
              <a:ext uri="{FF2B5EF4-FFF2-40B4-BE49-F238E27FC236}">
                <a16:creationId xmlns:a16="http://schemas.microsoft.com/office/drawing/2014/main" id="{CB43A0FE-634C-334F-9F65-DC325B0C17B4}"/>
              </a:ext>
            </a:extLst>
          </p:cNvPr>
          <p:cNvSpPr>
            <a:spLocks noGrp="1"/>
          </p:cNvSpPr>
          <p:nvPr>
            <p:ph type="title"/>
          </p:nvPr>
        </p:nvSpPr>
        <p:spPr/>
        <p:txBody>
          <a:bodyPr/>
          <a:lstStyle/>
          <a:p>
            <a:r>
              <a:rPr lang="fr-FR"/>
              <a:t>GG, Question 1</a:t>
            </a:r>
          </a:p>
        </p:txBody>
      </p:sp>
      <p:sp>
        <p:nvSpPr>
          <p:cNvPr id="3" name="Espace réservé de la date 2">
            <a:extLst>
              <a:ext uri="{FF2B5EF4-FFF2-40B4-BE49-F238E27FC236}">
                <a16:creationId xmlns:a16="http://schemas.microsoft.com/office/drawing/2014/main" id="{639D96F8-2784-D540-8FB5-52D87C2C1EC6}"/>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62831249-EEE8-B644-86B0-CD2A47492DC0}"/>
              </a:ext>
            </a:extLst>
          </p:cNvPr>
          <p:cNvSpPr>
            <a:spLocks noGrp="1"/>
          </p:cNvSpPr>
          <p:nvPr>
            <p:ph type="sldNum" sz="quarter" idx="4"/>
          </p:nvPr>
        </p:nvSpPr>
        <p:spPr/>
        <p:txBody>
          <a:bodyPr/>
          <a:lstStyle/>
          <a:p>
            <a:fld id="{BD380794-AD05-45D1-BCEF-E41591C34CDA}" type="slidenum">
              <a:rPr lang="fr-FR" smtClean="0"/>
              <a:pPr/>
              <a:t>7</a:t>
            </a:fld>
            <a:endParaRPr lang="fr-FR" dirty="0"/>
          </a:p>
        </p:txBody>
      </p:sp>
      <p:sp>
        <p:nvSpPr>
          <p:cNvPr id="5" name="Espace réservé du pied de page 4">
            <a:extLst>
              <a:ext uri="{FF2B5EF4-FFF2-40B4-BE49-F238E27FC236}">
                <a16:creationId xmlns:a16="http://schemas.microsoft.com/office/drawing/2014/main" id="{3D684276-5424-4F49-8046-A700269E0D43}"/>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346777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3C0A7EA6-BF83-6945-9E90-55980AD93523}"/>
              </a:ext>
            </a:extLst>
          </p:cNvPr>
          <p:cNvSpPr>
            <a:spLocks noGrp="1"/>
          </p:cNvSpPr>
          <p:nvPr>
            <p:ph idx="1"/>
          </p:nvPr>
        </p:nvSpPr>
        <p:spPr>
          <a:xfrm>
            <a:off x="457200" y="908720"/>
            <a:ext cx="8229600" cy="4588757"/>
          </a:xfrm>
        </p:spPr>
        <p:txBody>
          <a:bodyPr/>
          <a:lstStyle/>
          <a:p>
            <a:r>
              <a:rPr lang="fr-FR" sz="1800"/>
              <a:t>De mon expérience de « visionneux » et que je retrouve un peu partout, il y a 2 grands types de connaissances</a:t>
            </a:r>
          </a:p>
          <a:p>
            <a:pPr lvl="1"/>
            <a:r>
              <a:rPr lang="fr-FR" sz="1800">
                <a:solidFill>
                  <a:schemeClr val="tx1"/>
                </a:solidFill>
              </a:rPr>
              <a:t>les « connaissances descriptives »  qui décrivent «  l’état du monde » qu’on peut associer aux données du monde et leur agencement ou leurs relations </a:t>
            </a:r>
          </a:p>
          <a:p>
            <a:pPr lvl="1"/>
            <a:r>
              <a:rPr lang="fr-FR" sz="1800">
                <a:solidFill>
                  <a:schemeClr val="tx1"/>
                </a:solidFill>
              </a:rPr>
              <a:t>les « connaissances opératoires »  qui décrivent des processus de manipulation et de  transformation des données en d’autres données  éventuellement de niveau d’abstraction différent mais avec toujours pour objectif de décrire  « le monde » </a:t>
            </a:r>
          </a:p>
          <a:p>
            <a:pPr marL="0" indent="0">
              <a:buNone/>
            </a:pPr>
            <a:r>
              <a:rPr lang="fr-FR" sz="1800"/>
              <a:t>Pendant longtemps, les efforts ont porté sur les « connaissances opératoires » à travers d’incessants nouveaux algorithmes de traitement des données et des efforts sur les calculateurs qui exécutent ces connaissances opératoires. Bien sûr, de l’autre côté, il y a eu des recherches sur les données (dont notre ami Serge Abiteboul est l’incarnation). </a:t>
            </a:r>
            <a:endParaRPr lang="fr-FR" sz="1800">
              <a:solidFill>
                <a:schemeClr val="accent6">
                  <a:lumMod val="50000"/>
                </a:schemeClr>
              </a:solidFill>
            </a:endParaRPr>
          </a:p>
          <a:p>
            <a:endParaRPr lang="fr-FR" sz="1800"/>
          </a:p>
        </p:txBody>
      </p:sp>
      <p:sp>
        <p:nvSpPr>
          <p:cNvPr id="2" name="Titre 1">
            <a:extLst>
              <a:ext uri="{FF2B5EF4-FFF2-40B4-BE49-F238E27FC236}">
                <a16:creationId xmlns:a16="http://schemas.microsoft.com/office/drawing/2014/main" id="{A922729D-D1CB-6642-A865-01923D966CF4}"/>
              </a:ext>
            </a:extLst>
          </p:cNvPr>
          <p:cNvSpPr>
            <a:spLocks noGrp="1"/>
          </p:cNvSpPr>
          <p:nvPr>
            <p:ph type="title"/>
          </p:nvPr>
        </p:nvSpPr>
        <p:spPr/>
        <p:txBody>
          <a:bodyPr/>
          <a:lstStyle/>
          <a:p>
            <a:r>
              <a:rPr lang="fr-FR"/>
              <a:t>GG, Question 2</a:t>
            </a:r>
          </a:p>
        </p:txBody>
      </p:sp>
      <p:sp>
        <p:nvSpPr>
          <p:cNvPr id="3" name="Espace réservé de la date 2">
            <a:extLst>
              <a:ext uri="{FF2B5EF4-FFF2-40B4-BE49-F238E27FC236}">
                <a16:creationId xmlns:a16="http://schemas.microsoft.com/office/drawing/2014/main" id="{7A41216F-90D6-4E4A-AD5A-4CBB60D1C8D3}"/>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C4FE49DE-1684-9F47-81F4-E35825196400}"/>
              </a:ext>
            </a:extLst>
          </p:cNvPr>
          <p:cNvSpPr>
            <a:spLocks noGrp="1"/>
          </p:cNvSpPr>
          <p:nvPr>
            <p:ph type="sldNum" sz="quarter" idx="4"/>
          </p:nvPr>
        </p:nvSpPr>
        <p:spPr/>
        <p:txBody>
          <a:bodyPr/>
          <a:lstStyle/>
          <a:p>
            <a:fld id="{BD380794-AD05-45D1-BCEF-E41591C34CDA}" type="slidenum">
              <a:rPr lang="fr-FR" smtClean="0"/>
              <a:pPr/>
              <a:t>8</a:t>
            </a:fld>
            <a:endParaRPr lang="fr-FR" dirty="0"/>
          </a:p>
        </p:txBody>
      </p:sp>
      <p:sp>
        <p:nvSpPr>
          <p:cNvPr id="5" name="Espace réservé du pied de page 4">
            <a:extLst>
              <a:ext uri="{FF2B5EF4-FFF2-40B4-BE49-F238E27FC236}">
                <a16:creationId xmlns:a16="http://schemas.microsoft.com/office/drawing/2014/main" id="{5EE0F716-AAF0-4448-B24F-E9A10EB5ED49}"/>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214177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3C0A7EA6-BF83-6945-9E90-55980AD93523}"/>
              </a:ext>
            </a:extLst>
          </p:cNvPr>
          <p:cNvSpPr>
            <a:spLocks noGrp="1"/>
          </p:cNvSpPr>
          <p:nvPr>
            <p:ph idx="1"/>
          </p:nvPr>
        </p:nvSpPr>
        <p:spPr>
          <a:xfrm>
            <a:off x="457200" y="908720"/>
            <a:ext cx="8686800" cy="5371214"/>
          </a:xfrm>
        </p:spPr>
        <p:txBody>
          <a:bodyPr/>
          <a:lstStyle/>
          <a:p>
            <a:r>
              <a:rPr lang="fr-FR" sz="1800"/>
              <a:t>Et quand on parle de réseaux de neurones la distinction n’est plus claire … l’architecture du réseau dépend de l’abstraction que l’on peut obtenir à partir d’un échantillon - très grand - représentatif de la variabilité dans les données ; on pourrait même parler de « programmation orientée données » </a:t>
            </a:r>
          </a:p>
          <a:p>
            <a:pPr marL="320832" lvl="1" indent="0">
              <a:spcBef>
                <a:spcPts val="600"/>
              </a:spcBef>
              <a:buNone/>
            </a:pPr>
            <a:r>
              <a:rPr lang="fr-FR" sz="1800"/>
              <a:t>le mot me paraît bien approprié</a:t>
            </a:r>
          </a:p>
          <a:p>
            <a:r>
              <a:rPr lang="fr-FR" sz="1800"/>
              <a:t>Or de mon expérience, lorsqu’on a trop mélangé les connaissances (opératoires et descriptives) on a tjs eu du mal à expliquer pourquoi ça marche … ou on.    Bref à prouver quoique ce soit.</a:t>
            </a:r>
          </a:p>
          <a:p>
            <a:pPr lvl="1">
              <a:spcBef>
                <a:spcPts val="600"/>
              </a:spcBef>
            </a:pPr>
            <a:r>
              <a:rPr lang="fr-FR" sz="1800"/>
              <a:t>Oui, mais c’est assez fréquent dans le monde technique de </a:t>
            </a:r>
            <a:r>
              <a:rPr lang="fr-FR" sz="1800">
                <a:solidFill>
                  <a:schemeClr val="accent4"/>
                </a:solidFill>
              </a:rPr>
              <a:t>travailler d’abord sur l’opératoire</a:t>
            </a:r>
            <a:r>
              <a:rPr lang="fr-FR" sz="1800"/>
              <a:t>, une bonne partie des gens faisant comme ça toute leur vie. Ça a été le cas pour les moteurs mécaniques, en bonne partie pour l’électricité, et aussi pour </a:t>
            </a:r>
            <a:r>
              <a:rPr lang="fr-FR" sz="1800">
                <a:solidFill>
                  <a:schemeClr val="accent4"/>
                </a:solidFill>
              </a:rPr>
              <a:t>la conception des circuits et pour la programmation classique</a:t>
            </a:r>
            <a:r>
              <a:rPr lang="fr-FR" sz="1800"/>
              <a:t> des ordinateurs. Il n’y a en fait pas si longtemps qu’on </a:t>
            </a:r>
            <a:r>
              <a:rPr lang="fr-FR" sz="1800">
                <a:solidFill>
                  <a:schemeClr val="accent3"/>
                </a:solidFill>
              </a:rPr>
              <a:t>sait vraiment spécifier</a:t>
            </a:r>
            <a:r>
              <a:rPr lang="fr-FR" sz="1800"/>
              <a:t> ce que veut dire « tel programme doit résoudre tel problème », et encore moins qu’on </a:t>
            </a:r>
            <a:r>
              <a:rPr lang="fr-FR" sz="1800">
                <a:solidFill>
                  <a:schemeClr val="accent3"/>
                </a:solidFill>
              </a:rPr>
              <a:t>sait le vérifier</a:t>
            </a:r>
            <a:r>
              <a:rPr lang="fr-FR" sz="1800"/>
              <a:t> dans certains cas. </a:t>
            </a:r>
          </a:p>
          <a:p>
            <a:pPr lvl="1">
              <a:spcBef>
                <a:spcPts val="600"/>
              </a:spcBef>
            </a:pPr>
            <a:r>
              <a:rPr lang="fr-FR" sz="1800"/>
              <a:t>De plus, quand on a du succès, pourquoi ne pas continuer ? </a:t>
            </a:r>
          </a:p>
          <a:p>
            <a:pPr marL="0" indent="0">
              <a:buNone/>
            </a:pPr>
            <a:endParaRPr lang="fr-FR" sz="1600"/>
          </a:p>
        </p:txBody>
      </p:sp>
      <p:sp>
        <p:nvSpPr>
          <p:cNvPr id="2" name="Titre 1">
            <a:extLst>
              <a:ext uri="{FF2B5EF4-FFF2-40B4-BE49-F238E27FC236}">
                <a16:creationId xmlns:a16="http://schemas.microsoft.com/office/drawing/2014/main" id="{A922729D-D1CB-6642-A865-01923D966CF4}"/>
              </a:ext>
            </a:extLst>
          </p:cNvPr>
          <p:cNvSpPr>
            <a:spLocks noGrp="1"/>
          </p:cNvSpPr>
          <p:nvPr>
            <p:ph type="title"/>
          </p:nvPr>
        </p:nvSpPr>
        <p:spPr/>
        <p:txBody>
          <a:bodyPr/>
          <a:lstStyle/>
          <a:p>
            <a:r>
              <a:rPr lang="fr-FR"/>
              <a:t>GG, Question 2</a:t>
            </a:r>
          </a:p>
        </p:txBody>
      </p:sp>
      <p:sp>
        <p:nvSpPr>
          <p:cNvPr id="3" name="Espace réservé de la date 2">
            <a:extLst>
              <a:ext uri="{FF2B5EF4-FFF2-40B4-BE49-F238E27FC236}">
                <a16:creationId xmlns:a16="http://schemas.microsoft.com/office/drawing/2014/main" id="{7A41216F-90D6-4E4A-AD5A-4CBB60D1C8D3}"/>
              </a:ext>
            </a:extLst>
          </p:cNvPr>
          <p:cNvSpPr>
            <a:spLocks noGrp="1"/>
          </p:cNvSpPr>
          <p:nvPr>
            <p:ph type="dt" sz="half" idx="2"/>
          </p:nvPr>
        </p:nvSpPr>
        <p:spPr/>
        <p:txBody>
          <a:bodyPr/>
          <a:lstStyle/>
          <a:p>
            <a:r>
              <a:rPr lang="fr-FR"/>
              <a:t>20/02/2019</a:t>
            </a:r>
            <a:endParaRPr lang="fr-FR" dirty="0"/>
          </a:p>
        </p:txBody>
      </p:sp>
      <p:sp>
        <p:nvSpPr>
          <p:cNvPr id="4" name="Espace réservé du numéro de diapositive 3">
            <a:extLst>
              <a:ext uri="{FF2B5EF4-FFF2-40B4-BE49-F238E27FC236}">
                <a16:creationId xmlns:a16="http://schemas.microsoft.com/office/drawing/2014/main" id="{C4FE49DE-1684-9F47-81F4-E35825196400}"/>
              </a:ext>
            </a:extLst>
          </p:cNvPr>
          <p:cNvSpPr>
            <a:spLocks noGrp="1"/>
          </p:cNvSpPr>
          <p:nvPr>
            <p:ph type="sldNum" sz="quarter" idx="4"/>
          </p:nvPr>
        </p:nvSpPr>
        <p:spPr/>
        <p:txBody>
          <a:bodyPr/>
          <a:lstStyle/>
          <a:p>
            <a:fld id="{BD380794-AD05-45D1-BCEF-E41591C34CDA}" type="slidenum">
              <a:rPr lang="fr-FR" smtClean="0"/>
              <a:pPr/>
              <a:t>9</a:t>
            </a:fld>
            <a:endParaRPr lang="fr-FR" dirty="0"/>
          </a:p>
        </p:txBody>
      </p:sp>
      <p:sp>
        <p:nvSpPr>
          <p:cNvPr id="5" name="Espace réservé du pied de page 4">
            <a:extLst>
              <a:ext uri="{FF2B5EF4-FFF2-40B4-BE49-F238E27FC236}">
                <a16:creationId xmlns:a16="http://schemas.microsoft.com/office/drawing/2014/main" id="{5EE0F716-AAF0-4448-B24F-E9A10EB5ED49}"/>
              </a:ext>
            </a:extLst>
          </p:cNvPr>
          <p:cNvSpPr>
            <a:spLocks noGrp="1"/>
          </p:cNvSpPr>
          <p:nvPr>
            <p:ph type="ftr" sz="quarter" idx="3"/>
          </p:nvPr>
        </p:nvSpPr>
        <p:spPr/>
        <p:txBody>
          <a:bodyPr/>
          <a:lstStyle/>
          <a:p>
            <a:r>
              <a:rPr lang="fr-FR"/>
              <a:t>G. Berry, Cours 5</a:t>
            </a:r>
            <a:endParaRPr lang="fr-FR" dirty="0"/>
          </a:p>
        </p:txBody>
      </p:sp>
    </p:spTree>
    <p:extLst>
      <p:ext uri="{BB962C8B-B14F-4D97-AF65-F5344CB8AC3E}">
        <p14:creationId xmlns:p14="http://schemas.microsoft.com/office/powerpoint/2010/main" val="414149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IRSTBERRY@XB94KIMFUVWXY5K9" val="3082"/>
  <p:tag name="DEFAULTDISPLAYSOURCE" val="\documentclass{article}\pagestyle{empty}&#10;\begin{document}&#10;&#10;\end{document}&#10;"/>
  <p:tag name="EMBEDFONTS" val="1"/>
  <p:tag name="FIRSTGERARD2EBERRY@ELPDCHTFUVW0Y5HA" val="4800"/>
</p:tagLst>
</file>

<file path=ppt/theme/theme1.xml><?xml version="1.0" encoding="utf-8"?>
<a:theme xmlns:a="http://schemas.openxmlformats.org/drawingml/2006/main" name="BerryColl09-2">
  <a:themeElements>
    <a:clrScheme name="Personnalisé 1">
      <a:dk1>
        <a:srgbClr val="000000"/>
      </a:dk1>
      <a:lt1>
        <a:srgbClr val="FFFFFF"/>
      </a:lt1>
      <a:dk2>
        <a:srgbClr val="0228D5"/>
      </a:dk2>
      <a:lt2>
        <a:srgbClr val="FFFF65"/>
      </a:lt2>
      <a:accent1>
        <a:srgbClr val="FF0000"/>
      </a:accent1>
      <a:accent2>
        <a:srgbClr val="009A00"/>
      </a:accent2>
      <a:accent3>
        <a:srgbClr val="BF2F8F"/>
      </a:accent3>
      <a:accent4>
        <a:srgbClr val="A85000"/>
      </a:accent4>
      <a:accent5>
        <a:srgbClr val="FF99C1"/>
      </a:accent5>
      <a:accent6>
        <a:srgbClr val="BFBFBF"/>
      </a:accent6>
      <a:hlink>
        <a:srgbClr val="0000BF"/>
      </a:hlink>
      <a:folHlink>
        <a:srgbClr val="3F3F3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Tx/>
          <a:buSzTx/>
          <a:buFontTx/>
          <a:buNone/>
          <a:tabLst/>
          <a:defRPr kumimoji="0" sz="2800" b="0"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ln w="28575">
          <a:noFill/>
        </a:ln>
      </a:spPr>
      <a:bodyPr wrap="none" tIns="21600" bIns="64800" rtlCol="0">
        <a:spAutoFit/>
      </a:bodyPr>
      <a:lstStyle>
        <a:defPPr algn="l" fontAlgn="base">
          <a:lnSpc>
            <a:spcPct val="105000"/>
          </a:lnSpc>
          <a:spcAft>
            <a:spcPct val="0"/>
          </a:spcAft>
          <a:defRPr kumimoji="0" sz="2400" b="0" i="0" u="none" strike="noStrike" kern="0" cap="none" spc="0" normalizeH="0" noProof="0" dirty="0" smtClean="0">
            <a:ln>
              <a:noFill/>
            </a:ln>
            <a:effectLst/>
            <a:uLnTx/>
            <a:uFillTx/>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101556</TotalTime>
  <Words>4907</Words>
  <Application>Microsoft Office PowerPoint</Application>
  <PresentationFormat>Affichage à l'écran (4:3)</PresentationFormat>
  <Paragraphs>421</Paragraphs>
  <Slides>47</Slides>
  <Notes>4</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2</vt:i4>
      </vt:variant>
      <vt:variant>
        <vt:lpstr>Titres des diapositives</vt:lpstr>
      </vt:variant>
      <vt:variant>
        <vt:i4>47</vt:i4>
      </vt:variant>
    </vt:vector>
  </HeadingPairs>
  <TitlesOfParts>
    <vt:vector size="55" baseType="lpstr">
      <vt:lpstr>Arial</vt:lpstr>
      <vt:lpstr>Calibri</vt:lpstr>
      <vt:lpstr>Helvetica</vt:lpstr>
      <vt:lpstr>Symbol</vt:lpstr>
      <vt:lpstr>Times New Roman</vt:lpstr>
      <vt:lpstr>BerryColl09-2</vt:lpstr>
      <vt:lpstr>Clip</vt:lpstr>
      <vt:lpstr>Image</vt:lpstr>
      <vt:lpstr>Compléments et réponses aux questions</vt:lpstr>
      <vt:lpstr>Agenda</vt:lpstr>
      <vt:lpstr>Différence bien conçu mal conçu</vt:lpstr>
      <vt:lpstr>La différence bien conçu - mal conçu</vt:lpstr>
      <vt:lpstr>La catastrophe des mots de passe faibles</vt:lpstr>
      <vt:lpstr>Agenda</vt:lpstr>
      <vt:lpstr>GG, Question 1</vt:lpstr>
      <vt:lpstr>GG, Question 2</vt:lpstr>
      <vt:lpstr>GG, Question 2</vt:lpstr>
      <vt:lpstr>GG, Question 2</vt:lpstr>
      <vt:lpstr>GG, Question 2</vt:lpstr>
      <vt:lpstr>GG, Question 3</vt:lpstr>
      <vt:lpstr>Asynchronisme : le crible de Darwin : p, kp → p </vt:lpstr>
      <vt:lpstr>Agenda</vt:lpstr>
      <vt:lpstr>L’enseignement</vt:lpstr>
      <vt:lpstr>Enseignement : programmes et mise en oeuvre</vt:lpstr>
      <vt:lpstr>PB, professeur SII</vt:lpstr>
      <vt:lpstr>PB, professeur SII</vt:lpstr>
      <vt:lpstr>Exemple de surprise entre matière et information</vt:lpstr>
      <vt:lpstr>AB, professeur SVT</vt:lpstr>
      <vt:lpstr>Réponse à AB</vt:lpstr>
      <vt:lpstr>AB, professeur SVT</vt:lpstr>
      <vt:lpstr>Présentation PowerPoint</vt:lpstr>
      <vt:lpstr>Réponse à AB</vt:lpstr>
      <vt:lpstr>CD (longue lettre)</vt:lpstr>
      <vt:lpstr>Les grands instituts doivent-ils s’engager ?</vt:lpstr>
      <vt:lpstr>Agenda</vt:lpstr>
      <vt:lpstr>JFP</vt:lpstr>
      <vt:lpstr>Présentation PowerPoint</vt:lpstr>
      <vt:lpstr>JFP</vt:lpstr>
      <vt:lpstr>JFP</vt:lpstr>
      <vt:lpstr>CD : de la recherche à l’industrie</vt:lpstr>
      <vt:lpstr>Présentation PowerPoint</vt:lpstr>
      <vt:lpstr>Agenda</vt:lpstr>
      <vt:lpstr>CD</vt:lpstr>
      <vt:lpstr>GM</vt:lpstr>
      <vt:lpstr>Réponses à GM</vt:lpstr>
      <vt:lpstr>Groupes industriels et Europe</vt:lpstr>
      <vt:lpstr>Réponses à CD + DV</vt:lpstr>
      <vt:lpstr>JDR</vt:lpstr>
      <vt:lpstr>CD</vt:lpstr>
      <vt:lpstr>CD</vt:lpstr>
      <vt:lpstr>Vrai ou faux gratuit -GB ?</vt:lpstr>
      <vt:lpstr>CD : Numérique Ecologie et climat</vt:lpstr>
      <vt:lpstr>Agenda</vt:lpstr>
      <vt:lpstr>CD : Déontologie</vt:lpstr>
      <vt:lpstr>Une référence sur l’architecure des CPUs</vt:lpstr>
    </vt:vector>
  </TitlesOfParts>
  <Company>SEMIR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Syntaxe, sémantique, calculabilité</dc:title>
  <dc:creator>berry</dc:creator>
  <cp:lastModifiedBy>Maintenance</cp:lastModifiedBy>
  <cp:revision>1771</cp:revision>
  <cp:lastPrinted>2019-02-20T12:26:41Z</cp:lastPrinted>
  <dcterms:created xsi:type="dcterms:W3CDTF">2009-11-05T17:32:46Z</dcterms:created>
  <dcterms:modified xsi:type="dcterms:W3CDTF">2019-03-11T08:48:02Z</dcterms:modified>
</cp:coreProperties>
</file>