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7"/>
  </p:notesMasterIdLst>
  <p:sldIdLst>
    <p:sldId id="256" r:id="rId2"/>
    <p:sldId id="361" r:id="rId3"/>
    <p:sldId id="410" r:id="rId4"/>
    <p:sldId id="430" r:id="rId5"/>
    <p:sldId id="437" r:id="rId6"/>
    <p:sldId id="453" r:id="rId7"/>
    <p:sldId id="412" r:id="rId8"/>
    <p:sldId id="363" r:id="rId9"/>
    <p:sldId id="417" r:id="rId10"/>
    <p:sldId id="406" r:id="rId11"/>
    <p:sldId id="349" r:id="rId12"/>
    <p:sldId id="389" r:id="rId13"/>
    <p:sldId id="390" r:id="rId14"/>
    <p:sldId id="414" r:id="rId15"/>
    <p:sldId id="415" r:id="rId16"/>
    <p:sldId id="418" r:id="rId17"/>
    <p:sldId id="413" r:id="rId18"/>
    <p:sldId id="433" r:id="rId19"/>
    <p:sldId id="432" r:id="rId20"/>
    <p:sldId id="434" r:id="rId21"/>
    <p:sldId id="419" r:id="rId22"/>
    <p:sldId id="435" r:id="rId23"/>
    <p:sldId id="353" r:id="rId24"/>
    <p:sldId id="393" r:id="rId25"/>
    <p:sldId id="394" r:id="rId26"/>
    <p:sldId id="441" r:id="rId27"/>
    <p:sldId id="440" r:id="rId28"/>
    <p:sldId id="442" r:id="rId29"/>
    <p:sldId id="443" r:id="rId30"/>
    <p:sldId id="400" r:id="rId31"/>
    <p:sldId id="383" r:id="rId32"/>
    <p:sldId id="420" r:id="rId33"/>
    <p:sldId id="367" r:id="rId34"/>
    <p:sldId id="368" r:id="rId35"/>
    <p:sldId id="324" r:id="rId36"/>
    <p:sldId id="408" r:id="rId37"/>
    <p:sldId id="452" r:id="rId38"/>
    <p:sldId id="431" r:id="rId39"/>
    <p:sldId id="277" r:id="rId40"/>
    <p:sldId id="427" r:id="rId41"/>
    <p:sldId id="450" r:id="rId42"/>
    <p:sldId id="449" r:id="rId43"/>
    <p:sldId id="448" r:id="rId44"/>
    <p:sldId id="444" r:id="rId45"/>
    <p:sldId id="445"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80595" autoAdjust="0"/>
  </p:normalViewPr>
  <p:slideViewPr>
    <p:cSldViewPr snapToGrid="0">
      <p:cViewPr varScale="1">
        <p:scale>
          <a:sx n="87" d="100"/>
          <a:sy n="87" d="100"/>
        </p:scale>
        <p:origin x="1896" y="20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504AD-C7C9-4C00-9DD4-34CE41620EF8}" type="datetimeFigureOut">
              <a:rPr lang="fr-FR" smtClean="0"/>
              <a:t>29/05/2023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2D30D-FAB6-4540-AA16-6A507DA84752}" type="slidenum">
              <a:rPr lang="fr-FR" smtClean="0"/>
              <a:t>‹N°›</a:t>
            </a:fld>
            <a:endParaRPr lang="fr-FR"/>
          </a:p>
        </p:txBody>
      </p:sp>
    </p:spTree>
    <p:extLst>
      <p:ext uri="{BB962C8B-B14F-4D97-AF65-F5344CB8AC3E}">
        <p14:creationId xmlns:p14="http://schemas.microsoft.com/office/powerpoint/2010/main" val="199367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a:t>
            </a:fld>
            <a:endParaRPr lang="fr-FR"/>
          </a:p>
        </p:txBody>
      </p:sp>
    </p:spTree>
    <p:extLst>
      <p:ext uri="{BB962C8B-B14F-4D97-AF65-F5344CB8AC3E}">
        <p14:creationId xmlns:p14="http://schemas.microsoft.com/office/powerpoint/2010/main" val="423399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11</a:t>
            </a:fld>
            <a:endParaRPr lang="fr-FR"/>
          </a:p>
        </p:txBody>
      </p:sp>
    </p:spTree>
    <p:extLst>
      <p:ext uri="{BB962C8B-B14F-4D97-AF65-F5344CB8AC3E}">
        <p14:creationId xmlns:p14="http://schemas.microsoft.com/office/powerpoint/2010/main" val="34536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Qu’en est-il aujourd’hui du cas français ? </a:t>
            </a:r>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12</a:t>
            </a:fld>
            <a:endParaRPr lang="fr-FR"/>
          </a:p>
        </p:txBody>
      </p:sp>
    </p:spTree>
    <p:extLst>
      <p:ext uri="{BB962C8B-B14F-4D97-AF65-F5344CB8AC3E}">
        <p14:creationId xmlns:p14="http://schemas.microsoft.com/office/powerpoint/2010/main" val="269113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13</a:t>
            </a:fld>
            <a:endParaRPr lang="fr-FR"/>
          </a:p>
        </p:txBody>
      </p:sp>
    </p:spTree>
    <p:extLst>
      <p:ext uri="{BB962C8B-B14F-4D97-AF65-F5344CB8AC3E}">
        <p14:creationId xmlns:p14="http://schemas.microsoft.com/office/powerpoint/2010/main" val="412818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14</a:t>
            </a:fld>
            <a:endParaRPr lang="fr-FR"/>
          </a:p>
        </p:txBody>
      </p:sp>
    </p:spTree>
    <p:extLst>
      <p:ext uri="{BB962C8B-B14F-4D97-AF65-F5344CB8AC3E}">
        <p14:creationId xmlns:p14="http://schemas.microsoft.com/office/powerpoint/2010/main" val="96424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15</a:t>
            </a:fld>
            <a:endParaRPr lang="fr-FR"/>
          </a:p>
        </p:txBody>
      </p:sp>
    </p:spTree>
    <p:extLst>
      <p:ext uri="{BB962C8B-B14F-4D97-AF65-F5344CB8AC3E}">
        <p14:creationId xmlns:p14="http://schemas.microsoft.com/office/powerpoint/2010/main" val="7255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les modalités à partir de la flèche </a:t>
            </a:r>
          </a:p>
          <a:p>
            <a:r>
              <a:rPr lang="fr-FR" dirty="0"/>
              <a:t>Après le 1) : </a:t>
            </a:r>
          </a:p>
          <a:p>
            <a:endParaRPr lang="fr-FR" dirty="0"/>
          </a:p>
          <a:p>
            <a:r>
              <a:rPr lang="fr-FR" dirty="0"/>
              <a:t>=&gt; modalité 2) 2 </a:t>
            </a:r>
            <a:r>
              <a:rPr lang="fr-FR" dirty="0" err="1"/>
              <a:t>enseignant.e</a:t>
            </a:r>
            <a:r>
              <a:rPr lang="fr-FR" dirty="0"/>
              <a:t> / 3 : déchiffrable mais mémorisation </a:t>
            </a:r>
          </a:p>
          <a:p>
            <a:endParaRPr lang="fr-FR" dirty="0"/>
          </a:p>
          <a:p>
            <a:pPr marL="171450" indent="-171450">
              <a:buFont typeface="Symbol" panose="05050102010706020507" pitchFamily="18" charset="2"/>
              <a:buChar char="Þ"/>
            </a:pPr>
            <a:r>
              <a:rPr lang="fr-FR" dirty="0"/>
              <a:t>modalité 3) On propose aux élèves des textes qu’ils ou elles ne peuvent pas intégralement déchiffrer, au sein desquels certains mots doivent être déduits du contexte. C’est de la lecture devinette. Près d’1 </a:t>
            </a:r>
            <a:r>
              <a:rPr lang="fr-FR" dirty="0" err="1"/>
              <a:t>enseignant.e</a:t>
            </a:r>
            <a:r>
              <a:rPr lang="fr-FR" dirty="0"/>
              <a:t> / 3</a:t>
            </a:r>
          </a:p>
          <a:p>
            <a:pPr marL="171450" indent="-171450">
              <a:buFont typeface="Symbol" panose="05050102010706020507" pitchFamily="18" charset="2"/>
              <a:buChar char="Þ"/>
            </a:pPr>
            <a:endParaRPr lang="fr-FR" dirty="0"/>
          </a:p>
          <a:p>
            <a:pPr marL="171450" indent="-171450">
              <a:buFont typeface="Symbol" panose="05050102010706020507" pitchFamily="18" charset="2"/>
              <a:buChar char="Þ"/>
            </a:pPr>
            <a:r>
              <a:rPr lang="fr-FR" dirty="0"/>
              <a:t>Modalité 4) 3% Ceux et celles qui se rapprochent le plus d’un enseignement à forte dimension idéo-visuelle. Note d’alerte. À voir capture d’écran possible.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46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17</a:t>
            </a:fld>
            <a:endParaRPr lang="fr-FR"/>
          </a:p>
        </p:txBody>
      </p:sp>
    </p:spTree>
    <p:extLst>
      <p:ext uri="{BB962C8B-B14F-4D97-AF65-F5344CB8AC3E}">
        <p14:creationId xmlns:p14="http://schemas.microsoft.com/office/powerpoint/2010/main" val="269726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908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40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31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a:t>
            </a:fld>
            <a:endParaRPr lang="fr-FR"/>
          </a:p>
        </p:txBody>
      </p:sp>
    </p:spTree>
    <p:extLst>
      <p:ext uri="{BB962C8B-B14F-4D97-AF65-F5344CB8AC3E}">
        <p14:creationId xmlns:p14="http://schemas.microsoft.com/office/powerpoint/2010/main" val="959379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504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84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23</a:t>
            </a:fld>
            <a:endParaRPr lang="fr-FR"/>
          </a:p>
        </p:txBody>
      </p:sp>
    </p:spTree>
    <p:extLst>
      <p:ext uri="{BB962C8B-B14F-4D97-AF65-F5344CB8AC3E}">
        <p14:creationId xmlns:p14="http://schemas.microsoft.com/office/powerpoint/2010/main" val="479270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24</a:t>
            </a:fld>
            <a:endParaRPr lang="fr-FR"/>
          </a:p>
        </p:txBody>
      </p:sp>
    </p:spTree>
    <p:extLst>
      <p:ext uri="{BB962C8B-B14F-4D97-AF65-F5344CB8AC3E}">
        <p14:creationId xmlns:p14="http://schemas.microsoft.com/office/powerpoint/2010/main" val="3651129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25</a:t>
            </a:fld>
            <a:endParaRPr lang="fr-FR"/>
          </a:p>
        </p:txBody>
      </p:sp>
    </p:spTree>
    <p:extLst>
      <p:ext uri="{BB962C8B-B14F-4D97-AF65-F5344CB8AC3E}">
        <p14:creationId xmlns:p14="http://schemas.microsoft.com/office/powerpoint/2010/main" val="3246342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095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859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724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60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30</a:t>
            </a:fld>
            <a:endParaRPr lang="fr-FR"/>
          </a:p>
        </p:txBody>
      </p:sp>
    </p:spTree>
    <p:extLst>
      <p:ext uri="{BB962C8B-B14F-4D97-AF65-F5344CB8AC3E}">
        <p14:creationId xmlns:p14="http://schemas.microsoft.com/office/powerpoint/2010/main" val="352484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12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31</a:t>
            </a:fld>
            <a:endParaRPr lang="fr-FR"/>
          </a:p>
        </p:txBody>
      </p:sp>
    </p:spTree>
    <p:extLst>
      <p:ext uri="{BB962C8B-B14F-4D97-AF65-F5344CB8AC3E}">
        <p14:creationId xmlns:p14="http://schemas.microsoft.com/office/powerpoint/2010/main" val="1366977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se centre sur les élèves les plus fragiles, qui ont le + besoin de l’école ; les résultats augmentent.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516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33</a:t>
            </a:fld>
            <a:endParaRPr lang="fr-FR"/>
          </a:p>
        </p:txBody>
      </p:sp>
    </p:spTree>
    <p:extLst>
      <p:ext uri="{BB962C8B-B14F-4D97-AF65-F5344CB8AC3E}">
        <p14:creationId xmlns:p14="http://schemas.microsoft.com/office/powerpoint/2010/main" val="3564312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35</a:t>
            </a:fld>
            <a:endParaRPr lang="fr-FR"/>
          </a:p>
        </p:txBody>
      </p:sp>
    </p:spTree>
    <p:extLst>
      <p:ext uri="{BB962C8B-B14F-4D97-AF65-F5344CB8AC3E}">
        <p14:creationId xmlns:p14="http://schemas.microsoft.com/office/powerpoint/2010/main" val="3991371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0" i="0" u="none" strike="noStrike" baseline="0" dirty="0">
              <a:solidFill>
                <a:srgbClr val="000000"/>
              </a:solidFill>
              <a:latin typeface="Source Sans Pro" panose="020B0503030403020204" pitchFamily="34" charset="0"/>
            </a:endParaRPr>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36</a:t>
            </a:fld>
            <a:endParaRPr lang="fr-FR"/>
          </a:p>
        </p:txBody>
      </p:sp>
    </p:spTree>
    <p:extLst>
      <p:ext uri="{BB962C8B-B14F-4D97-AF65-F5344CB8AC3E}">
        <p14:creationId xmlns:p14="http://schemas.microsoft.com/office/powerpoint/2010/main" val="4227739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0" i="0" u="none" strike="noStrike" baseline="0" dirty="0">
              <a:solidFill>
                <a:srgbClr val="000000"/>
              </a:solidFill>
              <a:latin typeface="Source Sans Pro" panose="020B0503030403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69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0" i="0" u="none" strike="noStrike" baseline="0" dirty="0">
              <a:solidFill>
                <a:srgbClr val="000000"/>
              </a:solidFill>
              <a:latin typeface="Source Sans Pro" panose="020B0503030403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385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39</a:t>
            </a:fld>
            <a:endParaRPr lang="fr-FR"/>
          </a:p>
        </p:txBody>
      </p:sp>
    </p:spTree>
    <p:extLst>
      <p:ext uri="{BB962C8B-B14F-4D97-AF65-F5344CB8AC3E}">
        <p14:creationId xmlns:p14="http://schemas.microsoft.com/office/powerpoint/2010/main" val="2916816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i="0" dirty="0">
              <a:solidFill>
                <a:srgbClr val="252525"/>
              </a:solidFill>
              <a:effectLst/>
              <a:latin typeface="Calibri (corp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035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Population générale mi-CP</a:t>
            </a:r>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41</a:t>
            </a:fld>
            <a:endParaRPr lang="fr-FR"/>
          </a:p>
        </p:txBody>
      </p:sp>
    </p:spTree>
    <p:extLst>
      <p:ext uri="{BB962C8B-B14F-4D97-AF65-F5344CB8AC3E}">
        <p14:creationId xmlns:p14="http://schemas.microsoft.com/office/powerpoint/2010/main" val="407306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362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Population générale début CE1</a:t>
            </a:r>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42</a:t>
            </a:fld>
            <a:endParaRPr lang="fr-FR"/>
          </a:p>
        </p:txBody>
      </p:sp>
    </p:spTree>
    <p:extLst>
      <p:ext uri="{BB962C8B-B14F-4D97-AF65-F5344CB8AC3E}">
        <p14:creationId xmlns:p14="http://schemas.microsoft.com/office/powerpoint/2010/main" val="318624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Population générale avec interaction</a:t>
            </a:r>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43</a:t>
            </a:fld>
            <a:endParaRPr lang="fr-FR"/>
          </a:p>
        </p:txBody>
      </p:sp>
    </p:spTree>
    <p:extLst>
      <p:ext uri="{BB962C8B-B14F-4D97-AF65-F5344CB8AC3E}">
        <p14:creationId xmlns:p14="http://schemas.microsoft.com/office/powerpoint/2010/main" val="3633088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44</a:t>
            </a:fld>
            <a:endParaRPr lang="fr-FR"/>
          </a:p>
        </p:txBody>
      </p:sp>
    </p:spTree>
    <p:extLst>
      <p:ext uri="{BB962C8B-B14F-4D97-AF65-F5344CB8AC3E}">
        <p14:creationId xmlns:p14="http://schemas.microsoft.com/office/powerpoint/2010/main" val="1986352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Sous-population effets principaux</a:t>
            </a:r>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45</a:t>
            </a:fld>
            <a:endParaRPr lang="fr-FR"/>
          </a:p>
        </p:txBody>
      </p:sp>
    </p:spTree>
    <p:extLst>
      <p:ext uri="{BB962C8B-B14F-4D97-AF65-F5344CB8AC3E}">
        <p14:creationId xmlns:p14="http://schemas.microsoft.com/office/powerpoint/2010/main" val="169947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14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7</a:t>
            </a:fld>
            <a:endParaRPr lang="fr-FR"/>
          </a:p>
        </p:txBody>
      </p:sp>
    </p:spTree>
    <p:extLst>
      <p:ext uri="{BB962C8B-B14F-4D97-AF65-F5344CB8AC3E}">
        <p14:creationId xmlns:p14="http://schemas.microsoft.com/office/powerpoint/2010/main" val="70650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8</a:t>
            </a:fld>
            <a:endParaRPr lang="fr-FR"/>
          </a:p>
        </p:txBody>
      </p:sp>
    </p:spTree>
    <p:extLst>
      <p:ext uri="{BB962C8B-B14F-4D97-AF65-F5344CB8AC3E}">
        <p14:creationId xmlns:p14="http://schemas.microsoft.com/office/powerpoint/2010/main" val="45443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0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10</a:t>
            </a:fld>
            <a:endParaRPr lang="fr-FR"/>
          </a:p>
        </p:txBody>
      </p:sp>
    </p:spTree>
    <p:extLst>
      <p:ext uri="{BB962C8B-B14F-4D97-AF65-F5344CB8AC3E}">
        <p14:creationId xmlns:p14="http://schemas.microsoft.com/office/powerpoint/2010/main" val="382759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B0A65-D257-7AE9-E0C9-C229850F2CE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61C0D3E-0CC2-E8A7-8A6F-9F8EE561C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B7C63B-808C-A3ED-6B26-8DD94FC353FD}"/>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5" name="Espace réservé du pied de page 4">
            <a:extLst>
              <a:ext uri="{FF2B5EF4-FFF2-40B4-BE49-F238E27FC236}">
                <a16:creationId xmlns:a16="http://schemas.microsoft.com/office/drawing/2014/main" id="{B9264C1A-6CDC-1655-0D23-38A1F75DC8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5FD589-5AE6-8766-E7EC-7F3810D19DC0}"/>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401179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2D3B4-0E38-641B-BEEA-C8A3E2CEF89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83A4FC-21E1-A244-B8D8-65A51DEB84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3CBB6B-3E10-6487-A211-21F15545EC8E}"/>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5" name="Espace réservé du pied de page 4">
            <a:extLst>
              <a:ext uri="{FF2B5EF4-FFF2-40B4-BE49-F238E27FC236}">
                <a16:creationId xmlns:a16="http://schemas.microsoft.com/office/drawing/2014/main" id="{30C42FF0-9C13-31BF-7A11-6F336059FC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4CFB51-315E-8AC4-3937-C178228448B0}"/>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6001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CC59331-F644-B946-58C4-4733C26C72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EDF4F3-FBED-024A-B525-108FE1F58C3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21A541-D629-670D-7DF5-5AFF1E325EC9}"/>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5" name="Espace réservé du pied de page 4">
            <a:extLst>
              <a:ext uri="{FF2B5EF4-FFF2-40B4-BE49-F238E27FC236}">
                <a16:creationId xmlns:a16="http://schemas.microsoft.com/office/drawing/2014/main" id="{CBE455EA-1978-F5FD-2EAB-5F56B89FA0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C10CAB-0095-CAFF-E761-2E1C31279837}"/>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81134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EA634-EBC6-D285-3B81-0EF81E236B7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77A074-3BA0-C5D7-5E68-C5CCF8F75D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255DD3-E32F-3C5A-1584-1BCB868FB4D7}"/>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5" name="Espace réservé du pied de page 4">
            <a:extLst>
              <a:ext uri="{FF2B5EF4-FFF2-40B4-BE49-F238E27FC236}">
                <a16:creationId xmlns:a16="http://schemas.microsoft.com/office/drawing/2014/main" id="{75D5A74B-1A63-3B36-FDC1-09C6F50BCB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B052C-D972-668F-6F51-34E687E6ED5E}"/>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360571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5AE7B-931F-1D87-05B3-1AB06083EB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4D71339-05C6-CD94-C21D-609C002D2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B95CA10-B117-46E2-143A-C6FBA130F0F5}"/>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5" name="Espace réservé du pied de page 4">
            <a:extLst>
              <a:ext uri="{FF2B5EF4-FFF2-40B4-BE49-F238E27FC236}">
                <a16:creationId xmlns:a16="http://schemas.microsoft.com/office/drawing/2014/main" id="{DF9B46D3-2940-DCD3-D9C8-6EBEE59D28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5A721A-87B8-DF16-AC24-7948294A7C7A}"/>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36000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2EEB0-F4DB-F729-27EA-0C0275AD4E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47742E-A21D-7086-A462-59D6AFBC3DF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74444C7-EE74-C76E-1A58-69E96B590B9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BE56F9B-FB66-9001-8212-AA6078D8AC3D}"/>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6" name="Espace réservé du pied de page 5">
            <a:extLst>
              <a:ext uri="{FF2B5EF4-FFF2-40B4-BE49-F238E27FC236}">
                <a16:creationId xmlns:a16="http://schemas.microsoft.com/office/drawing/2014/main" id="{C59C0120-665E-B0E7-7780-F6DA45FCEB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53197B-8E8B-C33A-747F-571C04437078}"/>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47904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3E50B-1CBB-9450-E37F-9C910C9881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513EC2-CB14-4725-188B-5756E180D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DFD7D0B-3BB3-CC56-308D-3718BDE6C10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7157040-CCA3-9723-512E-0FB8B4FF4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2FE6E9-4D27-5674-2AF1-37EE2174C26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341D64-188F-674B-A6DC-C46AC44092EF}"/>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8" name="Espace réservé du pied de page 7">
            <a:extLst>
              <a:ext uri="{FF2B5EF4-FFF2-40B4-BE49-F238E27FC236}">
                <a16:creationId xmlns:a16="http://schemas.microsoft.com/office/drawing/2014/main" id="{C3371FF3-BF30-EADD-DBBD-490F206DA1E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97D9CF-F06C-6756-0671-F5896457D7BC}"/>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61439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248D0-923F-236E-1E03-6C28659ADA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B91BB1-1E92-2CFE-5E46-CC8271020FAC}"/>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4" name="Espace réservé du pied de page 3">
            <a:extLst>
              <a:ext uri="{FF2B5EF4-FFF2-40B4-BE49-F238E27FC236}">
                <a16:creationId xmlns:a16="http://schemas.microsoft.com/office/drawing/2014/main" id="{8A30EFAC-9264-8540-5720-2C1B62C4A6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1287F9B-F0D4-BBC7-FE73-5F274424536E}"/>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51015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34B39D-4E89-A626-10D3-5E20AA7D2B0A}"/>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3" name="Espace réservé du pied de page 2">
            <a:extLst>
              <a:ext uri="{FF2B5EF4-FFF2-40B4-BE49-F238E27FC236}">
                <a16:creationId xmlns:a16="http://schemas.microsoft.com/office/drawing/2014/main" id="{16D8401B-AA9C-9C0E-B494-FA34DABBF9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C99C9A-4191-54F8-3AFD-57CAB0A322F5}"/>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80934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3C4EF-F176-29B9-1BF8-81DF719E6C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22E97A-E159-50A6-0B8B-CCBA488E40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D4B062-E96E-B6D7-1AE5-A8024094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DE58098-FC49-2705-D7B4-0BEC8533E6B5}"/>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6" name="Espace réservé du pied de page 5">
            <a:extLst>
              <a:ext uri="{FF2B5EF4-FFF2-40B4-BE49-F238E27FC236}">
                <a16:creationId xmlns:a16="http://schemas.microsoft.com/office/drawing/2014/main" id="{0F977A20-7917-946E-1E03-4F7BA6BDE3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CB8801-8B8A-59D0-938F-AEFA17242803}"/>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55529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D6A08-7515-0EDA-247F-5E7A8EBB73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DCEC4C-9C8F-B6C9-4B2D-9130CC67B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3D3A91-CA19-9D35-1859-7C84C001E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7949B4-5F1F-623B-E3A1-1B8D846440F0}"/>
              </a:ext>
            </a:extLst>
          </p:cNvPr>
          <p:cNvSpPr>
            <a:spLocks noGrp="1"/>
          </p:cNvSpPr>
          <p:nvPr>
            <p:ph type="dt" sz="half" idx="10"/>
          </p:nvPr>
        </p:nvSpPr>
        <p:spPr/>
        <p:txBody>
          <a:bodyPr/>
          <a:lstStyle/>
          <a:p>
            <a:fld id="{5F272258-8F45-4404-BB7E-361AD456F576}" type="datetimeFigureOut">
              <a:rPr lang="fr-FR" smtClean="0"/>
              <a:t>29/05/2023</a:t>
            </a:fld>
            <a:endParaRPr lang="fr-FR"/>
          </a:p>
        </p:txBody>
      </p:sp>
      <p:sp>
        <p:nvSpPr>
          <p:cNvPr id="6" name="Espace réservé du pied de page 5">
            <a:extLst>
              <a:ext uri="{FF2B5EF4-FFF2-40B4-BE49-F238E27FC236}">
                <a16:creationId xmlns:a16="http://schemas.microsoft.com/office/drawing/2014/main" id="{03E23FF2-C768-F26E-B886-F4034FC71A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D820CB-7114-736E-EBDC-3E9612F6C149}"/>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327853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F25A740-B5D0-138E-21C5-B9D317E24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F64E56-34C0-82B2-6DEF-FE0323C35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A0E479-F65D-4AC2-F10F-19299E118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72258-8F45-4404-BB7E-361AD456F576}" type="datetimeFigureOut">
              <a:rPr lang="fr-FR" smtClean="0"/>
              <a:t>29/05/2023</a:t>
            </a:fld>
            <a:endParaRPr lang="fr-FR"/>
          </a:p>
        </p:txBody>
      </p:sp>
      <p:sp>
        <p:nvSpPr>
          <p:cNvPr id="5" name="Espace réservé du pied de page 4">
            <a:extLst>
              <a:ext uri="{FF2B5EF4-FFF2-40B4-BE49-F238E27FC236}">
                <a16:creationId xmlns:a16="http://schemas.microsoft.com/office/drawing/2014/main" id="{F9C4FB7F-9416-2008-123C-CDEBE9CDD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E0E0F5A-D54D-552D-F07B-AE976C3EAF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7C48-94E1-4340-99DF-BB19E3EC34B3}" type="slidenum">
              <a:rPr lang="fr-FR" smtClean="0"/>
              <a:t>‹N°›</a:t>
            </a:fld>
            <a:endParaRPr lang="fr-FR"/>
          </a:p>
        </p:txBody>
      </p:sp>
    </p:spTree>
    <p:extLst>
      <p:ext uri="{BB962C8B-B14F-4D97-AF65-F5344CB8AC3E}">
        <p14:creationId xmlns:p14="http://schemas.microsoft.com/office/powerpoint/2010/main" val="14139457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371/journal.pone.011958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nichd.nih.gov/publications/pubs/nrp/smallboo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BF9817-9C14-4545-823F-789A9CA61AEB}"/>
              </a:ext>
            </a:extLst>
          </p:cNvPr>
          <p:cNvSpPr>
            <a:spLocks noGrp="1"/>
          </p:cNvSpPr>
          <p:nvPr>
            <p:ph type="ctrTitle"/>
          </p:nvPr>
        </p:nvSpPr>
        <p:spPr>
          <a:xfrm>
            <a:off x="6475177" y="1996966"/>
            <a:ext cx="5616750" cy="2737851"/>
          </a:xfrm>
        </p:spPr>
        <p:txBody>
          <a:bodyPr anchor="t">
            <a:normAutofit fontScale="90000"/>
          </a:bodyPr>
          <a:lstStyle/>
          <a:p>
            <a:pPr algn="r"/>
            <a:br>
              <a:rPr lang="fr-FR" sz="1600" dirty="0">
                <a:solidFill>
                  <a:schemeClr val="tx2"/>
                </a:solidFill>
              </a:rPr>
            </a:br>
            <a:br>
              <a:rPr lang="fr-FR" sz="1600" b="1" dirty="0">
                <a:solidFill>
                  <a:schemeClr val="tx2"/>
                </a:solidFill>
              </a:rPr>
            </a:br>
            <a:r>
              <a:rPr lang="fr-FR" sz="2800" b="1" dirty="0">
                <a:solidFill>
                  <a:schemeClr val="tx2"/>
                </a:solidFill>
              </a:rPr>
              <a:t>Pratiques enseignantes et inégalités scolaires à l’entrée dans l’écrit</a:t>
            </a:r>
            <a:br>
              <a:rPr lang="fr-FR" sz="2800" b="1" dirty="0">
                <a:solidFill>
                  <a:schemeClr val="tx2"/>
                </a:solidFill>
              </a:rPr>
            </a:br>
            <a:br>
              <a:rPr lang="fr-FR" sz="2800" b="1" dirty="0">
                <a:solidFill>
                  <a:schemeClr val="tx2"/>
                </a:solidFill>
              </a:rPr>
            </a:br>
            <a:r>
              <a:rPr lang="fr-FR" sz="2000" dirty="0">
                <a:solidFill>
                  <a:schemeClr val="tx2"/>
                </a:solidFill>
              </a:rPr>
              <a:t>L’apprentissage de la lecture et ses difficultés</a:t>
            </a:r>
            <a:br>
              <a:rPr lang="fr-FR" sz="2000" dirty="0">
                <a:solidFill>
                  <a:schemeClr val="tx2"/>
                </a:solidFill>
              </a:rPr>
            </a:br>
            <a:br>
              <a:rPr lang="fr-FR" sz="2000" dirty="0">
                <a:solidFill>
                  <a:schemeClr val="tx2"/>
                </a:solidFill>
              </a:rPr>
            </a:br>
            <a:br>
              <a:rPr lang="fr-FR" sz="2000" dirty="0">
                <a:solidFill>
                  <a:schemeClr val="tx2"/>
                </a:solidFill>
              </a:rPr>
            </a:br>
            <a:r>
              <a:rPr lang="fr-FR" sz="1800" dirty="0">
                <a:solidFill>
                  <a:schemeClr val="tx2"/>
                </a:solidFill>
              </a:rPr>
              <a:t>Collège de France, 24 mai 2023.</a:t>
            </a:r>
            <a:endParaRPr lang="fr-FR" sz="2000" dirty="0">
              <a:solidFill>
                <a:schemeClr val="tx2"/>
              </a:solidFill>
            </a:endParaRPr>
          </a:p>
        </p:txBody>
      </p:sp>
      <p:sp>
        <p:nvSpPr>
          <p:cNvPr id="3" name="Sous-titre 2">
            <a:extLst>
              <a:ext uri="{FF2B5EF4-FFF2-40B4-BE49-F238E27FC236}">
                <a16:creationId xmlns:a16="http://schemas.microsoft.com/office/drawing/2014/main" id="{0017FCEF-5898-475D-B135-3227F0ED588A}"/>
              </a:ext>
            </a:extLst>
          </p:cNvPr>
          <p:cNvSpPr>
            <a:spLocks noGrp="1"/>
          </p:cNvSpPr>
          <p:nvPr>
            <p:ph type="subTitle" idx="1"/>
          </p:nvPr>
        </p:nvSpPr>
        <p:spPr>
          <a:xfrm>
            <a:off x="6474872" y="4635062"/>
            <a:ext cx="5400983" cy="937982"/>
          </a:xfrm>
        </p:spPr>
        <p:txBody>
          <a:bodyPr anchor="b">
            <a:normAutofit lnSpcReduction="10000"/>
          </a:bodyPr>
          <a:lstStyle/>
          <a:p>
            <a:pPr algn="l"/>
            <a:r>
              <a:rPr lang="fr-FR" sz="1400" dirty="0">
                <a:solidFill>
                  <a:schemeClr val="tx2"/>
                </a:solidFill>
              </a:rPr>
              <a:t>Jérôme </a:t>
            </a:r>
            <a:r>
              <a:rPr lang="fr-FR" sz="1400" dirty="0" err="1">
                <a:solidFill>
                  <a:schemeClr val="tx2"/>
                </a:solidFill>
              </a:rPr>
              <a:t>Deauvieau</a:t>
            </a:r>
            <a:r>
              <a:rPr lang="fr-FR" sz="1400" dirty="0">
                <a:solidFill>
                  <a:schemeClr val="tx2"/>
                </a:solidFill>
              </a:rPr>
              <a:t>, département de sciences sociales de l’ENS, Centre Maurice Halbwachs (UMR 8097 CNRS/EHESS/ENS/INRAE), CSEN.</a:t>
            </a:r>
          </a:p>
          <a:p>
            <a:pPr algn="l"/>
            <a:r>
              <a:rPr lang="fr-FR" sz="1400" dirty="0">
                <a:solidFill>
                  <a:schemeClr val="tx2"/>
                </a:solidFill>
              </a:rPr>
              <a:t>Paul Gioia, INED - Centre Maurice Halbwachs (UMR 8097 CNRS/EHESS/ENS/INRAE).</a:t>
            </a:r>
          </a:p>
        </p:txBody>
      </p:sp>
      <p:pic>
        <p:nvPicPr>
          <p:cNvPr id="6" name="Image 5">
            <a:extLst>
              <a:ext uri="{FF2B5EF4-FFF2-40B4-BE49-F238E27FC236}">
                <a16:creationId xmlns:a16="http://schemas.microsoft.com/office/drawing/2014/main" id="{ABAF0A17-763D-E437-F70D-30A4321E9286}"/>
              </a:ext>
            </a:extLst>
          </p:cNvPr>
          <p:cNvPicPr>
            <a:picLocks noChangeAspect="1"/>
          </p:cNvPicPr>
          <p:nvPr/>
        </p:nvPicPr>
        <p:blipFill>
          <a:blip r:embed="rId3"/>
          <a:stretch>
            <a:fillRect/>
          </a:stretch>
        </p:blipFill>
        <p:spPr>
          <a:xfrm>
            <a:off x="340470" y="3114797"/>
            <a:ext cx="3389866" cy="1262725"/>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 3">
            <a:extLst>
              <a:ext uri="{FF2B5EF4-FFF2-40B4-BE49-F238E27FC236}">
                <a16:creationId xmlns:a16="http://schemas.microsoft.com/office/drawing/2014/main" id="{D46B50D4-8788-95EA-A38A-4BF582A7EDA5}"/>
              </a:ext>
            </a:extLst>
          </p:cNvPr>
          <p:cNvPicPr>
            <a:picLocks noChangeAspect="1"/>
          </p:cNvPicPr>
          <p:nvPr/>
        </p:nvPicPr>
        <p:blipFill>
          <a:blip r:embed="rId4"/>
          <a:stretch>
            <a:fillRect/>
          </a:stretch>
        </p:blipFill>
        <p:spPr>
          <a:xfrm>
            <a:off x="10215226" y="183890"/>
            <a:ext cx="1590303" cy="1093765"/>
          </a:xfrm>
          <a:prstGeom prst="rect">
            <a:avLst/>
          </a:prstGeom>
        </p:spPr>
      </p:pic>
      <p:pic>
        <p:nvPicPr>
          <p:cNvPr id="7" name="Image 6">
            <a:extLst>
              <a:ext uri="{FF2B5EF4-FFF2-40B4-BE49-F238E27FC236}">
                <a16:creationId xmlns:a16="http://schemas.microsoft.com/office/drawing/2014/main" id="{39086764-D914-8243-88A2-AD27559E2872}"/>
              </a:ext>
            </a:extLst>
          </p:cNvPr>
          <p:cNvPicPr>
            <a:picLocks noChangeAspect="1"/>
          </p:cNvPicPr>
          <p:nvPr/>
        </p:nvPicPr>
        <p:blipFill>
          <a:blip r:embed="rId5"/>
          <a:stretch>
            <a:fillRect/>
          </a:stretch>
        </p:blipFill>
        <p:spPr>
          <a:xfrm>
            <a:off x="8080279" y="198272"/>
            <a:ext cx="1748781" cy="1086684"/>
          </a:xfrm>
          <a:prstGeom prst="rect">
            <a:avLst/>
          </a:prstGeom>
        </p:spPr>
      </p:pic>
    </p:spTree>
    <p:extLst>
      <p:ext uri="{BB962C8B-B14F-4D97-AF65-F5344CB8AC3E}">
        <p14:creationId xmlns:p14="http://schemas.microsoft.com/office/powerpoint/2010/main" val="181936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algn="just"/>
            <a:r>
              <a:rPr lang="fr-FR" sz="4200" b="1" dirty="0"/>
              <a:t>La montée en puissance de l’approche                   idéo-visuelle à partir des années 1970 </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fontScale="92500" lnSpcReduction="10000"/>
          </a:bodyPr>
          <a:lstStyle/>
          <a:p>
            <a:pPr marL="0" indent="0" algn="just">
              <a:buNone/>
            </a:pPr>
            <a:endParaRPr lang="fr-FR" sz="2200" dirty="0">
              <a:latin typeface="Calibri (corps)"/>
            </a:endParaRPr>
          </a:p>
          <a:p>
            <a:pPr marL="0" indent="0" algn="just">
              <a:buNone/>
            </a:pPr>
            <a:r>
              <a:rPr lang="fr-FR" sz="2200" dirty="0">
                <a:latin typeface="Calibri (corps)"/>
              </a:rPr>
              <a:t>Selon une intensité et une temporalité variables, les principes hérités de l’approche idéo-visuelle vont se diffuser dans la plupart des systèmes éducatifs en Europe et aux Etats-Unis à partir des années 1970. Les </a:t>
            </a:r>
            <a:r>
              <a:rPr lang="fr-FR" sz="2200" dirty="0" err="1">
                <a:latin typeface="Calibri (corps)"/>
              </a:rPr>
              <a:t>promoteur</a:t>
            </a:r>
            <a:r>
              <a:rPr lang="fr-FR" sz="2200" dirty="0" err="1">
                <a:latin typeface="Calibri (corps)"/>
                <a:ea typeface="Calibri" panose="020F0502020204030204" pitchFamily="34" charset="0"/>
                <a:cs typeface="Times New Roman" panose="02020603050405020304" pitchFamily="18" charset="0"/>
              </a:rPr>
              <a:t>·rices</a:t>
            </a:r>
            <a:r>
              <a:rPr lang="fr-FR" sz="2200" dirty="0">
                <a:latin typeface="Calibri (corps)"/>
              </a:rPr>
              <a:t> de l’approche idéo-visuelle vont s’appuyer essentiellement sur deux arguments : </a:t>
            </a:r>
          </a:p>
          <a:p>
            <a:pPr marL="0" indent="0" algn="just">
              <a:buNone/>
            </a:pPr>
            <a:endParaRPr lang="fr-FR" sz="1100" dirty="0">
              <a:latin typeface="Calibri (corps)"/>
            </a:endParaRPr>
          </a:p>
          <a:p>
            <a:pPr marL="914400" lvl="1" indent="-457200">
              <a:buFont typeface="+mj-lt"/>
              <a:buAutoNum type="arabicParenR"/>
            </a:pPr>
            <a:r>
              <a:rPr lang="fr-FR" sz="2200" dirty="0">
                <a:latin typeface="Calibri (corps)"/>
              </a:rPr>
              <a:t>les bons lecteurs et les bonnes lectrices reconnaissent globalement les mots. Il conviendrait donc d’enseigner cette approche de la lecture ; </a:t>
            </a:r>
          </a:p>
          <a:p>
            <a:pPr marL="914400" lvl="1" indent="-457200">
              <a:buFont typeface="+mj-lt"/>
              <a:buAutoNum type="arabicParenR"/>
            </a:pPr>
            <a:r>
              <a:rPr lang="fr-FR" sz="2200" dirty="0">
                <a:latin typeface="Calibri (corps)"/>
              </a:rPr>
              <a:t>l’approche idéo-visuelle permet un accès direct au sens des textes, serait donc plus motivante et ainsi plus adaptée aux élèves les plus fragiles.</a:t>
            </a:r>
            <a:br>
              <a:rPr lang="fr-FR" sz="1400" dirty="0">
                <a:latin typeface="Calibri (corps)"/>
              </a:rPr>
            </a:br>
            <a:endParaRPr lang="fr-FR" sz="2200" dirty="0">
              <a:latin typeface="Calibri (corps)"/>
            </a:endParaRPr>
          </a:p>
          <a:p>
            <a:pPr marL="0" indent="0" algn="just">
              <a:buNone/>
            </a:pPr>
            <a:r>
              <a:rPr lang="fr-FR" sz="2200" dirty="0">
                <a:latin typeface="Calibri (corps)"/>
              </a:rPr>
              <a:t>Les </a:t>
            </a:r>
            <a:r>
              <a:rPr lang="fr-FR" sz="2200" dirty="0" err="1">
                <a:latin typeface="Calibri (corps)"/>
              </a:rPr>
              <a:t>chercheur·ses</a:t>
            </a:r>
            <a:r>
              <a:rPr lang="fr-FR" sz="2200" dirty="0">
                <a:latin typeface="Calibri (corps)"/>
              </a:rPr>
              <a:t> </a:t>
            </a:r>
            <a:r>
              <a:rPr lang="fr-FR" sz="2200" dirty="0">
                <a:latin typeface="Calibri (corps)"/>
                <a:ea typeface="Calibri" panose="020F0502020204030204" pitchFamily="34" charset="0"/>
                <a:cs typeface="Times New Roman" panose="02020603050405020304" pitchFamily="18" charset="0"/>
              </a:rPr>
              <a:t>vont immédiatement invalider ces deux arguments et étudier durant les décennies qui suivent les effets des méthodes d’enseignement de la lecture. Quels sont les principaux résultats et quels ont été leurs effets sur la culture professionnelle enseignante ?</a:t>
            </a:r>
          </a:p>
        </p:txBody>
      </p:sp>
    </p:spTree>
    <p:extLst>
      <p:ext uri="{BB962C8B-B14F-4D97-AF65-F5344CB8AC3E}">
        <p14:creationId xmlns:p14="http://schemas.microsoft.com/office/powerpoint/2010/main" val="354918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marL="0" indent="0" algn="ctr">
              <a:buNone/>
            </a:pPr>
            <a:r>
              <a:rPr lang="fr-FR" sz="4200" b="1" dirty="0"/>
              <a:t>Des résultats de la recherche scientifique...</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endParaRPr lang="fr-FR" sz="2200" dirty="0">
              <a:latin typeface="Calibri (corps)"/>
            </a:endParaRPr>
          </a:p>
          <a:p>
            <a:pPr marL="0" indent="0" algn="just">
              <a:buNone/>
            </a:pPr>
            <a:r>
              <a:rPr lang="fr-FR" sz="2200" dirty="0">
                <a:latin typeface="Calibri (corps)"/>
              </a:rPr>
              <a:t>Dès le début des années 1990-2000, la supériorité des approches centrées sur le décodage – par rapport aux approches idéo-visuelles – est ainsi largement établie (pour une synthèse, voir National Reading Panel 2000). La somme des recherches réalisées ces 20 dernières années permet notamment de souligner deux points essentiels : </a:t>
            </a:r>
          </a:p>
          <a:p>
            <a:pPr marL="0" indent="0" algn="just">
              <a:buNone/>
            </a:pPr>
            <a:endParaRPr lang="fr-FR" sz="1100" dirty="0">
              <a:latin typeface="Calibri (corps)"/>
            </a:endParaRPr>
          </a:p>
          <a:p>
            <a:pPr marL="914400" lvl="1" indent="-457200" algn="just">
              <a:buFont typeface="+mj-lt"/>
              <a:buAutoNum type="arabicParenR"/>
            </a:pPr>
            <a:r>
              <a:rPr lang="fr-FR" sz="2200" dirty="0">
                <a:latin typeface="Calibri (corps)"/>
              </a:rPr>
              <a:t>l’accès à la compréhension de l’écrit a pour condition première un décodage précis et fluide (voir par exemple Gentaz et al. 2015) ;</a:t>
            </a:r>
          </a:p>
          <a:p>
            <a:pPr marL="914400" lvl="1" indent="-457200" algn="just">
              <a:buFont typeface="+mj-lt"/>
              <a:buAutoNum type="arabicParenR"/>
            </a:pPr>
            <a:r>
              <a:rPr lang="fr-FR" sz="2200" dirty="0">
                <a:latin typeface="Calibri (corps)"/>
              </a:rPr>
              <a:t>l’apprentissage précoce et systématique des correspondances lettre(s)/son(s) est le moyen le plus efficace d’acquérir un décodage précis et fluide (voir par exemple </a:t>
            </a:r>
            <a:r>
              <a:rPr lang="fr-FR" sz="2200" dirty="0" err="1">
                <a:latin typeface="Calibri (corps)"/>
              </a:rPr>
              <a:t>Castles</a:t>
            </a:r>
            <a:r>
              <a:rPr lang="fr-FR" sz="2200" dirty="0">
                <a:latin typeface="Calibri (corps)"/>
              </a:rPr>
              <a:t> et al. 2018).</a:t>
            </a:r>
          </a:p>
        </p:txBody>
      </p:sp>
    </p:spTree>
    <p:extLst>
      <p:ext uri="{BB962C8B-B14F-4D97-AF65-F5344CB8AC3E}">
        <p14:creationId xmlns:p14="http://schemas.microsoft.com/office/powerpoint/2010/main" val="308653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algn="ctr"/>
            <a:r>
              <a:rPr lang="fr-FR" sz="4200" b="1" dirty="0"/>
              <a:t>…à la culture professionnelle des </a:t>
            </a:r>
            <a:r>
              <a:rPr lang="fr-FR" sz="4200" b="1" dirty="0" err="1"/>
              <a:t>enseignant·es</a:t>
            </a:r>
            <a:endParaRPr lang="fr-FR" sz="4200" b="1" dirty="0"/>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lnSpcReduction="10000"/>
          </a:bodyPr>
          <a:lstStyle/>
          <a:p>
            <a:pPr marL="0" indent="0" algn="just">
              <a:buNone/>
            </a:pPr>
            <a:r>
              <a:rPr lang="fr-FR" sz="2200" dirty="0">
                <a:latin typeface="Calibri (corps)"/>
              </a:rPr>
              <a:t>Il en va tout autrement en ce qui concerne le débat pédagogique. Les études réalisées dans plusieurs pays (Etats-Unis, Australie, Angleterre…) indiquent que les principes de l’approche idéo-visuelle perdurent dans la culture professionnelle enseignante. Cela se manifeste notamment par : </a:t>
            </a:r>
          </a:p>
          <a:p>
            <a:pPr algn="just"/>
            <a:r>
              <a:rPr lang="fr-FR" sz="2200" dirty="0">
                <a:latin typeface="Calibri (corps)"/>
              </a:rPr>
              <a:t>Un travail de mémorisation globale de certains mots non déchiffrables (souvent appelés </a:t>
            </a:r>
            <a:r>
              <a:rPr lang="fr-FR" sz="2200" b="1" dirty="0">
                <a:latin typeface="Calibri (corps)"/>
              </a:rPr>
              <a:t>« mots-outils »</a:t>
            </a:r>
            <a:r>
              <a:rPr lang="fr-FR" sz="2200" dirty="0">
                <a:latin typeface="Calibri (corps)"/>
              </a:rPr>
              <a:t>) qui peut être très pratiqué et ce dès le début de l’année. </a:t>
            </a:r>
          </a:p>
          <a:p>
            <a:pPr algn="just"/>
            <a:r>
              <a:rPr lang="fr-FR" sz="2200" dirty="0">
                <a:latin typeface="Calibri (corps)"/>
              </a:rPr>
              <a:t>Une activité de « lecture devinette » qui consiste à deviner un mot à partir de plusieurs indices imagés (un dessin) ou sémantique (le contexte de la phrase). </a:t>
            </a:r>
          </a:p>
          <a:p>
            <a:pPr algn="just"/>
            <a:r>
              <a:rPr lang="fr-FR" sz="2200" dirty="0">
                <a:latin typeface="Calibri (corps)"/>
              </a:rPr>
              <a:t>Un temps consacré à l’activité de décodage parfois assez limité et/ou non systématique.</a:t>
            </a:r>
          </a:p>
          <a:p>
            <a:pPr algn="just"/>
            <a:endParaRPr lang="fr-FR" sz="2200" dirty="0">
              <a:latin typeface="Calibri (corps)"/>
            </a:endParaRPr>
          </a:p>
          <a:p>
            <a:pPr marL="0" indent="0" algn="just">
              <a:buNone/>
            </a:pPr>
            <a:r>
              <a:rPr lang="fr-FR" sz="2200" b="1" dirty="0">
                <a:latin typeface="Calibri (corps)"/>
              </a:rPr>
              <a:t>En définitive, les résultats scientifiques se diffusent peu en-dehors de la communauté académique et n’infusent que marginalement les débats qui animent le monde pédagogique (pédagogues, </a:t>
            </a:r>
            <a:r>
              <a:rPr lang="fr-FR" sz="2200" b="1" dirty="0" err="1">
                <a:latin typeface="Calibri (corps)"/>
              </a:rPr>
              <a:t>formateur·rices</a:t>
            </a:r>
            <a:r>
              <a:rPr lang="fr-FR" sz="2200" b="1" dirty="0">
                <a:latin typeface="Calibri (corps)"/>
              </a:rPr>
              <a:t>, </a:t>
            </a:r>
            <a:r>
              <a:rPr lang="fr-FR" sz="2200" b="1" dirty="0" err="1">
                <a:latin typeface="Calibri (corps)"/>
              </a:rPr>
              <a:t>enseignant·es</a:t>
            </a:r>
            <a:r>
              <a:rPr lang="fr-FR" sz="2200" b="1" dirty="0">
                <a:latin typeface="Calibri (corps)"/>
              </a:rPr>
              <a:t> – Kim 2008)</a:t>
            </a:r>
            <a:r>
              <a:rPr lang="fr-FR" sz="2200" dirty="0">
                <a:latin typeface="Calibri (corps)"/>
              </a:rPr>
              <a:t>.</a:t>
            </a:r>
          </a:p>
          <a:p>
            <a:pPr marL="0" indent="0" algn="just">
              <a:buNone/>
            </a:pPr>
            <a:endParaRPr lang="fr-FR" sz="2200" dirty="0">
              <a:latin typeface="Calibri (corps)"/>
            </a:endParaRPr>
          </a:p>
        </p:txBody>
      </p:sp>
    </p:spTree>
    <p:extLst>
      <p:ext uri="{BB962C8B-B14F-4D97-AF65-F5344CB8AC3E}">
        <p14:creationId xmlns:p14="http://schemas.microsoft.com/office/powerpoint/2010/main" val="236968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4494008" y="545055"/>
            <a:ext cx="6128539" cy="3751732"/>
          </a:xfrm>
        </p:spPr>
        <p:txBody>
          <a:bodyPr anchor="ctr">
            <a:normAutofit/>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sz="3600" b="1" dirty="0">
                <a:solidFill>
                  <a:schemeClr val="tx2"/>
                </a:solidFill>
              </a:rPr>
              <a:t>L’éventail des pratiques d’enseignement de la lecture en France</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884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algn="just"/>
            <a:r>
              <a:rPr lang="fr-FR" sz="4200" b="1" dirty="0"/>
              <a:t>Les pratiques d’enseignement de la lecture : le cas français</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200" dirty="0">
                <a:latin typeface="Calibri (corps)"/>
              </a:rPr>
              <a:t>Concernant le cas français, l’enquête Lire et écrire dirigée par R. </a:t>
            </a:r>
            <a:r>
              <a:rPr lang="fr-FR" sz="2200" dirty="0" err="1">
                <a:latin typeface="Calibri (corps)"/>
              </a:rPr>
              <a:t>Goigoux</a:t>
            </a:r>
            <a:r>
              <a:rPr lang="fr-FR" sz="2200" dirty="0">
                <a:latin typeface="Calibri (corps)"/>
              </a:rPr>
              <a:t> (2015) présente une description fine des pratiques d’enseignement de la lecture dans 131 classes. L’échantillon est constitué d’</a:t>
            </a:r>
            <a:r>
              <a:rPr lang="fr-FR" sz="2200" dirty="0" err="1">
                <a:latin typeface="Calibri (corps)"/>
              </a:rPr>
              <a:t>enseignant</a:t>
            </a:r>
            <a:r>
              <a:rPr lang="fr-FR" sz="2200" dirty="0" err="1">
                <a:latin typeface="Calibri (corps)"/>
                <a:ea typeface="Calibri" panose="020F0502020204030204" pitchFamily="34" charset="0"/>
                <a:cs typeface="Times New Roman" panose="02020603050405020304" pitchFamily="18" charset="0"/>
              </a:rPr>
              <a:t>·e</a:t>
            </a:r>
            <a:r>
              <a:rPr lang="fr-FR" sz="2200" dirty="0" err="1">
                <a:latin typeface="Calibri (corps)"/>
              </a:rPr>
              <a:t>s</a:t>
            </a:r>
            <a:r>
              <a:rPr lang="fr-FR" sz="2200" dirty="0">
                <a:latin typeface="Calibri (corps)"/>
              </a:rPr>
              <a:t> </a:t>
            </a:r>
            <a:r>
              <a:rPr lang="fr-FR" sz="2200" dirty="0" err="1">
                <a:latin typeface="Calibri (corps)"/>
              </a:rPr>
              <a:t>sélectionné</a:t>
            </a:r>
            <a:r>
              <a:rPr lang="fr-FR" sz="2200" dirty="0" err="1">
                <a:latin typeface="Calibri (corps)"/>
                <a:ea typeface="Calibri" panose="020F0502020204030204" pitchFamily="34" charset="0"/>
                <a:cs typeface="Times New Roman" panose="02020603050405020304" pitchFamily="18" charset="0"/>
              </a:rPr>
              <a:t>·e</a:t>
            </a:r>
            <a:r>
              <a:rPr lang="fr-FR" sz="2200" dirty="0" err="1">
                <a:latin typeface="Calibri (corps)"/>
              </a:rPr>
              <a:t>s</a:t>
            </a:r>
            <a:r>
              <a:rPr lang="fr-FR" sz="2200" dirty="0">
                <a:latin typeface="Calibri (corps)"/>
              </a:rPr>
              <a:t> en raison de leur expérience et de leur sentiment de confiance professionnelle. </a:t>
            </a:r>
          </a:p>
          <a:p>
            <a:pPr marL="0" indent="0" algn="just">
              <a:buNone/>
            </a:pPr>
            <a:endParaRPr lang="fr-FR" sz="2200" dirty="0">
              <a:latin typeface="Calibri (corps)"/>
            </a:endParaRPr>
          </a:p>
          <a:p>
            <a:pPr marL="0" indent="0" algn="just">
              <a:buNone/>
            </a:pPr>
            <a:r>
              <a:rPr lang="fr-FR" sz="2200" dirty="0">
                <a:latin typeface="Calibri (corps)"/>
              </a:rPr>
              <a:t>L’enquête Formalect, réalisée en 2021 auprès d’un échantillon très important et représentatif d’</a:t>
            </a:r>
            <a:r>
              <a:rPr lang="fr-FR" sz="2200" dirty="0" err="1">
                <a:latin typeface="Calibri (corps)"/>
              </a:rPr>
              <a:t>enseignant</a:t>
            </a:r>
            <a:r>
              <a:rPr lang="fr-FR" sz="2200" dirty="0" err="1">
                <a:latin typeface="Calibri (corps)"/>
                <a:ea typeface="Calibri" panose="020F0502020204030204" pitchFamily="34" charset="0"/>
                <a:cs typeface="Times New Roman" panose="02020603050405020304" pitchFamily="18" charset="0"/>
              </a:rPr>
              <a:t>·e</a:t>
            </a:r>
            <a:r>
              <a:rPr lang="fr-FR" sz="2200" dirty="0" err="1">
                <a:latin typeface="Calibri (corps)"/>
              </a:rPr>
              <a:t>s</a:t>
            </a:r>
            <a:r>
              <a:rPr lang="fr-FR" sz="2200" dirty="0">
                <a:latin typeface="Calibri (corps)"/>
              </a:rPr>
              <a:t> de CP, avait deux objectifs : </a:t>
            </a:r>
          </a:p>
          <a:p>
            <a:pPr algn="just"/>
            <a:r>
              <a:rPr lang="fr-FR" sz="2200" dirty="0">
                <a:latin typeface="Calibri (corps)"/>
              </a:rPr>
              <a:t>rendre compte de la diversité des pratiques d’enseignement du lire/écrire, y compris des pratiques “rares”, en général invisibles dans les enquêtes précédentes du fait de la taille des échantillons ;</a:t>
            </a:r>
          </a:p>
          <a:p>
            <a:pPr algn="just"/>
            <a:r>
              <a:rPr lang="fr-FR" sz="2200" dirty="0">
                <a:latin typeface="Calibri (corps)"/>
              </a:rPr>
              <a:t>mettre en lien ces pratiques avec les résultats des élèves aux évaluations nationales.</a:t>
            </a:r>
          </a:p>
          <a:p>
            <a:pPr algn="just"/>
            <a:endParaRPr lang="fr-FR" sz="2200" dirty="0">
              <a:latin typeface="Calibri (corps)"/>
            </a:endParaRPr>
          </a:p>
        </p:txBody>
      </p:sp>
    </p:spTree>
    <p:extLst>
      <p:ext uri="{BB962C8B-B14F-4D97-AF65-F5344CB8AC3E}">
        <p14:creationId xmlns:p14="http://schemas.microsoft.com/office/powerpoint/2010/main" val="128866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algn="just"/>
            <a:r>
              <a:rPr lang="fr-FR" sz="4200" b="1" dirty="0"/>
              <a:t>Présentation de l’enquête </a:t>
            </a:r>
            <a:r>
              <a:rPr lang="fr-FR" sz="4200" b="1" dirty="0" err="1"/>
              <a:t>Formalect</a:t>
            </a:r>
            <a:endParaRPr lang="fr-FR" sz="4200" b="1" dirty="0"/>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47490"/>
            <a:ext cx="10515600" cy="4251960"/>
          </a:xfrm>
        </p:spPr>
        <p:txBody>
          <a:bodyPr>
            <a:normAutofit/>
          </a:bodyPr>
          <a:lstStyle/>
          <a:p>
            <a:pPr marL="0" indent="0" algn="just">
              <a:buNone/>
            </a:pPr>
            <a:r>
              <a:rPr lang="fr-FR" sz="2200" dirty="0">
                <a:latin typeface="Calibri (corps)"/>
              </a:rPr>
              <a:t>9 342 </a:t>
            </a:r>
            <a:r>
              <a:rPr lang="fr-FR" sz="2200" dirty="0" err="1">
                <a:latin typeface="Calibri (corps)"/>
              </a:rPr>
              <a:t>enseignant·es</a:t>
            </a:r>
            <a:r>
              <a:rPr lang="fr-FR" sz="2200" dirty="0">
                <a:latin typeface="Calibri (corps)"/>
              </a:rPr>
              <a:t> ont répondu à un questionnaire en ligne en janvier 2021, soit</a:t>
            </a:r>
            <a:r>
              <a:rPr lang="fr-FR" sz="2200" b="1" dirty="0">
                <a:latin typeface="Calibri (corps)"/>
              </a:rPr>
              <a:t> près de 20 % des </a:t>
            </a:r>
            <a:r>
              <a:rPr lang="fr-FR" sz="2200" b="1" dirty="0" err="1">
                <a:latin typeface="Calibri (corps)"/>
              </a:rPr>
              <a:t>enseignant</a:t>
            </a:r>
            <a:r>
              <a:rPr lang="fr-FR" sz="2200" b="1" dirty="0" err="1">
                <a:latin typeface="Calibri (corps)"/>
                <a:ea typeface="Calibri" panose="020F0502020204030204" pitchFamily="34" charset="0"/>
                <a:cs typeface="Times New Roman" panose="02020603050405020304" pitchFamily="18" charset="0"/>
              </a:rPr>
              <a:t>·</a:t>
            </a:r>
            <a:r>
              <a:rPr lang="fr-FR" sz="2200" b="1" dirty="0" err="1">
                <a:latin typeface="Calibri (corps)"/>
              </a:rPr>
              <a:t>es</a:t>
            </a:r>
            <a:r>
              <a:rPr lang="fr-FR" sz="2200" b="1" dirty="0">
                <a:latin typeface="Calibri (corps)"/>
              </a:rPr>
              <a:t> de CP de France</a:t>
            </a:r>
            <a:r>
              <a:rPr lang="fr-FR" sz="2200" dirty="0">
                <a:latin typeface="Calibri (corps)"/>
              </a:rPr>
              <a:t>. Les données recueillies ont porté sur : </a:t>
            </a:r>
          </a:p>
          <a:p>
            <a:pPr algn="just"/>
            <a:r>
              <a:rPr lang="fr-FR" sz="2200" dirty="0">
                <a:latin typeface="Calibri (corps)"/>
              </a:rPr>
              <a:t>les caractéristiques des </a:t>
            </a:r>
            <a:r>
              <a:rPr lang="fr-FR" sz="2200" dirty="0" err="1">
                <a:latin typeface="Calibri (corps)"/>
              </a:rPr>
              <a:t>enseignant</a:t>
            </a:r>
            <a:r>
              <a:rPr lang="fr-FR" sz="2200" dirty="0" err="1">
                <a:latin typeface="Calibri (corps)"/>
                <a:ea typeface="Calibri" panose="020F0502020204030204" pitchFamily="34" charset="0"/>
                <a:cs typeface="Times New Roman" panose="02020603050405020304" pitchFamily="18" charset="0"/>
              </a:rPr>
              <a:t>·</a:t>
            </a:r>
            <a:r>
              <a:rPr lang="fr-FR" sz="2200" dirty="0" err="1">
                <a:latin typeface="Calibri (corps)"/>
              </a:rPr>
              <a:t>es</a:t>
            </a:r>
            <a:r>
              <a:rPr lang="fr-FR" sz="2200" dirty="0">
                <a:latin typeface="Calibri (corps)"/>
              </a:rPr>
              <a:t> (ancienneté, niveau de diplôme, etc.) ;</a:t>
            </a:r>
          </a:p>
          <a:p>
            <a:pPr algn="just"/>
            <a:r>
              <a:rPr lang="fr-FR" sz="2200" dirty="0">
                <a:latin typeface="Calibri (corps)"/>
              </a:rPr>
              <a:t>leurs pratiques d’enseignement du lire-écrire ;</a:t>
            </a:r>
          </a:p>
          <a:p>
            <a:pPr algn="just"/>
            <a:r>
              <a:rPr lang="fr-FR" sz="2200" dirty="0">
                <a:latin typeface="Calibri (corps)"/>
              </a:rPr>
              <a:t>les résultats de leurs 139 310 élèves aux évaluations nationales à l’entrée au CP, mi-CP et à l’entrée au CE1. </a:t>
            </a:r>
          </a:p>
          <a:p>
            <a:pPr algn="just"/>
            <a:endParaRPr lang="fr-FR" sz="2200" dirty="0">
              <a:latin typeface="Calibri (corps)"/>
            </a:endParaRPr>
          </a:p>
          <a:p>
            <a:pPr marL="0" indent="0" algn="just">
              <a:buNone/>
            </a:pPr>
            <a:r>
              <a:rPr lang="fr-FR" sz="2200" dirty="0">
                <a:latin typeface="Calibri (corps)"/>
              </a:rPr>
              <a:t>Les résultats de l’enquête permettent de décrire les pratiques d’enseignement majoritaires et minoritaires en France et de les situer par rapport aux deux approches idéo-visuelle et syllabique précédemment décrites.</a:t>
            </a:r>
          </a:p>
          <a:p>
            <a:pPr algn="just"/>
            <a:endParaRPr lang="fr-FR" sz="2200" dirty="0">
              <a:latin typeface="Calibri (corps)"/>
            </a:endParaRPr>
          </a:p>
        </p:txBody>
      </p:sp>
    </p:spTree>
    <p:extLst>
      <p:ext uri="{BB962C8B-B14F-4D97-AF65-F5344CB8AC3E}">
        <p14:creationId xmlns:p14="http://schemas.microsoft.com/office/powerpoint/2010/main" val="331593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err="1">
                <a:solidFill>
                  <a:schemeClr val="tx2"/>
                </a:solidFill>
              </a:rPr>
              <a:t>Déchiffrabilité</a:t>
            </a:r>
            <a:r>
              <a:rPr lang="fr-FR" sz="4200" b="1" dirty="0">
                <a:solidFill>
                  <a:schemeClr val="tx2"/>
                </a:solidFill>
              </a:rPr>
              <a:t> des textes donnés à lire aux élèves</a:t>
            </a:r>
            <a:endParaRPr lang="fr-FR" sz="4200" b="1" dirty="0"/>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885962"/>
            <a:ext cx="10515600" cy="4251960"/>
          </a:xfrm>
        </p:spPr>
        <p:txBody>
          <a:bodyPr>
            <a:normAutofit/>
          </a:bodyPr>
          <a:lstStyle/>
          <a:p>
            <a:pPr marL="0" indent="0" algn="just">
              <a:buNone/>
            </a:pPr>
            <a:r>
              <a:rPr lang="fr-FR" sz="2200" dirty="0"/>
              <a:t>  </a:t>
            </a:r>
          </a:p>
          <a:p>
            <a:pPr algn="just"/>
            <a:endParaRPr lang="fr-FR" sz="2200" dirty="0"/>
          </a:p>
          <a:p>
            <a:pPr algn="just"/>
            <a:endParaRPr lang="fr-FR" sz="2200" dirty="0"/>
          </a:p>
          <a:p>
            <a:pPr algn="just"/>
            <a:endParaRPr lang="fr-FR" sz="2200" dirty="0"/>
          </a:p>
          <a:p>
            <a:pPr algn="just"/>
            <a:endParaRPr lang="fr-FR" sz="2200" dirty="0"/>
          </a:p>
          <a:p>
            <a:pPr marL="0" indent="0" algn="just">
              <a:buNone/>
            </a:pPr>
            <a:r>
              <a:rPr lang="fr-FR" dirty="0"/>
              <a:t>  </a:t>
            </a:r>
          </a:p>
        </p:txBody>
      </p:sp>
      <p:pic>
        <p:nvPicPr>
          <p:cNvPr id="8" name="Image 7">
            <a:extLst>
              <a:ext uri="{FF2B5EF4-FFF2-40B4-BE49-F238E27FC236}">
                <a16:creationId xmlns:a16="http://schemas.microsoft.com/office/drawing/2014/main" id="{5FA716C4-B4AE-35E7-1699-B078C8410194}"/>
              </a:ext>
            </a:extLst>
          </p:cNvPr>
          <p:cNvPicPr>
            <a:picLocks noChangeAspect="1"/>
          </p:cNvPicPr>
          <p:nvPr/>
        </p:nvPicPr>
        <p:blipFill>
          <a:blip r:embed="rId3"/>
          <a:stretch>
            <a:fillRect/>
          </a:stretch>
        </p:blipFill>
        <p:spPr>
          <a:xfrm>
            <a:off x="982980" y="1993930"/>
            <a:ext cx="9875520" cy="2018012"/>
          </a:xfrm>
          <a:prstGeom prst="rect">
            <a:avLst/>
          </a:prstGeom>
        </p:spPr>
      </p:pic>
      <p:sp>
        <p:nvSpPr>
          <p:cNvPr id="4" name="ZoneTexte 3">
            <a:extLst>
              <a:ext uri="{FF2B5EF4-FFF2-40B4-BE49-F238E27FC236}">
                <a16:creationId xmlns:a16="http://schemas.microsoft.com/office/drawing/2014/main" id="{80011E24-E249-507F-B93F-15FE69CD9908}"/>
              </a:ext>
            </a:extLst>
          </p:cNvPr>
          <p:cNvSpPr txBox="1"/>
          <p:nvPr/>
        </p:nvSpPr>
        <p:spPr>
          <a:xfrm>
            <a:off x="1081668" y="4011942"/>
            <a:ext cx="2029522" cy="615553"/>
          </a:xfrm>
          <a:prstGeom prst="rect">
            <a:avLst/>
          </a:prstGeom>
          <a:noFill/>
        </p:spPr>
        <p:txBody>
          <a:bodyPr wrap="square" rtlCol="0">
            <a:spAutoFit/>
          </a:bodyPr>
          <a:lstStyle/>
          <a:p>
            <a:pPr algn="ctr"/>
            <a:r>
              <a:rPr lang="fr-FR" sz="1700" b="1" dirty="0"/>
              <a:t>Aucune dimension idéo-visuelle</a:t>
            </a:r>
          </a:p>
        </p:txBody>
      </p:sp>
      <p:sp>
        <p:nvSpPr>
          <p:cNvPr id="5" name="ZoneTexte 4">
            <a:extLst>
              <a:ext uri="{FF2B5EF4-FFF2-40B4-BE49-F238E27FC236}">
                <a16:creationId xmlns:a16="http://schemas.microsoft.com/office/drawing/2014/main" id="{51177DE7-BE12-C566-1759-F25AB1E17636}"/>
              </a:ext>
            </a:extLst>
          </p:cNvPr>
          <p:cNvSpPr txBox="1"/>
          <p:nvPr/>
        </p:nvSpPr>
        <p:spPr>
          <a:xfrm>
            <a:off x="3111190" y="3977174"/>
            <a:ext cx="2282282" cy="1400383"/>
          </a:xfrm>
          <a:prstGeom prst="rect">
            <a:avLst/>
          </a:prstGeom>
          <a:noFill/>
        </p:spPr>
        <p:txBody>
          <a:bodyPr wrap="square" rtlCol="0">
            <a:spAutoFit/>
          </a:bodyPr>
          <a:lstStyle/>
          <a:p>
            <a:pPr algn="ctr"/>
            <a:r>
              <a:rPr lang="fr-FR" sz="1700" b="1" dirty="0"/>
              <a:t>Décodage </a:t>
            </a:r>
            <a:br>
              <a:rPr lang="fr-FR" sz="1700" b="1" dirty="0"/>
            </a:br>
            <a:r>
              <a:rPr lang="fr-FR" sz="1700" b="1" dirty="0"/>
              <a:t>+                      mémorisation globale de mots non déchiffrables</a:t>
            </a:r>
          </a:p>
        </p:txBody>
      </p:sp>
      <p:sp>
        <p:nvSpPr>
          <p:cNvPr id="6" name="ZoneTexte 5">
            <a:extLst>
              <a:ext uri="{FF2B5EF4-FFF2-40B4-BE49-F238E27FC236}">
                <a16:creationId xmlns:a16="http://schemas.microsoft.com/office/drawing/2014/main" id="{94CD1849-5D9F-9AFB-A969-F02A48F29834}"/>
              </a:ext>
            </a:extLst>
          </p:cNvPr>
          <p:cNvSpPr txBox="1"/>
          <p:nvPr/>
        </p:nvSpPr>
        <p:spPr>
          <a:xfrm>
            <a:off x="5313558" y="3977174"/>
            <a:ext cx="2282282" cy="1400383"/>
          </a:xfrm>
          <a:prstGeom prst="rect">
            <a:avLst/>
          </a:prstGeom>
          <a:noFill/>
        </p:spPr>
        <p:txBody>
          <a:bodyPr wrap="square" rtlCol="0">
            <a:spAutoFit/>
          </a:bodyPr>
          <a:lstStyle/>
          <a:p>
            <a:pPr algn="ctr"/>
            <a:r>
              <a:rPr lang="fr-FR" sz="1700" b="1" dirty="0"/>
              <a:t>« Lecture devinette »               +                                   mémorisation globale de mots non déchiffrables</a:t>
            </a:r>
          </a:p>
        </p:txBody>
      </p:sp>
      <p:sp>
        <p:nvSpPr>
          <p:cNvPr id="7" name="ZoneTexte 6">
            <a:extLst>
              <a:ext uri="{FF2B5EF4-FFF2-40B4-BE49-F238E27FC236}">
                <a16:creationId xmlns:a16="http://schemas.microsoft.com/office/drawing/2014/main" id="{FEDA6236-B48B-E60E-7334-7ACD0179AB29}"/>
              </a:ext>
            </a:extLst>
          </p:cNvPr>
          <p:cNvSpPr txBox="1"/>
          <p:nvPr/>
        </p:nvSpPr>
        <p:spPr>
          <a:xfrm>
            <a:off x="7521682" y="4011941"/>
            <a:ext cx="2442115" cy="615553"/>
          </a:xfrm>
          <a:prstGeom prst="rect">
            <a:avLst/>
          </a:prstGeom>
          <a:noFill/>
        </p:spPr>
        <p:txBody>
          <a:bodyPr wrap="square" rtlCol="0">
            <a:spAutoFit/>
          </a:bodyPr>
          <a:lstStyle/>
          <a:p>
            <a:pPr algn="ctr"/>
            <a:r>
              <a:rPr lang="fr-FR" sz="1700" b="1" dirty="0"/>
              <a:t>Dimension                       idéo-visuelle forte</a:t>
            </a:r>
          </a:p>
        </p:txBody>
      </p:sp>
      <p:sp>
        <p:nvSpPr>
          <p:cNvPr id="9" name="Flèche : droite 8">
            <a:extLst>
              <a:ext uri="{FF2B5EF4-FFF2-40B4-BE49-F238E27FC236}">
                <a16:creationId xmlns:a16="http://schemas.microsoft.com/office/drawing/2014/main" id="{DB407D03-A52C-7AD0-22F5-FEA2DF59AE94}"/>
              </a:ext>
            </a:extLst>
          </p:cNvPr>
          <p:cNvSpPr/>
          <p:nvPr/>
        </p:nvSpPr>
        <p:spPr>
          <a:xfrm>
            <a:off x="1081668" y="6214319"/>
            <a:ext cx="9423339" cy="460594"/>
          </a:xfrm>
          <a:prstGeom prst="rightArrow">
            <a:avLst>
              <a:gd name="adj1" fmla="val 19718"/>
              <a:gd name="adj2" fmla="val 4915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E474E622-F2E0-F308-8A7D-60CF8E07D468}"/>
              </a:ext>
            </a:extLst>
          </p:cNvPr>
          <p:cNvSpPr txBox="1"/>
          <p:nvPr/>
        </p:nvSpPr>
        <p:spPr>
          <a:xfrm>
            <a:off x="1081668" y="5921008"/>
            <a:ext cx="9666809" cy="369332"/>
          </a:xfrm>
          <a:prstGeom prst="rect">
            <a:avLst/>
          </a:prstGeom>
          <a:noFill/>
        </p:spPr>
        <p:txBody>
          <a:bodyPr wrap="square" rtlCol="0">
            <a:spAutoFit/>
          </a:bodyPr>
          <a:lstStyle/>
          <a:p>
            <a:r>
              <a:rPr lang="fr-FR" b="1" dirty="0">
                <a:solidFill>
                  <a:srgbClr val="C00000"/>
                </a:solidFill>
              </a:rPr>
              <a:t>–  		                 Approche idéo-visuelle de plus en plus marquée		             +</a:t>
            </a:r>
          </a:p>
        </p:txBody>
      </p:sp>
    </p:spTree>
    <p:extLst>
      <p:ext uri="{BB962C8B-B14F-4D97-AF65-F5344CB8AC3E}">
        <p14:creationId xmlns:p14="http://schemas.microsoft.com/office/powerpoint/2010/main" val="227211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algn="just"/>
            <a:r>
              <a:rPr lang="fr-FR" sz="4200" b="1" dirty="0">
                <a:solidFill>
                  <a:schemeClr val="tx2"/>
                </a:solidFill>
              </a:rPr>
              <a:t>La mémorisation des mots-outils</a:t>
            </a:r>
            <a:endParaRPr lang="fr-FR" sz="4200" b="1" dirty="0"/>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200" dirty="0"/>
              <a:t>  </a:t>
            </a:r>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buFont typeface="Wingdings" panose="05000000000000000000" pitchFamily="2" charset="2"/>
              <a:buChar char="Ø"/>
            </a:pPr>
            <a:r>
              <a:rPr lang="fr-FR" sz="2200" dirty="0"/>
              <a:t> 56% des </a:t>
            </a:r>
            <a:r>
              <a:rPr lang="fr-FR" sz="2200" dirty="0" err="1"/>
              <a:t>enseignant</a:t>
            </a:r>
            <a:r>
              <a:rPr lang="fr-FR" sz="2200" dirty="0" err="1">
                <a:latin typeface="Calibri (corps)"/>
                <a:ea typeface="Calibri" panose="020F0502020204030204" pitchFamily="34" charset="0"/>
                <a:cs typeface="Times New Roman" panose="02020603050405020304" pitchFamily="18" charset="0"/>
              </a:rPr>
              <a:t>·</a:t>
            </a:r>
            <a:r>
              <a:rPr lang="fr-FR" sz="2200" dirty="0" err="1"/>
              <a:t>es</a:t>
            </a:r>
            <a:r>
              <a:rPr lang="fr-FR" sz="2200" dirty="0"/>
              <a:t> font mémoriser globalement plus de 20 mots non déchiffrables (« mots outils ») entre la rentrée de CP et les vacances de Noël.</a:t>
            </a:r>
          </a:p>
        </p:txBody>
      </p:sp>
      <p:graphicFrame>
        <p:nvGraphicFramePr>
          <p:cNvPr id="5" name="Espace réservé du contenu 14">
            <a:extLst>
              <a:ext uri="{FF2B5EF4-FFF2-40B4-BE49-F238E27FC236}">
                <a16:creationId xmlns:a16="http://schemas.microsoft.com/office/drawing/2014/main" id="{1AACAB4C-C568-7701-6A6F-46B49DB45462}"/>
              </a:ext>
            </a:extLst>
          </p:cNvPr>
          <p:cNvGraphicFramePr>
            <a:graphicFrameLocks/>
          </p:cNvGraphicFramePr>
          <p:nvPr>
            <p:extLst>
              <p:ext uri="{D42A27DB-BD31-4B8C-83A1-F6EECF244321}">
                <p14:modId xmlns:p14="http://schemas.microsoft.com/office/powerpoint/2010/main" val="2278613459"/>
              </p:ext>
            </p:extLst>
          </p:nvPr>
        </p:nvGraphicFramePr>
        <p:xfrm>
          <a:off x="1053119" y="2049824"/>
          <a:ext cx="10082714" cy="2888199"/>
        </p:xfrm>
        <a:graphic>
          <a:graphicData uri="http://schemas.openxmlformats.org/drawingml/2006/table">
            <a:tbl>
              <a:tblPr/>
              <a:tblGrid>
                <a:gridCol w="129692">
                  <a:extLst>
                    <a:ext uri="{9D8B030D-6E8A-4147-A177-3AD203B41FA5}">
                      <a16:colId xmlns:a16="http://schemas.microsoft.com/office/drawing/2014/main" val="3822155846"/>
                    </a:ext>
                  </a:extLst>
                </a:gridCol>
                <a:gridCol w="1395166">
                  <a:extLst>
                    <a:ext uri="{9D8B030D-6E8A-4147-A177-3AD203B41FA5}">
                      <a16:colId xmlns:a16="http://schemas.microsoft.com/office/drawing/2014/main" val="2130116688"/>
                    </a:ext>
                  </a:extLst>
                </a:gridCol>
                <a:gridCol w="1395166">
                  <a:extLst>
                    <a:ext uri="{9D8B030D-6E8A-4147-A177-3AD203B41FA5}">
                      <a16:colId xmlns:a16="http://schemas.microsoft.com/office/drawing/2014/main" val="3956184867"/>
                    </a:ext>
                  </a:extLst>
                </a:gridCol>
                <a:gridCol w="1395166">
                  <a:extLst>
                    <a:ext uri="{9D8B030D-6E8A-4147-A177-3AD203B41FA5}">
                      <a16:colId xmlns:a16="http://schemas.microsoft.com/office/drawing/2014/main" val="3275707309"/>
                    </a:ext>
                  </a:extLst>
                </a:gridCol>
                <a:gridCol w="1530132">
                  <a:extLst>
                    <a:ext uri="{9D8B030D-6E8A-4147-A177-3AD203B41FA5}">
                      <a16:colId xmlns:a16="http://schemas.microsoft.com/office/drawing/2014/main" val="2683865240"/>
                    </a:ext>
                  </a:extLst>
                </a:gridCol>
                <a:gridCol w="1418768">
                  <a:extLst>
                    <a:ext uri="{9D8B030D-6E8A-4147-A177-3AD203B41FA5}">
                      <a16:colId xmlns:a16="http://schemas.microsoft.com/office/drawing/2014/main" val="1769897394"/>
                    </a:ext>
                  </a:extLst>
                </a:gridCol>
                <a:gridCol w="1532271">
                  <a:extLst>
                    <a:ext uri="{9D8B030D-6E8A-4147-A177-3AD203B41FA5}">
                      <a16:colId xmlns:a16="http://schemas.microsoft.com/office/drawing/2014/main" val="3834787281"/>
                    </a:ext>
                  </a:extLst>
                </a:gridCol>
                <a:gridCol w="813428">
                  <a:extLst>
                    <a:ext uri="{9D8B030D-6E8A-4147-A177-3AD203B41FA5}">
                      <a16:colId xmlns:a16="http://schemas.microsoft.com/office/drawing/2014/main" val="2219876316"/>
                    </a:ext>
                  </a:extLst>
                </a:gridCol>
                <a:gridCol w="472925">
                  <a:extLst>
                    <a:ext uri="{9D8B030D-6E8A-4147-A177-3AD203B41FA5}">
                      <a16:colId xmlns:a16="http://schemas.microsoft.com/office/drawing/2014/main" val="1469059845"/>
                    </a:ext>
                  </a:extLst>
                </a:gridCol>
              </a:tblGrid>
              <a:tr h="414401">
                <a:tc>
                  <a:txBody>
                    <a:bodyPr/>
                    <a:lstStyle/>
                    <a:p>
                      <a:pPr algn="l" fontAlgn="b"/>
                      <a:r>
                        <a:rPr lang="fr-FR" sz="2000" b="0" i="0" u="none" strike="noStrike">
                          <a:solidFill>
                            <a:srgbClr val="000000"/>
                          </a:solidFill>
                          <a:effectLst/>
                          <a:latin typeface="Times New Roman" panose="02020603050405020304" pitchFamily="18" charset="0"/>
                        </a:rPr>
                        <a:t> </a:t>
                      </a:r>
                    </a:p>
                  </a:txBody>
                  <a:tcPr marL="16094" marR="16094" marT="16094" marB="0" anchor="b">
                    <a:lnL>
                      <a:noFill/>
                    </a:lnL>
                    <a:lnR>
                      <a:noFill/>
                    </a:lnR>
                    <a:lnT>
                      <a:noFill/>
                    </a:lnT>
                    <a:lnB>
                      <a:noFill/>
                    </a:lnB>
                    <a:solidFill>
                      <a:srgbClr val="FFFFFF"/>
                    </a:solidFill>
                  </a:tcPr>
                </a:tc>
                <a:tc rowSpan="2" gridSpan="7">
                  <a:txBody>
                    <a:bodyPr/>
                    <a:lstStyle/>
                    <a:p>
                      <a:pPr algn="ctr" fontAlgn="ctr"/>
                      <a:endParaRPr lang="fr-FR" sz="2100" b="1" i="0" u="sng" strike="noStrike" dirty="0">
                        <a:solidFill>
                          <a:srgbClr val="000000"/>
                        </a:solidFill>
                        <a:effectLst/>
                        <a:latin typeface="Times New Roman" panose="02020603050405020304" pitchFamily="18" charset="0"/>
                      </a:endParaRPr>
                    </a:p>
                  </a:txBody>
                  <a:tcPr marL="93847" marR="93847" marT="46924" marB="46924"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extLst>
                  <a:ext uri="{0D108BD9-81ED-4DB2-BD59-A6C34878D82A}">
                    <a16:rowId xmlns:a16="http://schemas.microsoft.com/office/drawing/2014/main" val="38464977"/>
                  </a:ext>
                </a:extLst>
              </a:tr>
              <a:tr h="414401">
                <a:tc>
                  <a:txBody>
                    <a:bodyPr/>
                    <a:lstStyle/>
                    <a:p>
                      <a:pPr algn="l" fontAlgn="ctr"/>
                      <a:r>
                        <a:rPr lang="fr-FR" sz="2000" b="0" i="0" u="none" strike="noStrike">
                          <a:solidFill>
                            <a:srgbClr val="000000"/>
                          </a:solidFill>
                          <a:effectLst/>
                          <a:latin typeface="Times New Roman" panose="02020603050405020304" pitchFamily="18" charset="0"/>
                        </a:rPr>
                        <a:t>     </a:t>
                      </a:r>
                    </a:p>
                  </a:txBody>
                  <a:tcPr marL="16094" marR="16094" marT="16094" marB="0" anchor="ctr">
                    <a:lnL>
                      <a:noFill/>
                    </a:lnL>
                    <a:lnR>
                      <a:noFill/>
                    </a:lnR>
                    <a:lnT>
                      <a:noFill/>
                    </a:lnT>
                    <a:lnB>
                      <a:noFill/>
                    </a:lnB>
                    <a:solidFill>
                      <a:srgbClr val="FFFFFF"/>
                    </a:solidFill>
                  </a:tcPr>
                </a:tc>
                <a:tc gridSpan="7"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extLst>
                  <a:ext uri="{0D108BD9-81ED-4DB2-BD59-A6C34878D82A}">
                    <a16:rowId xmlns:a16="http://schemas.microsoft.com/office/drawing/2014/main" val="3337210804"/>
                  </a:ext>
                </a:extLst>
              </a:tr>
              <a:tr h="851651">
                <a:tc>
                  <a:txBody>
                    <a:bodyPr/>
                    <a:lstStyle/>
                    <a:p>
                      <a:pPr algn="ctr" fontAlgn="ctr"/>
                      <a:r>
                        <a:rPr lang="fr-FR" sz="2000" b="0" i="0" u="none" strike="noStrike">
                          <a:solidFill>
                            <a:srgbClr val="000000"/>
                          </a:solidFill>
                          <a:effectLst/>
                          <a:latin typeface="Times New Roman" panose="02020603050405020304" pitchFamily="18" charset="0"/>
                        </a:rPr>
                        <a:t> </a:t>
                      </a:r>
                    </a:p>
                  </a:txBody>
                  <a:tcPr marL="16094" marR="16094" marT="16094" marB="0" anchor="ctr">
                    <a:lnL>
                      <a:noFill/>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2000" b="1" i="0" u="none" strike="noStrike" dirty="0">
                          <a:solidFill>
                            <a:srgbClr val="000000"/>
                          </a:solidFill>
                          <a:effectLst/>
                          <a:latin typeface="Times New Roman" panose="02020603050405020304" pitchFamily="18" charset="0"/>
                        </a:rPr>
                        <a:t>0 mot-outil</a:t>
                      </a:r>
                    </a:p>
                  </a:txBody>
                  <a:tcPr marL="16094" marR="16094" marT="160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dirty="0">
                          <a:solidFill>
                            <a:srgbClr val="000000"/>
                          </a:solidFill>
                          <a:effectLst/>
                          <a:latin typeface="Times New Roman" panose="02020603050405020304" pitchFamily="18" charset="0"/>
                        </a:rPr>
                        <a:t>Jusqu’à 9</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dirty="0">
                          <a:solidFill>
                            <a:srgbClr val="000000"/>
                          </a:solidFill>
                          <a:effectLst/>
                          <a:latin typeface="Times New Roman" panose="02020603050405020304" pitchFamily="18" charset="0"/>
                        </a:rPr>
                        <a:t>Entre 10 et 19</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dirty="0">
                          <a:solidFill>
                            <a:srgbClr val="000000"/>
                          </a:solidFill>
                          <a:effectLst/>
                          <a:latin typeface="Times New Roman" panose="02020603050405020304" pitchFamily="18" charset="0"/>
                        </a:rPr>
                        <a:t>Entre 20 et 29</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dirty="0">
                          <a:solidFill>
                            <a:srgbClr val="000000"/>
                          </a:solidFill>
                          <a:effectLst/>
                          <a:latin typeface="Times New Roman" panose="02020603050405020304" pitchFamily="18" charset="0"/>
                        </a:rPr>
                        <a:t>Entre 30 et 39</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a:solidFill>
                            <a:srgbClr val="000000"/>
                          </a:solidFill>
                          <a:effectLst/>
                          <a:latin typeface="Times New Roman" panose="02020603050405020304" pitchFamily="18" charset="0"/>
                        </a:rPr>
                        <a:t>40 et plus</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fr-FR" sz="2000" b="1" i="0" u="none" strike="noStrike">
                          <a:solidFill>
                            <a:srgbClr val="000000"/>
                          </a:solidFill>
                          <a:effectLst/>
                          <a:latin typeface="Times New Roman" panose="02020603050405020304" pitchFamily="18" charset="0"/>
                        </a:rPr>
                        <a:t>Total</a:t>
                      </a:r>
                    </a:p>
                  </a:txBody>
                  <a:tcPr marL="16094" marR="16094" marT="160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w="25400" cap="flat" cmpd="dbl"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61333566"/>
                  </a:ext>
                </a:extLst>
              </a:tr>
              <a:tr h="793345">
                <a:tc>
                  <a:txBody>
                    <a:bodyPr/>
                    <a:lstStyle/>
                    <a:p>
                      <a:pPr algn="l" fontAlgn="ctr"/>
                      <a:r>
                        <a:rPr lang="fr-FR" sz="2000" b="1" i="0" u="none" strike="noStrike">
                          <a:solidFill>
                            <a:srgbClr val="000000"/>
                          </a:solidFill>
                          <a:effectLst/>
                          <a:latin typeface="Times New Roman" panose="02020603050405020304" pitchFamily="18" charset="0"/>
                        </a:rPr>
                        <a:t> </a:t>
                      </a:r>
                    </a:p>
                  </a:txBody>
                  <a:tcPr marL="16094" marR="16094" marT="16094" marB="0" anchor="ctr">
                    <a:lnL>
                      <a:noFill/>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2000" b="0" i="0" u="none" strike="noStrike">
                          <a:solidFill>
                            <a:srgbClr val="000000"/>
                          </a:solidFill>
                          <a:effectLst/>
                          <a:latin typeface="Times New Roman" panose="02020603050405020304" pitchFamily="18" charset="0"/>
                        </a:rPr>
                        <a:t>6</a:t>
                      </a:r>
                    </a:p>
                  </a:txBody>
                  <a:tcPr marL="16094" marR="16094" marT="160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fr-FR" sz="2000" b="0" i="0" u="none" strike="noStrike">
                          <a:solidFill>
                            <a:srgbClr val="000000"/>
                          </a:solidFill>
                          <a:effectLst/>
                          <a:latin typeface="Times New Roman" panose="02020603050405020304" pitchFamily="18" charset="0"/>
                        </a:rPr>
                        <a:t>7.1</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fr-FR" sz="2000" b="0" i="0" u="none" strike="noStrike">
                          <a:solidFill>
                            <a:srgbClr val="000000"/>
                          </a:solidFill>
                          <a:effectLst/>
                          <a:latin typeface="Times New Roman" panose="02020603050405020304" pitchFamily="18" charset="0"/>
                        </a:rPr>
                        <a:t>31.1</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fr-FR" sz="2000" b="0" i="0" u="none" strike="noStrike" dirty="0">
                          <a:solidFill>
                            <a:srgbClr val="000000"/>
                          </a:solidFill>
                          <a:effectLst/>
                          <a:latin typeface="Times New Roman" panose="02020603050405020304" pitchFamily="18" charset="0"/>
                        </a:rPr>
                        <a:t>28.1</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fr-FR" sz="2000" b="0" i="0" u="none" strike="noStrike" dirty="0">
                          <a:solidFill>
                            <a:srgbClr val="000000"/>
                          </a:solidFill>
                          <a:effectLst/>
                          <a:latin typeface="Times New Roman" panose="02020603050405020304" pitchFamily="18" charset="0"/>
                        </a:rPr>
                        <a:t>17.7</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fr-FR" sz="2000" b="0" i="0" u="none" strike="noStrike" dirty="0">
                          <a:solidFill>
                            <a:srgbClr val="000000"/>
                          </a:solidFill>
                          <a:effectLst/>
                          <a:latin typeface="Times New Roman" panose="02020603050405020304" pitchFamily="18" charset="0"/>
                        </a:rPr>
                        <a:t>10</a:t>
                      </a:r>
                    </a:p>
                  </a:txBody>
                  <a:tcPr marL="16094" marR="16094" marT="1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fr-FR" sz="2000" b="0" i="0" u="none" strike="noStrike">
                          <a:solidFill>
                            <a:srgbClr val="000000"/>
                          </a:solidFill>
                          <a:effectLst/>
                          <a:latin typeface="Times New Roman" panose="02020603050405020304" pitchFamily="18" charset="0"/>
                        </a:rPr>
                        <a:t>100</a:t>
                      </a:r>
                    </a:p>
                  </a:txBody>
                  <a:tcPr marL="16094" marR="16094" marT="160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CE6F1"/>
                    </a:solidFill>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w="25400" cap="flat" cmpd="dbl"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7003596"/>
                  </a:ext>
                </a:extLst>
              </a:tr>
              <a:tr h="414401">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tc>
                  <a:txBody>
                    <a:bodyPr/>
                    <a:lstStyle/>
                    <a:p>
                      <a:pPr algn="l" fontAlgn="b"/>
                      <a:r>
                        <a:rPr lang="fr-FR" sz="2000" b="0" i="0" u="none" strike="noStrike" dirty="0">
                          <a:solidFill>
                            <a:srgbClr val="000000"/>
                          </a:solidFill>
                          <a:effectLst/>
                          <a:latin typeface="Calibri" panose="020F0502020204030204" pitchFamily="34" charset="0"/>
                        </a:rPr>
                        <a:t> </a:t>
                      </a:r>
                    </a:p>
                  </a:txBody>
                  <a:tcPr marL="16094" marR="16094" marT="16094" marB="0" anchor="b">
                    <a:lnL>
                      <a:noFill/>
                    </a:lnL>
                    <a:lnR>
                      <a:noFill/>
                    </a:lnR>
                    <a:lnT>
                      <a:noFill/>
                    </a:lnT>
                    <a:lnB>
                      <a:noFill/>
                    </a:lnB>
                    <a:solidFill>
                      <a:srgbClr val="FFFFFF"/>
                    </a:solidFill>
                  </a:tcPr>
                </a:tc>
                <a:extLst>
                  <a:ext uri="{0D108BD9-81ED-4DB2-BD59-A6C34878D82A}">
                    <a16:rowId xmlns:a16="http://schemas.microsoft.com/office/drawing/2014/main" val="4036657666"/>
                  </a:ext>
                </a:extLst>
              </a:tr>
            </a:tbl>
          </a:graphicData>
        </a:graphic>
      </p:graphicFrame>
    </p:spTree>
    <p:extLst>
      <p:ext uri="{BB962C8B-B14F-4D97-AF65-F5344CB8AC3E}">
        <p14:creationId xmlns:p14="http://schemas.microsoft.com/office/powerpoint/2010/main" val="326481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defTabSz="914400">
              <a:lnSpc>
                <a:spcPct val="90000"/>
              </a:lnSpc>
              <a:spcAft>
                <a:spcPts val="600"/>
              </a:spcAft>
            </a:pPr>
            <a:r>
              <a:rPr lang="en-US" sz="4200" b="1" dirty="0" err="1"/>
              <a:t>Exemple</a:t>
            </a:r>
            <a:r>
              <a:rPr lang="en-US" sz="4200" b="1" dirty="0"/>
              <a:t> : </a:t>
            </a:r>
            <a:r>
              <a:rPr lang="en-US" sz="4200" b="1" dirty="0" err="1"/>
              <a:t>mémoriser</a:t>
            </a:r>
            <a:r>
              <a:rPr lang="en-US" sz="4200" b="1" dirty="0"/>
              <a:t> des mots </a:t>
            </a:r>
            <a:r>
              <a:rPr lang="en-US" sz="4200" b="1" dirty="0" err="1"/>
              <a:t>outils</a:t>
            </a:r>
            <a:endParaRPr lang="en-US" sz="42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200" i="1" kern="100" dirty="0">
                <a:effectLst/>
                <a:latin typeface="Calibri (corps)"/>
                <a:ea typeface="Calibri" panose="020F0502020204030204" pitchFamily="34" charset="0"/>
                <a:cs typeface="Times New Roman" panose="02020603050405020304" pitchFamily="18" charset="0"/>
              </a:rPr>
              <a:t>Mercredi 7 octobre, 6</a:t>
            </a:r>
            <a:r>
              <a:rPr lang="fr-FR" sz="2200" i="1" kern="100" baseline="30000" dirty="0">
                <a:effectLst/>
                <a:latin typeface="Calibri (corps)"/>
                <a:ea typeface="Calibri" panose="020F0502020204030204" pitchFamily="34" charset="0"/>
                <a:cs typeface="Times New Roman" panose="02020603050405020304" pitchFamily="18" charset="0"/>
              </a:rPr>
              <a:t>ème</a:t>
            </a:r>
            <a:r>
              <a:rPr lang="fr-FR" sz="2200" i="1" kern="100" dirty="0">
                <a:effectLst/>
                <a:latin typeface="Calibri (corps)"/>
                <a:ea typeface="Calibri" panose="020F0502020204030204" pitchFamily="34" charset="0"/>
                <a:cs typeface="Times New Roman" panose="02020603050405020304" pitchFamily="18" charset="0"/>
              </a:rPr>
              <a:t> semaine de l’année :</a:t>
            </a:r>
            <a:r>
              <a:rPr lang="fr-FR" sz="2200" kern="100" dirty="0">
                <a:effectLst/>
                <a:latin typeface="Calibri (corps)"/>
                <a:ea typeface="Calibri" panose="020F0502020204030204" pitchFamily="34" charset="0"/>
                <a:cs typeface="Times New Roman" panose="02020603050405020304" pitchFamily="18" charset="0"/>
              </a:rPr>
              <a:t> </a:t>
            </a:r>
          </a:p>
          <a:p>
            <a:pPr marL="0" indent="0" algn="just">
              <a:buNone/>
            </a:pPr>
            <a:r>
              <a:rPr lang="fr-FR" sz="2200" kern="100" dirty="0">
                <a:latin typeface="Calibri (corps)"/>
                <a:ea typeface="Calibri" panose="020F0502020204030204" pitchFamily="34" charset="0"/>
                <a:cs typeface="Times New Roman" panose="02020603050405020304" pitchFamily="18" charset="0"/>
              </a:rPr>
              <a:t>L</a:t>
            </a:r>
            <a:r>
              <a:rPr lang="fr-FR" sz="2200" kern="100" dirty="0">
                <a:effectLst/>
                <a:latin typeface="Calibri (corps)"/>
                <a:ea typeface="Calibri" panose="020F0502020204030204" pitchFamily="34" charset="0"/>
                <a:cs typeface="Times New Roman" panose="02020603050405020304" pitchFamily="18" charset="0"/>
              </a:rPr>
              <a:t>’enseignante écrit un mot outil sur ardoise, le montre aux élèves en leur disant ce que le mot veut dire mais sans l’épeler ni détailler les associations lettre(s)-son(s) qui le composent. Les élèves doivent le mémoriser. Pour cela, l’enseignante montre le mot quelques secondes, le cache, puis les élèves doivent le réécrire : </a:t>
            </a:r>
          </a:p>
          <a:p>
            <a:pPr marL="0" indent="0" algn="just">
              <a:buNone/>
            </a:pPr>
            <a:r>
              <a:rPr lang="fr-FR" sz="2200" i="1" kern="100" dirty="0">
                <a:effectLst/>
                <a:latin typeface="Calibri (corps)"/>
                <a:ea typeface="Calibri" panose="020F0502020204030204" pitchFamily="34" charset="0"/>
                <a:cs typeface="Times New Roman" panose="02020603050405020304" pitchFamily="18" charset="0"/>
              </a:rPr>
              <a:t>Enseignante </a:t>
            </a:r>
            <a:r>
              <a:rPr lang="fr-FR" sz="2200" kern="100" dirty="0">
                <a:effectLst/>
                <a:latin typeface="Calibri (corps)"/>
                <a:ea typeface="Calibri" panose="020F0502020204030204" pitchFamily="34" charset="0"/>
                <a:cs typeface="Times New Roman" panose="02020603050405020304" pitchFamily="18" charset="0"/>
              </a:rPr>
              <a:t>: « J'écris le modèle sur l'ardoise pendant 5 secondes, puis je le cache et c'est à vous ».</a:t>
            </a:r>
          </a:p>
          <a:p>
            <a:pPr marL="0" indent="0" algn="just">
              <a:buNone/>
            </a:pPr>
            <a:r>
              <a:rPr lang="fr-FR" sz="2200" kern="100" dirty="0">
                <a:effectLst/>
                <a:latin typeface="Calibri (corps)"/>
                <a:ea typeface="Calibri" panose="020F0502020204030204" pitchFamily="34" charset="0"/>
                <a:cs typeface="Times New Roman" panose="02020603050405020304" pitchFamily="18" charset="0"/>
              </a:rPr>
              <a:t>4 mots outils non déchiffrables mémorisés durant cette séquence de 10 min : « il », « on », « est », « trop ».</a:t>
            </a:r>
          </a:p>
          <a:p>
            <a:pPr marL="0" indent="0" algn="just">
              <a:buNone/>
            </a:pPr>
            <a:endParaRPr lang="fr-FR" sz="2200" kern="100" dirty="0">
              <a:effectLst/>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06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defTabSz="914400">
              <a:lnSpc>
                <a:spcPct val="90000"/>
              </a:lnSpc>
              <a:spcAft>
                <a:spcPts val="600"/>
              </a:spcAft>
            </a:pPr>
            <a:r>
              <a:rPr lang="en-US" sz="4200" b="1" dirty="0" err="1"/>
              <a:t>Exemple</a:t>
            </a:r>
            <a:r>
              <a:rPr lang="en-US" sz="4200" b="1" dirty="0"/>
              <a:t> : </a:t>
            </a:r>
            <a:r>
              <a:rPr lang="en-US" sz="4200" b="1" dirty="0" err="1"/>
              <a:t>mémoriser</a:t>
            </a:r>
            <a:r>
              <a:rPr lang="en-US" sz="4200" b="1" dirty="0"/>
              <a:t> des mots </a:t>
            </a:r>
            <a:r>
              <a:rPr lang="en-US" sz="4200" b="1" dirty="0" err="1"/>
              <a:t>outils</a:t>
            </a:r>
            <a:endParaRPr lang="en-US" sz="42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ce réservé du contenu 3">
            <a:extLst>
              <a:ext uri="{FF2B5EF4-FFF2-40B4-BE49-F238E27FC236}">
                <a16:creationId xmlns:a16="http://schemas.microsoft.com/office/drawing/2014/main" id="{9AC20ED1-8E1F-92B5-259D-5D30F764092C}"/>
              </a:ext>
            </a:extLst>
          </p:cNvPr>
          <p:cNvPicPr>
            <a:picLocks noGrp="1" noChangeAspect="1"/>
          </p:cNvPicPr>
          <p:nvPr>
            <p:ph idx="1"/>
          </p:nvPr>
        </p:nvPicPr>
        <p:blipFill>
          <a:blip r:embed="rId3"/>
          <a:stretch>
            <a:fillRect/>
          </a:stretch>
        </p:blipFill>
        <p:spPr>
          <a:xfrm>
            <a:off x="5388428" y="1879907"/>
            <a:ext cx="5076792" cy="4783900"/>
          </a:xfrm>
          <a:prstGeom prst="rect">
            <a:avLst/>
          </a:prstGeom>
        </p:spPr>
      </p:pic>
      <p:sp>
        <p:nvSpPr>
          <p:cNvPr id="5" name="ZoneTexte 4">
            <a:extLst>
              <a:ext uri="{FF2B5EF4-FFF2-40B4-BE49-F238E27FC236}">
                <a16:creationId xmlns:a16="http://schemas.microsoft.com/office/drawing/2014/main" id="{89B85525-C425-E33F-F5BA-24367FE57078}"/>
              </a:ext>
            </a:extLst>
          </p:cNvPr>
          <p:cNvSpPr txBox="1"/>
          <p:nvPr/>
        </p:nvSpPr>
        <p:spPr>
          <a:xfrm>
            <a:off x="131753" y="3810192"/>
            <a:ext cx="5489557" cy="461665"/>
          </a:xfrm>
          <a:prstGeom prst="rect">
            <a:avLst/>
          </a:prstGeom>
          <a:noFill/>
        </p:spPr>
        <p:txBody>
          <a:bodyPr wrap="square" rtlCol="0">
            <a:spAutoFit/>
          </a:bodyPr>
          <a:lstStyle/>
          <a:p>
            <a:r>
              <a:rPr lang="fr-FR" sz="2400" i="1" dirty="0"/>
              <a:t>Début octobre – 5</a:t>
            </a:r>
            <a:r>
              <a:rPr lang="fr-FR" sz="2400" i="1" baseline="30000" dirty="0"/>
              <a:t>ème</a:t>
            </a:r>
            <a:r>
              <a:rPr lang="fr-FR" sz="2400" i="1" dirty="0"/>
              <a:t> semaine de l’année </a:t>
            </a:r>
          </a:p>
        </p:txBody>
      </p:sp>
    </p:spTree>
    <p:extLst>
      <p:ext uri="{BB962C8B-B14F-4D97-AF65-F5344CB8AC3E}">
        <p14:creationId xmlns:p14="http://schemas.microsoft.com/office/powerpoint/2010/main" val="381147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7294831" y="1032986"/>
            <a:ext cx="4919108" cy="4792027"/>
          </a:xfrm>
        </p:spPr>
        <p:txBody>
          <a:bodyPr anchor="ctr">
            <a:normAutofit/>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b="1" dirty="0">
                <a:solidFill>
                  <a:schemeClr val="tx2"/>
                </a:solidFill>
              </a:rPr>
              <a:t>INTRODUCTION</a:t>
            </a:r>
          </a:p>
        </p:txBody>
      </p:sp>
    </p:spTree>
    <p:extLst>
      <p:ext uri="{BB962C8B-B14F-4D97-AF65-F5344CB8AC3E}">
        <p14:creationId xmlns:p14="http://schemas.microsoft.com/office/powerpoint/2010/main" val="2659976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defTabSz="914400">
              <a:lnSpc>
                <a:spcPct val="90000"/>
              </a:lnSpc>
              <a:spcAft>
                <a:spcPts val="600"/>
              </a:spcAft>
            </a:pPr>
            <a:r>
              <a:rPr lang="en-US" sz="4200" b="1" dirty="0" err="1"/>
              <a:t>Exemple</a:t>
            </a:r>
            <a:r>
              <a:rPr lang="en-US" sz="4200" b="1" dirty="0"/>
              <a:t> : </a:t>
            </a:r>
            <a:r>
              <a:rPr lang="en-US" sz="4200" b="1" dirty="0" err="1"/>
              <a:t>mémoriser</a:t>
            </a:r>
            <a:r>
              <a:rPr lang="en-US" sz="4200" b="1" dirty="0"/>
              <a:t> des mots </a:t>
            </a:r>
            <a:r>
              <a:rPr lang="en-US" sz="4200" b="1" dirty="0" err="1"/>
              <a:t>outils</a:t>
            </a:r>
            <a:endParaRPr lang="en-US" sz="42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89B85525-C425-E33F-F5BA-24367FE57078}"/>
              </a:ext>
            </a:extLst>
          </p:cNvPr>
          <p:cNvSpPr txBox="1"/>
          <p:nvPr/>
        </p:nvSpPr>
        <p:spPr>
          <a:xfrm>
            <a:off x="464696" y="3897086"/>
            <a:ext cx="54264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1" u="none" strike="noStrike" kern="1200" cap="none" spc="0" normalizeH="0" baseline="0" noProof="0" dirty="0">
                <a:ln>
                  <a:noFill/>
                </a:ln>
                <a:solidFill>
                  <a:prstClr val="black"/>
                </a:solidFill>
                <a:effectLst/>
                <a:uLnTx/>
                <a:uFillTx/>
                <a:latin typeface="Calibri" panose="020F0502020204030204"/>
                <a:ea typeface="+mn-ea"/>
                <a:cs typeface="+mn-cs"/>
              </a:rPr>
              <a:t>Fin décembre – 14</a:t>
            </a:r>
            <a:r>
              <a:rPr kumimoji="0" lang="fr-FR" sz="2400" b="0" i="1" u="none" strike="noStrike" kern="1200" cap="none" spc="0" normalizeH="0" baseline="30000" noProof="0" dirty="0">
                <a:ln>
                  <a:noFill/>
                </a:ln>
                <a:solidFill>
                  <a:prstClr val="black"/>
                </a:solidFill>
                <a:effectLst/>
                <a:uLnTx/>
                <a:uFillTx/>
                <a:latin typeface="Calibri" panose="020F0502020204030204"/>
                <a:ea typeface="+mn-ea"/>
                <a:cs typeface="+mn-cs"/>
              </a:rPr>
              <a:t>ème</a:t>
            </a:r>
            <a:r>
              <a:rPr kumimoji="0" lang="fr-FR" sz="2400" b="0" i="1" u="none" strike="noStrike" kern="1200" cap="none" spc="0" normalizeH="0" baseline="0" noProof="0" dirty="0">
                <a:ln>
                  <a:noFill/>
                </a:ln>
                <a:solidFill>
                  <a:prstClr val="black"/>
                </a:solidFill>
                <a:effectLst/>
                <a:uLnTx/>
                <a:uFillTx/>
                <a:latin typeface="Calibri" panose="020F0502020204030204"/>
                <a:ea typeface="+mn-ea"/>
                <a:cs typeface="+mn-cs"/>
              </a:rPr>
              <a:t> semaine de l’année </a:t>
            </a:r>
          </a:p>
        </p:txBody>
      </p:sp>
      <p:pic>
        <p:nvPicPr>
          <p:cNvPr id="10" name="Image 9" descr="Une image contenant texte, intérieur, mur, tableau blanc&#10;&#10;Description générée automatiquement">
            <a:extLst>
              <a:ext uri="{FF2B5EF4-FFF2-40B4-BE49-F238E27FC236}">
                <a16:creationId xmlns:a16="http://schemas.microsoft.com/office/drawing/2014/main" id="{5D762037-F013-C261-2BF4-62A7A0B1749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4476" y="1858299"/>
            <a:ext cx="2715252" cy="4827116"/>
          </a:xfrm>
          <a:prstGeom prst="rect">
            <a:avLst/>
          </a:prstGeom>
        </p:spPr>
      </p:pic>
    </p:spTree>
    <p:extLst>
      <p:ext uri="{BB962C8B-B14F-4D97-AF65-F5344CB8AC3E}">
        <p14:creationId xmlns:p14="http://schemas.microsoft.com/office/powerpoint/2010/main" val="331959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defTabSz="914400">
              <a:lnSpc>
                <a:spcPct val="90000"/>
              </a:lnSpc>
              <a:spcAft>
                <a:spcPts val="600"/>
              </a:spcAft>
            </a:pPr>
            <a:r>
              <a:rPr lang="en-US" sz="4200" b="1" kern="1200" dirty="0">
                <a:solidFill>
                  <a:schemeClr val="tx1"/>
                </a:solidFill>
                <a:latin typeface="+mj-lt"/>
                <a:ea typeface="+mj-ea"/>
                <a:cs typeface="+mj-cs"/>
              </a:rPr>
              <a:t>Les </a:t>
            </a:r>
            <a:r>
              <a:rPr lang="en-US" sz="4200" b="1" kern="1200" dirty="0" err="1">
                <a:solidFill>
                  <a:schemeClr val="tx1"/>
                </a:solidFill>
                <a:latin typeface="+mj-lt"/>
                <a:ea typeface="+mj-ea"/>
                <a:cs typeface="+mj-cs"/>
              </a:rPr>
              <a:t>manuels</a:t>
            </a:r>
            <a:r>
              <a:rPr lang="en-US" sz="4200" b="1" kern="1200" dirty="0">
                <a:solidFill>
                  <a:schemeClr val="tx1"/>
                </a:solidFill>
                <a:latin typeface="+mj-lt"/>
                <a:ea typeface="+mj-ea"/>
                <a:cs typeface="+mj-cs"/>
              </a:rPr>
              <a:t> </a:t>
            </a:r>
            <a:r>
              <a:rPr lang="en-US" sz="4200" b="1" kern="1200" dirty="0" err="1">
                <a:solidFill>
                  <a:schemeClr val="tx1"/>
                </a:solidFill>
                <a:latin typeface="+mj-lt"/>
                <a:ea typeface="+mj-ea"/>
                <a:cs typeface="+mj-cs"/>
              </a:rPr>
              <a:t>d’apprentissage</a:t>
            </a:r>
            <a:r>
              <a:rPr lang="en-US" sz="4200" b="1" kern="1200" dirty="0">
                <a:solidFill>
                  <a:schemeClr val="tx1"/>
                </a:solidFill>
                <a:latin typeface="+mj-lt"/>
                <a:ea typeface="+mj-ea"/>
                <a:cs typeface="+mj-cs"/>
              </a:rPr>
              <a:t> de la lecture</a:t>
            </a:r>
            <a:endParaRPr lang="en-US" sz="42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200" dirty="0">
                <a:latin typeface="Calibri (corps)"/>
              </a:rPr>
              <a:t>Les manuels d’apprentissage de la lecture sont couramment utilisés par les </a:t>
            </a:r>
            <a:r>
              <a:rPr lang="fr-FR" sz="2200" dirty="0" err="1">
                <a:latin typeface="Calibri (corps)"/>
              </a:rPr>
              <a:t>enseignant</a:t>
            </a:r>
            <a:r>
              <a:rPr lang="fr-FR" sz="2200" dirty="0" err="1">
                <a:latin typeface="Calibri (corps)"/>
                <a:ea typeface="Calibri" panose="020F0502020204030204" pitchFamily="34" charset="0"/>
                <a:cs typeface="Times New Roman" panose="02020603050405020304" pitchFamily="18" charset="0"/>
              </a:rPr>
              <a:t>·e</a:t>
            </a:r>
            <a:r>
              <a:rPr lang="fr-FR" sz="2200" dirty="0" err="1">
                <a:latin typeface="Calibri (corps)"/>
              </a:rPr>
              <a:t>s</a:t>
            </a:r>
            <a:r>
              <a:rPr lang="fr-FR" sz="2200" dirty="0">
                <a:latin typeface="Calibri (corps)"/>
              </a:rPr>
              <a:t> pour guider leur action pédagogique. Chacun de ces manuels prescrit une méthode d’enseignement de la lecture. Il est donc possible de les regrouper selon deux caractéristiques essentielles :</a:t>
            </a:r>
          </a:p>
          <a:p>
            <a:pPr algn="just"/>
            <a:r>
              <a:rPr lang="fr-FR" sz="2200" kern="100" dirty="0">
                <a:latin typeface="Calibri (corps)"/>
                <a:ea typeface="Calibri" panose="020F0502020204030204" pitchFamily="34" charset="0"/>
                <a:cs typeface="Times New Roman" panose="02020603050405020304" pitchFamily="18" charset="0"/>
              </a:rPr>
              <a:t>l</a:t>
            </a:r>
            <a:r>
              <a:rPr lang="fr-FR" sz="2200" kern="100" dirty="0">
                <a:effectLst/>
                <a:latin typeface="Calibri (corps)"/>
                <a:ea typeface="Calibri" panose="020F0502020204030204" pitchFamily="34" charset="0"/>
                <a:cs typeface="Times New Roman" panose="02020603050405020304" pitchFamily="18" charset="0"/>
              </a:rPr>
              <a:t>e nombre de mots non déchiffrables à mémoriser globalement durant les premiers mois de l’année, qui varie de 0 à plus de 40 mots selon les manuels ;</a:t>
            </a:r>
            <a:endParaRPr lang="fr-FR" sz="2200" kern="100" dirty="0">
              <a:latin typeface="Calibri (corps)"/>
              <a:ea typeface="Calibri" panose="020F0502020204030204" pitchFamily="34" charset="0"/>
              <a:cs typeface="Times New Roman" panose="02020603050405020304" pitchFamily="18" charset="0"/>
            </a:endParaRPr>
          </a:p>
          <a:p>
            <a:pPr algn="just"/>
            <a:r>
              <a:rPr lang="fr-FR" sz="2200" kern="100" dirty="0">
                <a:latin typeface="Calibri (corps)"/>
                <a:ea typeface="Calibri" panose="020F0502020204030204" pitchFamily="34" charset="0"/>
                <a:cs typeface="Times New Roman" panose="02020603050405020304" pitchFamily="18" charset="0"/>
              </a:rPr>
              <a:t>l</a:t>
            </a:r>
            <a:r>
              <a:rPr lang="fr-FR" sz="2200" kern="100" dirty="0">
                <a:effectLst/>
                <a:latin typeface="Calibri (corps)"/>
                <a:ea typeface="Calibri" panose="020F0502020204030204" pitchFamily="34" charset="0"/>
                <a:cs typeface="Times New Roman" panose="02020603050405020304" pitchFamily="18" charset="0"/>
              </a:rPr>
              <a:t>e taux de déchiffrabilité des textes donnés à lire aux élèves durant les premiers mois qui varie, selon les manuels, de 40% à 100%. </a:t>
            </a:r>
          </a:p>
        </p:txBody>
      </p:sp>
    </p:spTree>
    <p:extLst>
      <p:ext uri="{BB962C8B-B14F-4D97-AF65-F5344CB8AC3E}">
        <p14:creationId xmlns:p14="http://schemas.microsoft.com/office/powerpoint/2010/main" val="178232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defTabSz="914400">
              <a:lnSpc>
                <a:spcPct val="90000"/>
              </a:lnSpc>
              <a:spcAft>
                <a:spcPts val="600"/>
              </a:spcAft>
            </a:pPr>
            <a:r>
              <a:rPr lang="en-US" sz="4200" b="1" dirty="0" err="1"/>
              <a:t>Exemple</a:t>
            </a:r>
            <a:r>
              <a:rPr lang="en-US" sz="4200" b="1" dirty="0"/>
              <a:t> : lecture de </a:t>
            </a:r>
            <a:r>
              <a:rPr lang="en-US" sz="4200" b="1" dirty="0" err="1"/>
              <a:t>texte</a:t>
            </a:r>
            <a:r>
              <a:rPr lang="en-US" sz="4200" b="1" dirty="0"/>
              <a:t> dans un </a:t>
            </a:r>
            <a:r>
              <a:rPr lang="en-US" sz="4200" b="1" dirty="0" err="1"/>
              <a:t>manuel</a:t>
            </a:r>
            <a:endParaRPr lang="en-US" sz="42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89B85525-C425-E33F-F5BA-24367FE57078}"/>
              </a:ext>
            </a:extLst>
          </p:cNvPr>
          <p:cNvSpPr txBox="1"/>
          <p:nvPr/>
        </p:nvSpPr>
        <p:spPr>
          <a:xfrm>
            <a:off x="1469571" y="3897086"/>
            <a:ext cx="34943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i="1" dirty="0">
                <a:solidFill>
                  <a:prstClr val="black"/>
                </a:solidFill>
                <a:latin typeface="Calibri" panose="020F0502020204030204"/>
              </a:rPr>
              <a:t>2</a:t>
            </a:r>
            <a:r>
              <a:rPr kumimoji="0" lang="fr-FR" sz="2400" b="0" i="1" u="none" strike="noStrike" kern="1200" cap="none" spc="0" normalizeH="0" baseline="30000" noProof="0" dirty="0" err="1">
                <a:ln>
                  <a:noFill/>
                </a:ln>
                <a:solidFill>
                  <a:prstClr val="black"/>
                </a:solidFill>
                <a:effectLst/>
                <a:uLnTx/>
                <a:uFillTx/>
                <a:latin typeface="Calibri" panose="020F0502020204030204"/>
                <a:ea typeface="+mn-ea"/>
                <a:cs typeface="+mn-cs"/>
              </a:rPr>
              <a:t>ème</a:t>
            </a:r>
            <a:r>
              <a:rPr kumimoji="0" lang="fr-FR" sz="2400" b="0" i="1" u="none" strike="noStrike" kern="1200" cap="none" spc="0" normalizeH="0" baseline="0" noProof="0" dirty="0">
                <a:ln>
                  <a:noFill/>
                </a:ln>
                <a:solidFill>
                  <a:prstClr val="black"/>
                </a:solidFill>
                <a:effectLst/>
                <a:uLnTx/>
                <a:uFillTx/>
                <a:latin typeface="Calibri" panose="020F0502020204030204"/>
                <a:ea typeface="+mn-ea"/>
                <a:cs typeface="+mn-cs"/>
              </a:rPr>
              <a:t> leçon de l’année </a:t>
            </a:r>
          </a:p>
        </p:txBody>
      </p:sp>
      <p:pic>
        <p:nvPicPr>
          <p:cNvPr id="8" name="Espace réservé du contenu 7">
            <a:extLst>
              <a:ext uri="{FF2B5EF4-FFF2-40B4-BE49-F238E27FC236}">
                <a16:creationId xmlns:a16="http://schemas.microsoft.com/office/drawing/2014/main" id="{3AE175C3-DF4D-B379-B1A0-7E9A6DD69153}"/>
              </a:ext>
            </a:extLst>
          </p:cNvPr>
          <p:cNvPicPr>
            <a:picLocks noGrp="1" noChangeAspect="1"/>
          </p:cNvPicPr>
          <p:nvPr>
            <p:ph idx="1"/>
          </p:nvPr>
        </p:nvPicPr>
        <p:blipFill>
          <a:blip r:embed="rId3"/>
          <a:stretch>
            <a:fillRect/>
          </a:stretch>
        </p:blipFill>
        <p:spPr>
          <a:xfrm>
            <a:off x="5744935" y="1818704"/>
            <a:ext cx="4292410" cy="5020255"/>
          </a:xfrm>
        </p:spPr>
      </p:pic>
    </p:spTree>
    <p:extLst>
      <p:ext uri="{BB962C8B-B14F-4D97-AF65-F5344CB8AC3E}">
        <p14:creationId xmlns:p14="http://schemas.microsoft.com/office/powerpoint/2010/main" val="83141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1180946" y="309713"/>
            <a:ext cx="9829800" cy="1325880"/>
          </a:xfrm>
        </p:spPr>
        <p:txBody>
          <a:bodyPr anchor="b">
            <a:normAutofit/>
          </a:bodyPr>
          <a:lstStyle/>
          <a:p>
            <a:pPr algn="ctr"/>
            <a:r>
              <a:rPr lang="fr-FR" sz="4200" b="1" dirty="0">
                <a:solidFill>
                  <a:schemeClr val="tx2"/>
                </a:solidFill>
              </a:rPr>
              <a:t>       Quatre catégories  de manuels</a:t>
            </a:r>
          </a:p>
        </p:txBody>
      </p:sp>
      <p:grpSp>
        <p:nvGrpSpPr>
          <p:cNvPr id="13" name="Group 1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4" name="Freeform: Shape 1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2060210" y="1744005"/>
            <a:ext cx="8464958" cy="2444941"/>
          </a:xfrm>
        </p:spPr>
        <p:txBody>
          <a:bodyPr anchor="ctr">
            <a:normAutofit fontScale="92500" lnSpcReduction="10000"/>
          </a:bodyPr>
          <a:lstStyle/>
          <a:p>
            <a:pPr marL="0" indent="0" algn="just">
              <a:buNone/>
            </a:pPr>
            <a:endParaRPr lang="fr-FR" sz="2400" dirty="0">
              <a:solidFill>
                <a:schemeClr val="tx2"/>
              </a:solidFill>
            </a:endParaRPr>
          </a:p>
          <a:p>
            <a:pPr algn="just"/>
            <a:endParaRPr lang="fr-FR" sz="2400" dirty="0">
              <a:solidFill>
                <a:schemeClr val="tx2"/>
              </a:solidFill>
            </a:endParaRPr>
          </a:p>
          <a:p>
            <a:pPr algn="just">
              <a:buFont typeface="Arial" panose="020B0604020202020204" pitchFamily="34" charset="0"/>
              <a:buChar char="•"/>
            </a:pPr>
            <a:r>
              <a:rPr lang="fr-FR" sz="2400" b="1" dirty="0">
                <a:solidFill>
                  <a:schemeClr val="tx2"/>
                </a:solidFill>
              </a:rPr>
              <a:t>Manuels syllabiques </a:t>
            </a:r>
            <a:r>
              <a:rPr lang="fr-FR" sz="1800" dirty="0">
                <a:solidFill>
                  <a:schemeClr val="tx2"/>
                </a:solidFill>
              </a:rPr>
              <a:t>(</a:t>
            </a:r>
            <a:r>
              <a:rPr lang="fr-FR" sz="1800" dirty="0" err="1">
                <a:solidFill>
                  <a:schemeClr val="tx2"/>
                </a:solidFill>
              </a:rPr>
              <a:t>déchiffrabilité</a:t>
            </a:r>
            <a:r>
              <a:rPr lang="fr-FR" sz="1800" dirty="0">
                <a:solidFill>
                  <a:schemeClr val="tx2"/>
                </a:solidFill>
              </a:rPr>
              <a:t> &gt; 95% sans mot-outil) </a:t>
            </a:r>
            <a:r>
              <a:rPr lang="fr-FR" sz="2400" dirty="0">
                <a:solidFill>
                  <a:schemeClr val="tx2"/>
                </a:solidFill>
              </a:rPr>
              <a:t>: </a:t>
            </a:r>
            <a:r>
              <a:rPr lang="fr-FR" sz="2400" b="1" dirty="0">
                <a:solidFill>
                  <a:schemeClr val="tx2"/>
                </a:solidFill>
              </a:rPr>
              <a:t>5 %</a:t>
            </a:r>
          </a:p>
          <a:p>
            <a:pPr algn="just">
              <a:buFont typeface="Arial" panose="020B0604020202020204" pitchFamily="34" charset="0"/>
              <a:buChar char="•"/>
            </a:pPr>
            <a:r>
              <a:rPr lang="fr-FR" sz="2400" b="1" dirty="0">
                <a:solidFill>
                  <a:schemeClr val="tx2"/>
                </a:solidFill>
              </a:rPr>
              <a:t>Manuels frontière </a:t>
            </a:r>
            <a:r>
              <a:rPr lang="fr-FR" sz="1800" dirty="0">
                <a:solidFill>
                  <a:schemeClr val="tx2"/>
                </a:solidFill>
              </a:rPr>
              <a:t>(</a:t>
            </a:r>
            <a:r>
              <a:rPr lang="fr-FR" sz="1800" dirty="0" err="1">
                <a:solidFill>
                  <a:schemeClr val="tx2"/>
                </a:solidFill>
              </a:rPr>
              <a:t>déchiffrabilité</a:t>
            </a:r>
            <a:r>
              <a:rPr lang="fr-FR" sz="1800" dirty="0">
                <a:solidFill>
                  <a:schemeClr val="tx2"/>
                </a:solidFill>
              </a:rPr>
              <a:t> &gt; 95% &amp; mots-outils) : </a:t>
            </a:r>
            <a:r>
              <a:rPr lang="fr-FR" sz="2400" b="1" dirty="0">
                <a:solidFill>
                  <a:schemeClr val="tx2"/>
                </a:solidFill>
              </a:rPr>
              <a:t>15 %</a:t>
            </a:r>
          </a:p>
          <a:p>
            <a:pPr algn="just">
              <a:buFont typeface="Arial" panose="020B0604020202020204" pitchFamily="34" charset="0"/>
              <a:buChar char="•"/>
            </a:pPr>
            <a:r>
              <a:rPr lang="fr-FR" sz="2400" b="1" dirty="0">
                <a:solidFill>
                  <a:schemeClr val="tx2"/>
                </a:solidFill>
              </a:rPr>
              <a:t>Manuels mixtes </a:t>
            </a:r>
            <a:r>
              <a:rPr lang="fr-FR" sz="1800" dirty="0">
                <a:solidFill>
                  <a:schemeClr val="tx2"/>
                </a:solidFill>
              </a:rPr>
              <a:t>(</a:t>
            </a:r>
            <a:r>
              <a:rPr lang="fr-FR" sz="1800" dirty="0" err="1">
                <a:solidFill>
                  <a:schemeClr val="tx2"/>
                </a:solidFill>
              </a:rPr>
              <a:t>déchiffrabilité</a:t>
            </a:r>
            <a:r>
              <a:rPr lang="fr-FR" sz="1800" dirty="0">
                <a:solidFill>
                  <a:schemeClr val="tx2"/>
                </a:solidFill>
              </a:rPr>
              <a:t> &lt;= 95% &amp; mots-outils) </a:t>
            </a:r>
            <a:r>
              <a:rPr lang="fr-FR" sz="2400" dirty="0">
                <a:solidFill>
                  <a:schemeClr val="tx2"/>
                </a:solidFill>
              </a:rPr>
              <a:t>: </a:t>
            </a:r>
            <a:r>
              <a:rPr lang="fr-FR" sz="2400" b="1" dirty="0">
                <a:solidFill>
                  <a:schemeClr val="tx2"/>
                </a:solidFill>
              </a:rPr>
              <a:t>75 %</a:t>
            </a:r>
            <a:r>
              <a:rPr lang="fr-FR" sz="2400" dirty="0">
                <a:solidFill>
                  <a:schemeClr val="tx2"/>
                </a:solidFill>
              </a:rPr>
              <a:t> </a:t>
            </a:r>
          </a:p>
          <a:p>
            <a:pPr algn="just">
              <a:buFont typeface="Arial" panose="020B0604020202020204" pitchFamily="34" charset="0"/>
              <a:buChar char="•"/>
            </a:pPr>
            <a:r>
              <a:rPr lang="fr-FR" sz="2400" b="1" dirty="0">
                <a:solidFill>
                  <a:schemeClr val="tx2"/>
                </a:solidFill>
              </a:rPr>
              <a:t>Manuels mixtes+ </a:t>
            </a:r>
            <a:r>
              <a:rPr lang="fr-FR" sz="1800" dirty="0">
                <a:solidFill>
                  <a:schemeClr val="tx2"/>
                </a:solidFill>
              </a:rPr>
              <a:t>(</a:t>
            </a:r>
            <a:r>
              <a:rPr lang="fr-FR" sz="1800" dirty="0" err="1">
                <a:solidFill>
                  <a:schemeClr val="tx2"/>
                </a:solidFill>
              </a:rPr>
              <a:t>déchiffrabilité</a:t>
            </a:r>
            <a:r>
              <a:rPr lang="fr-FR" sz="1800" dirty="0">
                <a:solidFill>
                  <a:schemeClr val="tx2"/>
                </a:solidFill>
              </a:rPr>
              <a:t> &lt; 75% &amp; mots-outils) : </a:t>
            </a:r>
            <a:r>
              <a:rPr lang="fr-FR" sz="2400" b="1" dirty="0">
                <a:solidFill>
                  <a:schemeClr val="tx2"/>
                </a:solidFill>
              </a:rPr>
              <a:t>10 %</a:t>
            </a:r>
          </a:p>
          <a:p>
            <a:pPr algn="just"/>
            <a:endParaRPr lang="fr-FR" sz="2400" dirty="0">
              <a:solidFill>
                <a:schemeClr val="tx2"/>
              </a:solidFill>
            </a:endParaRPr>
          </a:p>
          <a:p>
            <a:pPr algn="just"/>
            <a:endParaRPr lang="fr-FR" sz="2400" dirty="0">
              <a:solidFill>
                <a:schemeClr val="tx2"/>
              </a:solidFill>
            </a:endParaRPr>
          </a:p>
        </p:txBody>
      </p:sp>
      <p:grpSp>
        <p:nvGrpSpPr>
          <p:cNvPr id="19" name="Group 1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 name="Freeform: Shape 1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Image 7" descr="Une image contenant texte, capture d’écran, ligne, Police&#10;&#10;Description générée automatiquement">
            <a:extLst>
              <a:ext uri="{FF2B5EF4-FFF2-40B4-BE49-F238E27FC236}">
                <a16:creationId xmlns:a16="http://schemas.microsoft.com/office/drawing/2014/main" id="{F3005E1A-B3E0-2948-C33F-E7C5E8FB6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26" y="4149094"/>
            <a:ext cx="11261040" cy="2607904"/>
          </a:xfrm>
          <a:prstGeom prst="rect">
            <a:avLst/>
          </a:prstGeom>
        </p:spPr>
      </p:pic>
    </p:spTree>
    <p:extLst>
      <p:ext uri="{BB962C8B-B14F-4D97-AF65-F5344CB8AC3E}">
        <p14:creationId xmlns:p14="http://schemas.microsoft.com/office/powerpoint/2010/main" val="118752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a:t>Conclusion sur l’éventail des pratiques d’enseignement de la lecture en France</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200" dirty="0">
                <a:latin typeface="Calibri (corps)"/>
              </a:rPr>
              <a:t>Les pratiques déclarées par les </a:t>
            </a:r>
            <a:r>
              <a:rPr lang="fr-FR" sz="2200" dirty="0" err="1">
                <a:latin typeface="Calibri (corps)"/>
              </a:rPr>
              <a:t>enseignant·es</a:t>
            </a:r>
            <a:r>
              <a:rPr lang="fr-FR" sz="2200" dirty="0">
                <a:latin typeface="Calibri (corps)"/>
              </a:rPr>
              <a:t> (manuel utilisé, </a:t>
            </a:r>
            <a:r>
              <a:rPr lang="fr-FR" sz="2200" dirty="0" err="1">
                <a:latin typeface="Calibri (corps)"/>
              </a:rPr>
              <a:t>déchiffrabilité</a:t>
            </a:r>
            <a:r>
              <a:rPr lang="fr-FR" sz="2200" dirty="0">
                <a:latin typeface="Calibri (corps)"/>
              </a:rPr>
              <a:t> des textes et mémorisation de mots-outils) permettent d’établir les constats suivants : </a:t>
            </a:r>
          </a:p>
          <a:p>
            <a:pPr algn="just"/>
            <a:r>
              <a:rPr lang="fr-FR" sz="2200" dirty="0">
                <a:latin typeface="Calibri (corps)"/>
              </a:rPr>
              <a:t>La méthode idéo-visuelle/globale au sens strict (aucune activité consacrée au décodage) n’existe pas/plus en France. Une petite minorité d’</a:t>
            </a:r>
            <a:r>
              <a:rPr lang="fr-FR" sz="2200" dirty="0" err="1">
                <a:latin typeface="Calibri (corps)"/>
              </a:rPr>
              <a:t>enseignant·es</a:t>
            </a:r>
            <a:r>
              <a:rPr lang="fr-FR" sz="2200" dirty="0">
                <a:latin typeface="Calibri (corps)"/>
              </a:rPr>
              <a:t> ont des pratiques qui s’en rapprochent. </a:t>
            </a:r>
          </a:p>
          <a:p>
            <a:pPr algn="just"/>
            <a:r>
              <a:rPr lang="fr-FR" sz="2200" dirty="0">
                <a:latin typeface="Calibri (corps)"/>
              </a:rPr>
              <a:t>La méthode syllabique au sens strict (aucune activité consacrée à la reconnaissance globale des mots et textes intégralement déchiffrables) est pratiquée en France, mais de manière minoritaire (au plus 5 % des </a:t>
            </a:r>
            <a:r>
              <a:rPr lang="fr-FR" sz="2200" dirty="0" err="1">
                <a:latin typeface="Calibri (corps)"/>
              </a:rPr>
              <a:t>enseignant·es</a:t>
            </a:r>
            <a:r>
              <a:rPr lang="fr-FR" sz="2200" dirty="0">
                <a:latin typeface="Calibri (corps)"/>
              </a:rPr>
              <a:t>). </a:t>
            </a:r>
          </a:p>
          <a:p>
            <a:pPr algn="just"/>
            <a:r>
              <a:rPr lang="fr-FR" sz="2200" dirty="0">
                <a:latin typeface="Calibri (corps)"/>
              </a:rPr>
              <a:t>La grande majorité des </a:t>
            </a:r>
            <a:r>
              <a:rPr lang="fr-FR" sz="2200" dirty="0" err="1">
                <a:latin typeface="Calibri (corps)"/>
              </a:rPr>
              <a:t>enseignant·es</a:t>
            </a:r>
            <a:r>
              <a:rPr lang="fr-FR" sz="2200" dirty="0">
                <a:latin typeface="Calibri (corps)"/>
              </a:rPr>
              <a:t> pratiquent des formes variées de la méthode mixte, consistant à enseigner le décodage tout en incorporant une dose plus ou moins importante de reconnaissance globale de mots non déchiffrables. </a:t>
            </a:r>
          </a:p>
          <a:p>
            <a:pPr marL="0" indent="0" algn="just">
              <a:buNone/>
            </a:pPr>
            <a:endParaRPr lang="fr-FR" sz="2200" dirty="0">
              <a:latin typeface="Calibri (corps)"/>
            </a:endParaRPr>
          </a:p>
        </p:txBody>
      </p:sp>
    </p:spTree>
    <p:extLst>
      <p:ext uri="{BB962C8B-B14F-4D97-AF65-F5344CB8AC3E}">
        <p14:creationId xmlns:p14="http://schemas.microsoft.com/office/powerpoint/2010/main" val="3267777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4494008" y="545055"/>
            <a:ext cx="6128539" cy="3751732"/>
          </a:xfrm>
        </p:spPr>
        <p:txBody>
          <a:bodyPr anchor="ctr">
            <a:normAutofit/>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sz="3600" b="1" dirty="0">
                <a:solidFill>
                  <a:schemeClr val="tx2"/>
                </a:solidFill>
              </a:rPr>
              <a:t>L’efficacité des méthodes d’enseignement de la lecture</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788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a:t>La modélisation des effets des méthodes d’enseignement de la lecture</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200" dirty="0">
                <a:latin typeface="Calibri (corps)"/>
              </a:rPr>
              <a:t>On observe les performances des élèves mi-CP et début CE1 en vitesse de lecture (fluence) et en compréhension de phrases et de textes écrits à partir des évaluations nationales (</a:t>
            </a:r>
            <a:r>
              <a:rPr lang="fr-FR" sz="2200" dirty="0" err="1">
                <a:latin typeface="Calibri (corps)"/>
              </a:rPr>
              <a:t>ÉvalAide</a:t>
            </a:r>
            <a:r>
              <a:rPr lang="fr-FR" sz="2200" dirty="0">
                <a:latin typeface="Calibri (corps)"/>
              </a:rPr>
              <a:t>).</a:t>
            </a:r>
          </a:p>
        </p:txBody>
      </p:sp>
      <p:pic>
        <p:nvPicPr>
          <p:cNvPr id="8" name="Image 7">
            <a:extLst>
              <a:ext uri="{FF2B5EF4-FFF2-40B4-BE49-F238E27FC236}">
                <a16:creationId xmlns:a16="http://schemas.microsoft.com/office/drawing/2014/main" id="{8DC76C46-04CF-6ECA-55ED-89A8059A7106}"/>
              </a:ext>
            </a:extLst>
          </p:cNvPr>
          <p:cNvPicPr>
            <a:picLocks noChangeAspect="1"/>
          </p:cNvPicPr>
          <p:nvPr/>
        </p:nvPicPr>
        <p:blipFill>
          <a:blip r:embed="rId3"/>
          <a:stretch>
            <a:fillRect/>
          </a:stretch>
        </p:blipFill>
        <p:spPr>
          <a:xfrm>
            <a:off x="4606638" y="2986067"/>
            <a:ext cx="2975675" cy="3429000"/>
          </a:xfrm>
          <a:prstGeom prst="rect">
            <a:avLst/>
          </a:prstGeom>
        </p:spPr>
      </p:pic>
    </p:spTree>
    <p:extLst>
      <p:ext uri="{BB962C8B-B14F-4D97-AF65-F5344CB8AC3E}">
        <p14:creationId xmlns:p14="http://schemas.microsoft.com/office/powerpoint/2010/main" val="1681734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a:t>La modélisation des effets des méthodes d’enseignement de la lecture</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669036" y="3788164"/>
            <a:ext cx="3799913" cy="4251960"/>
          </a:xfrm>
        </p:spPr>
        <p:txBody>
          <a:bodyPr>
            <a:normAutofit/>
          </a:bodyPr>
          <a:lstStyle/>
          <a:p>
            <a:pPr marL="0" indent="0" algn="just">
              <a:buNone/>
            </a:pPr>
            <a:r>
              <a:rPr lang="fr-FR" sz="2200" dirty="0">
                <a:latin typeface="Calibri (corps)"/>
              </a:rPr>
              <a:t>Exercice de fluence début CE1</a:t>
            </a:r>
          </a:p>
        </p:txBody>
      </p:sp>
      <p:pic>
        <p:nvPicPr>
          <p:cNvPr id="6" name="Image 5">
            <a:extLst>
              <a:ext uri="{FF2B5EF4-FFF2-40B4-BE49-F238E27FC236}">
                <a16:creationId xmlns:a16="http://schemas.microsoft.com/office/drawing/2014/main" id="{1C6ADE23-047C-8FB7-E3E0-AB6000F8D537}"/>
              </a:ext>
            </a:extLst>
          </p:cNvPr>
          <p:cNvPicPr>
            <a:picLocks noChangeAspect="1"/>
          </p:cNvPicPr>
          <p:nvPr/>
        </p:nvPicPr>
        <p:blipFill>
          <a:blip r:embed="rId3"/>
          <a:stretch>
            <a:fillRect/>
          </a:stretch>
        </p:blipFill>
        <p:spPr>
          <a:xfrm>
            <a:off x="4638113" y="1902748"/>
            <a:ext cx="6064864" cy="4955252"/>
          </a:xfrm>
          <a:prstGeom prst="rect">
            <a:avLst/>
          </a:prstGeom>
        </p:spPr>
      </p:pic>
    </p:spTree>
    <p:extLst>
      <p:ext uri="{BB962C8B-B14F-4D97-AF65-F5344CB8AC3E}">
        <p14:creationId xmlns:p14="http://schemas.microsoft.com/office/powerpoint/2010/main" val="3128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a:t>La modélisation des effets des méthodes d’enseignement de la lecture</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560406" y="3368061"/>
            <a:ext cx="4682925" cy="4251960"/>
          </a:xfrm>
        </p:spPr>
        <p:txBody>
          <a:bodyPr>
            <a:normAutofit/>
          </a:bodyPr>
          <a:lstStyle/>
          <a:p>
            <a:pPr marL="0" indent="0">
              <a:buNone/>
            </a:pPr>
            <a:r>
              <a:rPr lang="fr-FR" sz="2200" dirty="0">
                <a:latin typeface="Calibri (corps)"/>
              </a:rPr>
              <a:t>Exemple d’exercice de compréhension écrite de phrases mi-CP. </a:t>
            </a:r>
          </a:p>
        </p:txBody>
      </p:sp>
      <p:pic>
        <p:nvPicPr>
          <p:cNvPr id="6" name="Image 5">
            <a:extLst>
              <a:ext uri="{FF2B5EF4-FFF2-40B4-BE49-F238E27FC236}">
                <a16:creationId xmlns:a16="http://schemas.microsoft.com/office/drawing/2014/main" id="{35840E1A-399E-8720-454D-B9FAC57431C5}"/>
              </a:ext>
            </a:extLst>
          </p:cNvPr>
          <p:cNvPicPr>
            <a:picLocks noChangeAspect="1"/>
          </p:cNvPicPr>
          <p:nvPr/>
        </p:nvPicPr>
        <p:blipFill>
          <a:blip r:embed="rId3"/>
          <a:stretch>
            <a:fillRect/>
          </a:stretch>
        </p:blipFill>
        <p:spPr>
          <a:xfrm>
            <a:off x="5682926" y="2055813"/>
            <a:ext cx="5670874" cy="4546476"/>
          </a:xfrm>
          <a:prstGeom prst="rect">
            <a:avLst/>
          </a:prstGeom>
        </p:spPr>
      </p:pic>
    </p:spTree>
    <p:extLst>
      <p:ext uri="{BB962C8B-B14F-4D97-AF65-F5344CB8AC3E}">
        <p14:creationId xmlns:p14="http://schemas.microsoft.com/office/powerpoint/2010/main" val="4175403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a:t>La modélisation des effets des méthodes d’enseignement de la lecture</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1185441" y="3429000"/>
            <a:ext cx="3799913" cy="4251960"/>
          </a:xfrm>
        </p:spPr>
        <p:txBody>
          <a:bodyPr>
            <a:normAutofit/>
          </a:bodyPr>
          <a:lstStyle/>
          <a:p>
            <a:pPr marL="0" indent="0">
              <a:buNone/>
            </a:pPr>
            <a:r>
              <a:rPr lang="fr-FR" sz="2200" dirty="0">
                <a:latin typeface="Calibri (corps)"/>
              </a:rPr>
              <a:t>Illustration d’un des deux exercice de compréhension écrite de texte début CE1.</a:t>
            </a:r>
          </a:p>
        </p:txBody>
      </p:sp>
      <p:pic>
        <p:nvPicPr>
          <p:cNvPr id="6" name="Image 5">
            <a:extLst>
              <a:ext uri="{FF2B5EF4-FFF2-40B4-BE49-F238E27FC236}">
                <a16:creationId xmlns:a16="http://schemas.microsoft.com/office/drawing/2014/main" id="{247EC8EF-6AAA-A0BC-8D03-21BA29C4B13A}"/>
              </a:ext>
            </a:extLst>
          </p:cNvPr>
          <p:cNvPicPr>
            <a:picLocks noChangeAspect="1"/>
          </p:cNvPicPr>
          <p:nvPr/>
        </p:nvPicPr>
        <p:blipFill>
          <a:blip r:embed="rId3"/>
          <a:stretch>
            <a:fillRect/>
          </a:stretch>
        </p:blipFill>
        <p:spPr>
          <a:xfrm>
            <a:off x="5584453" y="1870764"/>
            <a:ext cx="3721204" cy="4802187"/>
          </a:xfrm>
          <a:prstGeom prst="rect">
            <a:avLst/>
          </a:prstGeom>
        </p:spPr>
      </p:pic>
    </p:spTree>
    <p:extLst>
      <p:ext uri="{BB962C8B-B14F-4D97-AF65-F5344CB8AC3E}">
        <p14:creationId xmlns:p14="http://schemas.microsoft.com/office/powerpoint/2010/main" val="294110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Autofit/>
          </a:bodyPr>
          <a:lstStyle/>
          <a:p>
            <a:pPr algn="just"/>
            <a:r>
              <a:rPr lang="fr-FR" sz="4200" b="1" dirty="0"/>
              <a:t>Lire-écrire : quelques constats sur les résultats des élèves en France</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5257800" cy="4251960"/>
          </a:xfrm>
        </p:spPr>
        <p:txBody>
          <a:bodyPr>
            <a:noAutofit/>
          </a:bodyPr>
          <a:lstStyle/>
          <a:p>
            <a:pPr marL="0" indent="0" algn="just">
              <a:buNone/>
            </a:pPr>
            <a:r>
              <a:rPr lang="fr-FR" sz="2200" dirty="0">
                <a:latin typeface="Calibri (corps)"/>
              </a:rPr>
              <a:t>Sur le long terme, baisse des performances des élèves en français : </a:t>
            </a:r>
          </a:p>
          <a:p>
            <a:pPr algn="just"/>
            <a:r>
              <a:rPr lang="fr-FR" sz="2200" dirty="0">
                <a:latin typeface="Calibri (corps)"/>
              </a:rPr>
              <a:t>En orthographe : de 1987 à 2021, hausse continue du « nombre moyens d’erreurs » en CM2 en dictée.</a:t>
            </a:r>
          </a:p>
          <a:p>
            <a:pPr algn="just"/>
            <a:r>
              <a:rPr lang="fr-FR" sz="2200" dirty="0">
                <a:latin typeface="Calibri (corps)"/>
              </a:rPr>
              <a:t>En lecture : la moyenne des scores en lecture baisse entre 1987 et 2007 (Rocher 2008). </a:t>
            </a:r>
          </a:p>
          <a:p>
            <a:pPr algn="just"/>
            <a:endParaRPr lang="fr-FR" sz="2200" dirty="0">
              <a:latin typeface="Calibri (corps)"/>
            </a:endParaRPr>
          </a:p>
          <a:p>
            <a:pPr algn="just"/>
            <a:endParaRPr lang="fr-FR" sz="2200" dirty="0">
              <a:latin typeface="Calibri (corps)"/>
            </a:endParaRPr>
          </a:p>
          <a:p>
            <a:pPr marL="0" indent="0" algn="just">
              <a:buNone/>
            </a:pPr>
            <a:endParaRPr lang="fr-FR" sz="2200" dirty="0">
              <a:latin typeface="Calibri (corps)"/>
            </a:endParaRPr>
          </a:p>
        </p:txBody>
      </p:sp>
      <p:pic>
        <p:nvPicPr>
          <p:cNvPr id="4" name="Image 3">
            <a:extLst>
              <a:ext uri="{FF2B5EF4-FFF2-40B4-BE49-F238E27FC236}">
                <a16:creationId xmlns:a16="http://schemas.microsoft.com/office/drawing/2014/main" id="{72D5F5FE-84E2-2236-A1D9-AED9700F42C9}"/>
              </a:ext>
            </a:extLst>
          </p:cNvPr>
          <p:cNvPicPr>
            <a:picLocks noChangeAspect="1"/>
          </p:cNvPicPr>
          <p:nvPr/>
        </p:nvPicPr>
        <p:blipFill>
          <a:blip r:embed="rId3"/>
          <a:stretch>
            <a:fillRect/>
          </a:stretch>
        </p:blipFill>
        <p:spPr>
          <a:xfrm>
            <a:off x="6486754" y="1929384"/>
            <a:ext cx="5311444" cy="4455729"/>
          </a:xfrm>
          <a:prstGeom prst="rect">
            <a:avLst/>
          </a:prstGeom>
        </p:spPr>
      </p:pic>
    </p:spTree>
    <p:extLst>
      <p:ext uri="{BB962C8B-B14F-4D97-AF65-F5344CB8AC3E}">
        <p14:creationId xmlns:p14="http://schemas.microsoft.com/office/powerpoint/2010/main" val="26395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a:t>La modélisation des effets des méthodes d’enseignement de la lecture</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200" dirty="0">
                <a:latin typeface="Calibri (corps)"/>
              </a:rPr>
              <a:t>On construit un modèle statistique qui permet de mesurer les effets de ces différentes méthodes d’apprentissage de la lecture sur les performances des élèves en vitesse de lecture et en compréhension des textes écrits. </a:t>
            </a:r>
          </a:p>
          <a:p>
            <a:pPr marL="0" indent="0" algn="just">
              <a:buNone/>
            </a:pPr>
            <a:endParaRPr lang="fr-FR" sz="2200" dirty="0">
              <a:latin typeface="Calibri (corps)"/>
            </a:endParaRPr>
          </a:p>
          <a:p>
            <a:pPr marL="0" indent="0" algn="just">
              <a:buNone/>
            </a:pPr>
            <a:r>
              <a:rPr lang="fr-FR" sz="2200" dirty="0">
                <a:latin typeface="Calibri (corps)"/>
              </a:rPr>
              <a:t>Le modèle comprend les variables suivantes : </a:t>
            </a:r>
          </a:p>
          <a:p>
            <a:pPr marL="0" indent="0" algn="just">
              <a:buNone/>
            </a:pPr>
            <a:endParaRPr lang="fr-FR" sz="1100" dirty="0">
              <a:latin typeface="Calibri (corps)"/>
            </a:endParaRPr>
          </a:p>
          <a:p>
            <a:pPr lvl="1" algn="just">
              <a:buFontTx/>
              <a:buChar char="-"/>
            </a:pPr>
            <a:r>
              <a:rPr lang="fr-FR" sz="2200" dirty="0">
                <a:latin typeface="Calibri (corps)"/>
              </a:rPr>
              <a:t>Le contexte social de l’école (IPS)</a:t>
            </a:r>
          </a:p>
          <a:p>
            <a:pPr lvl="1" algn="just">
              <a:buFontTx/>
              <a:buChar char="-"/>
            </a:pPr>
            <a:r>
              <a:rPr lang="fr-FR" sz="2200" dirty="0">
                <a:latin typeface="Calibri (corps)"/>
              </a:rPr>
              <a:t>Expérience de l’</a:t>
            </a:r>
            <a:r>
              <a:rPr lang="fr-FR" sz="2200" dirty="0" err="1">
                <a:latin typeface="Calibri (corps)"/>
              </a:rPr>
              <a:t>enseignant·e</a:t>
            </a:r>
            <a:r>
              <a:rPr lang="fr-FR" sz="2200" dirty="0">
                <a:latin typeface="Calibri (corps)"/>
              </a:rPr>
              <a:t> au CP </a:t>
            </a:r>
          </a:p>
          <a:p>
            <a:pPr lvl="1" algn="just">
              <a:buFontTx/>
              <a:buChar char="-"/>
            </a:pPr>
            <a:r>
              <a:rPr lang="fr-FR" sz="2200" dirty="0">
                <a:latin typeface="Calibri (corps)"/>
              </a:rPr>
              <a:t>Niveau moyen de la classe</a:t>
            </a:r>
          </a:p>
          <a:p>
            <a:pPr lvl="1" algn="just">
              <a:buFontTx/>
              <a:buChar char="-"/>
            </a:pPr>
            <a:r>
              <a:rPr lang="fr-FR" sz="2200" dirty="0">
                <a:latin typeface="Calibri (corps)"/>
              </a:rPr>
              <a:t>Niveau d’entrée de l’élève</a:t>
            </a:r>
          </a:p>
          <a:p>
            <a:pPr lvl="1" algn="just">
              <a:buFontTx/>
              <a:buChar char="-"/>
            </a:pPr>
            <a:r>
              <a:rPr lang="fr-FR" sz="2200" dirty="0">
                <a:latin typeface="Calibri (corps)"/>
              </a:rPr>
              <a:t>Méthode d’enseignement de la lecture utilisée par l’</a:t>
            </a:r>
            <a:r>
              <a:rPr lang="fr-FR" sz="2200" dirty="0" err="1">
                <a:latin typeface="Calibri (corps)"/>
              </a:rPr>
              <a:t>enseignant·e</a:t>
            </a:r>
            <a:endParaRPr lang="fr-FR" sz="2200" dirty="0">
              <a:latin typeface="Calibri (corps)"/>
            </a:endParaRPr>
          </a:p>
          <a:p>
            <a:pPr algn="just">
              <a:buFontTx/>
              <a:buChar char="-"/>
            </a:pPr>
            <a:endParaRPr lang="fr-FR" sz="2200" dirty="0">
              <a:latin typeface="Calibri (corps)"/>
            </a:endParaRPr>
          </a:p>
          <a:p>
            <a:pPr algn="just">
              <a:buFontTx/>
              <a:buChar char="-"/>
            </a:pPr>
            <a:endParaRPr lang="fr-FR" sz="2200" dirty="0">
              <a:latin typeface="Calibri (corps)"/>
            </a:endParaRPr>
          </a:p>
          <a:p>
            <a:pPr algn="just">
              <a:buFontTx/>
              <a:buChar char="-"/>
            </a:pPr>
            <a:endParaRPr lang="fr-FR" sz="2200" dirty="0">
              <a:latin typeface="Calibri (corps)"/>
            </a:endParaRPr>
          </a:p>
          <a:p>
            <a:pPr marL="0" indent="0" algn="just">
              <a:buNone/>
            </a:pPr>
            <a:endParaRPr lang="fr-FR" sz="2200" dirty="0">
              <a:latin typeface="Calibri (corps)"/>
            </a:endParaRPr>
          </a:p>
          <a:p>
            <a:pPr marL="0" indent="0" algn="just">
              <a:buNone/>
            </a:pPr>
            <a:endParaRPr lang="fr-FR" sz="2200" dirty="0">
              <a:latin typeface="Calibri (corps)"/>
            </a:endParaRPr>
          </a:p>
        </p:txBody>
      </p:sp>
    </p:spTree>
    <p:extLst>
      <p:ext uri="{BB962C8B-B14F-4D97-AF65-F5344CB8AC3E}">
        <p14:creationId xmlns:p14="http://schemas.microsoft.com/office/powerpoint/2010/main" val="93675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EDABC417-C6C9-F14A-2C8B-CD9C78E8E8FC}"/>
              </a:ext>
            </a:extLst>
          </p:cNvPr>
          <p:cNvSpPr>
            <a:spLocks noGrp="1"/>
          </p:cNvSpPr>
          <p:nvPr>
            <p:ph idx="1"/>
          </p:nvPr>
        </p:nvSpPr>
        <p:spPr>
          <a:xfrm>
            <a:off x="482600" y="2255552"/>
            <a:ext cx="2721768" cy="4308475"/>
          </a:xfrm>
        </p:spPr>
        <p:txBody>
          <a:bodyPr/>
          <a:lstStyle/>
          <a:p>
            <a:pPr marL="0" indent="0">
              <a:buNone/>
            </a:pPr>
            <a:r>
              <a:rPr lang="fr-FR" dirty="0"/>
              <a:t>Modèle de régression sur la vitesse en lecture mi-CP</a:t>
            </a:r>
          </a:p>
        </p:txBody>
      </p:sp>
      <p:pic>
        <p:nvPicPr>
          <p:cNvPr id="7" name="Image 6">
            <a:extLst>
              <a:ext uri="{FF2B5EF4-FFF2-40B4-BE49-F238E27FC236}">
                <a16:creationId xmlns:a16="http://schemas.microsoft.com/office/drawing/2014/main" id="{A22656EB-E924-D406-4B6A-E05A14E823F0}"/>
              </a:ext>
            </a:extLst>
          </p:cNvPr>
          <p:cNvPicPr>
            <a:picLocks noChangeAspect="1"/>
          </p:cNvPicPr>
          <p:nvPr/>
        </p:nvPicPr>
        <p:blipFill>
          <a:blip r:embed="rId3"/>
          <a:stretch>
            <a:fillRect/>
          </a:stretch>
        </p:blipFill>
        <p:spPr>
          <a:xfrm>
            <a:off x="4168378" y="116358"/>
            <a:ext cx="5291480" cy="6625283"/>
          </a:xfrm>
          <a:prstGeom prst="rect">
            <a:avLst/>
          </a:prstGeom>
        </p:spPr>
      </p:pic>
    </p:spTree>
    <p:extLst>
      <p:ext uri="{BB962C8B-B14F-4D97-AF65-F5344CB8AC3E}">
        <p14:creationId xmlns:p14="http://schemas.microsoft.com/office/powerpoint/2010/main" val="40643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r>
              <a:rPr lang="fr-FR" sz="4200" b="1" dirty="0">
                <a:solidFill>
                  <a:schemeClr val="tx2"/>
                </a:solidFill>
              </a:rPr>
              <a:t>Écarts de résultats entre la méthode syllabique et les autres méthodes (frontière, mixte, mixte+)</a:t>
            </a:r>
            <a:endParaRPr lang="fr-FR" sz="4200" b="1" dirty="0"/>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929E1610-C8D9-8A90-BF4A-1A8BB7B89B3C}"/>
              </a:ext>
            </a:extLst>
          </p:cNvPr>
          <p:cNvPicPr>
            <a:picLocks noChangeAspect="1"/>
          </p:cNvPicPr>
          <p:nvPr/>
        </p:nvPicPr>
        <p:blipFill>
          <a:blip r:embed="rId3"/>
          <a:stretch>
            <a:fillRect/>
          </a:stretch>
        </p:blipFill>
        <p:spPr>
          <a:xfrm>
            <a:off x="508199" y="1860087"/>
            <a:ext cx="11014765" cy="3015948"/>
          </a:xfrm>
          <a:prstGeom prst="rect">
            <a:avLst/>
          </a:prstGeom>
        </p:spPr>
      </p:pic>
      <p:sp>
        <p:nvSpPr>
          <p:cNvPr id="9" name="Espace réservé du contenu 8">
            <a:extLst>
              <a:ext uri="{FF2B5EF4-FFF2-40B4-BE49-F238E27FC236}">
                <a16:creationId xmlns:a16="http://schemas.microsoft.com/office/drawing/2014/main" id="{13BECBB0-1C3F-6604-28AE-82928C2F6CE2}"/>
              </a:ext>
            </a:extLst>
          </p:cNvPr>
          <p:cNvSpPr>
            <a:spLocks noGrp="1"/>
          </p:cNvSpPr>
          <p:nvPr>
            <p:ph idx="1"/>
          </p:nvPr>
        </p:nvSpPr>
        <p:spPr>
          <a:xfrm>
            <a:off x="836676" y="2055813"/>
            <a:ext cx="10515600" cy="4351338"/>
          </a:xfrm>
        </p:spPr>
        <p:txBody>
          <a:bodyPr>
            <a:normAutofit fontScale="92500" lnSpcReduction="10000"/>
          </a:bodyPr>
          <a:lstStyle/>
          <a:p>
            <a:endParaRPr lang="fr-FR" dirty="0"/>
          </a:p>
          <a:p>
            <a:endParaRPr lang="fr-FR" dirty="0"/>
          </a:p>
          <a:p>
            <a:endParaRPr lang="fr-FR" dirty="0"/>
          </a:p>
          <a:p>
            <a:endParaRPr lang="fr-FR" dirty="0"/>
          </a:p>
          <a:p>
            <a:endParaRPr lang="fr-FR" dirty="0"/>
          </a:p>
          <a:p>
            <a:endParaRPr lang="fr-FR" dirty="0"/>
          </a:p>
          <a:p>
            <a:pPr marL="0" indent="0">
              <a:buNone/>
            </a:pPr>
            <a:endParaRPr lang="fr-FR" dirty="0"/>
          </a:p>
          <a:p>
            <a:pPr marL="0" indent="0">
              <a:buNone/>
            </a:pPr>
            <a:r>
              <a:rPr lang="fr-FR" sz="2400" dirty="0">
                <a:latin typeface="Calibri (corps)"/>
              </a:rPr>
              <a:t>Vitesse de lecture </a:t>
            </a:r>
            <a:r>
              <a:rPr lang="fr-FR" sz="2400" dirty="0" err="1">
                <a:latin typeface="Calibri (corps)"/>
              </a:rPr>
              <a:t>mi-CP</a:t>
            </a:r>
            <a:r>
              <a:rPr lang="fr-FR" sz="2400" dirty="0">
                <a:latin typeface="Calibri (corps)"/>
              </a:rPr>
              <a:t> (population générale) : apprendre à lire avec une méthode frontière, mixte ou mixte+ plutôt qu'avec une méthode syllabique fait baisser de 10% à 15% d’écart-type le nombre de mots lus en une minute par les élèves.</a:t>
            </a:r>
          </a:p>
        </p:txBody>
      </p:sp>
    </p:spTree>
    <p:extLst>
      <p:ext uri="{BB962C8B-B14F-4D97-AF65-F5344CB8AC3E}">
        <p14:creationId xmlns:p14="http://schemas.microsoft.com/office/powerpoint/2010/main" val="3258815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C433D4-91FF-4031-BF40-64B3620DEDEB}"/>
              </a:ext>
            </a:extLst>
          </p:cNvPr>
          <p:cNvSpPr>
            <a:spLocks noGrp="1"/>
          </p:cNvSpPr>
          <p:nvPr>
            <p:ph type="title"/>
          </p:nvPr>
        </p:nvSpPr>
        <p:spPr>
          <a:xfrm>
            <a:off x="838200" y="365125"/>
            <a:ext cx="10515600" cy="1325563"/>
          </a:xfrm>
        </p:spPr>
        <p:txBody>
          <a:bodyPr>
            <a:normAutofit/>
          </a:bodyPr>
          <a:lstStyle/>
          <a:p>
            <a:r>
              <a:rPr lang="fr-FR" sz="4200" b="1" dirty="0">
                <a:ea typeface="+mn-ea"/>
                <a:cs typeface="+mn-cs"/>
              </a:rPr>
              <a:t>Pourquoi la méthode syllabique est-elle plus efficace ? </a:t>
            </a:r>
            <a:endParaRPr lang="fr-FR"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D56FCCB-7DA8-468D-A656-AB970C6D395B}"/>
              </a:ext>
            </a:extLst>
          </p:cNvPr>
          <p:cNvSpPr>
            <a:spLocks noGrp="1"/>
          </p:cNvSpPr>
          <p:nvPr>
            <p:ph idx="1"/>
          </p:nvPr>
        </p:nvSpPr>
        <p:spPr>
          <a:xfrm>
            <a:off x="838200" y="1929384"/>
            <a:ext cx="10515600" cy="4251960"/>
          </a:xfrm>
        </p:spPr>
        <p:txBody>
          <a:bodyPr>
            <a:normAutofit/>
          </a:bodyPr>
          <a:lstStyle/>
          <a:p>
            <a:pPr marL="0" indent="0" algn="just">
              <a:buNone/>
            </a:pPr>
            <a:endParaRPr lang="fr-FR" sz="2200" dirty="0">
              <a:latin typeface="Calibri (corps)"/>
            </a:endParaRPr>
          </a:p>
          <a:p>
            <a:pPr algn="just"/>
            <a:r>
              <a:rPr lang="fr-FR" sz="2200" b="1" dirty="0">
                <a:latin typeface="Calibri (corps)"/>
              </a:rPr>
              <a:t>Rappel du résultat statistique : </a:t>
            </a:r>
            <a:r>
              <a:rPr lang="fr-FR" sz="2200" dirty="0">
                <a:latin typeface="Calibri (corps)"/>
              </a:rPr>
              <a:t>en moyenne et toutes choses égales par ailleurs, la méthode d’enseignement syllabique (utilisation d’un manuel strictement syllabique, pas de mémorisation de mots-outils et 100% déchiffrable) produit de meilleurs résultats comparée aux différentes variantes de la méthode mixte.</a:t>
            </a:r>
            <a:r>
              <a:rPr lang="fr-FR" sz="2200" b="1" dirty="0">
                <a:latin typeface="Calibri (corps)"/>
              </a:rPr>
              <a:t> </a:t>
            </a:r>
          </a:p>
          <a:p>
            <a:pPr algn="just"/>
            <a:endParaRPr lang="fr-FR" sz="2200" b="1" dirty="0">
              <a:latin typeface="Calibri (corps)"/>
            </a:endParaRPr>
          </a:p>
          <a:p>
            <a:pPr algn="just"/>
            <a:r>
              <a:rPr lang="fr-FR" sz="2200" b="1" dirty="0">
                <a:latin typeface="Calibri (corps)"/>
              </a:rPr>
              <a:t>Analyse : </a:t>
            </a:r>
            <a:r>
              <a:rPr lang="fr-FR" sz="2200" dirty="0">
                <a:latin typeface="Calibri (corps)"/>
              </a:rPr>
              <a:t>La méthode d’apprentissage syllabique installe l’élève dès le début de l’année scolaire dans une conception claire de ce que représente le décodage. Elle est celle qui participe le mieux à la création de la voie de lecture phonologique qui conditionne elle-même la voie de lecture orthographique.  </a:t>
            </a:r>
          </a:p>
          <a:p>
            <a:pPr algn="just"/>
            <a:endParaRPr lang="fr-FR" sz="2200" dirty="0">
              <a:latin typeface="Calibri (corps)"/>
            </a:endParaRPr>
          </a:p>
        </p:txBody>
      </p:sp>
    </p:spTree>
    <p:extLst>
      <p:ext uri="{BB962C8B-B14F-4D97-AF65-F5344CB8AC3E}">
        <p14:creationId xmlns:p14="http://schemas.microsoft.com/office/powerpoint/2010/main" val="3252872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C433D4-91FF-4031-BF40-64B3620DEDEB}"/>
              </a:ext>
            </a:extLst>
          </p:cNvPr>
          <p:cNvSpPr>
            <a:spLocks noGrp="1"/>
          </p:cNvSpPr>
          <p:nvPr>
            <p:ph type="title"/>
          </p:nvPr>
        </p:nvSpPr>
        <p:spPr>
          <a:xfrm>
            <a:off x="838200" y="365125"/>
            <a:ext cx="10684764" cy="1325563"/>
          </a:xfrm>
        </p:spPr>
        <p:txBody>
          <a:bodyPr>
            <a:noAutofit/>
          </a:bodyPr>
          <a:lstStyle/>
          <a:p>
            <a:r>
              <a:rPr lang="fr-FR" sz="4200" b="1" dirty="0">
                <a:ea typeface="+mn-ea"/>
                <a:cs typeface="+mn-cs"/>
              </a:rPr>
              <a:t>Pourquoi cette efficacité de la méthode syllabique varie selon le niveau à l’entrée au CP des élèves ? </a:t>
            </a:r>
            <a:endParaRPr lang="fr-FR"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D56FCCB-7DA8-468D-A656-AB970C6D395B}"/>
              </a:ext>
            </a:extLst>
          </p:cNvPr>
          <p:cNvSpPr>
            <a:spLocks noGrp="1"/>
          </p:cNvSpPr>
          <p:nvPr>
            <p:ph idx="1"/>
          </p:nvPr>
        </p:nvSpPr>
        <p:spPr>
          <a:xfrm>
            <a:off x="838200" y="1929384"/>
            <a:ext cx="10515600" cy="4251960"/>
          </a:xfrm>
        </p:spPr>
        <p:txBody>
          <a:bodyPr>
            <a:normAutofit/>
          </a:bodyPr>
          <a:lstStyle/>
          <a:p>
            <a:pPr algn="just"/>
            <a:endParaRPr lang="fr-FR" sz="2200" dirty="0">
              <a:latin typeface="Calibri (corps)"/>
            </a:endParaRPr>
          </a:p>
          <a:p>
            <a:pPr algn="just"/>
            <a:r>
              <a:rPr lang="fr-FR" sz="2200" b="1" dirty="0">
                <a:latin typeface="Calibri (corps)"/>
              </a:rPr>
              <a:t>Rappel du résultat statistique : </a:t>
            </a:r>
            <a:r>
              <a:rPr lang="fr-FR" sz="2200" dirty="0">
                <a:latin typeface="Calibri (corps)"/>
              </a:rPr>
              <a:t>l’efficacité supérieure de la méthode syllabique est d’autant plus élevée que le niveau à l’entrée de l’élève est faible. </a:t>
            </a:r>
          </a:p>
          <a:p>
            <a:pPr algn="just"/>
            <a:endParaRPr lang="fr-FR" sz="2200" dirty="0">
              <a:latin typeface="Calibri (corps)"/>
            </a:endParaRPr>
          </a:p>
          <a:p>
            <a:pPr algn="just"/>
            <a:r>
              <a:rPr lang="fr-FR" sz="2200" b="1" dirty="0">
                <a:latin typeface="Calibri (corps)"/>
              </a:rPr>
              <a:t>Analyse du résultat : </a:t>
            </a:r>
            <a:r>
              <a:rPr lang="fr-FR" sz="2200" dirty="0">
                <a:latin typeface="Calibri (corps)"/>
              </a:rPr>
              <a:t>les élèves ayant déjà appris ce qui doit être transmis ou qui sont déjà </a:t>
            </a:r>
            <a:r>
              <a:rPr lang="fr-FR" sz="2200" dirty="0" err="1">
                <a:latin typeface="Calibri (corps)"/>
              </a:rPr>
              <a:t>pourv</a:t>
            </a:r>
            <a:r>
              <a:rPr lang="fr-FR" sz="2200" dirty="0" err="1">
                <a:latin typeface="Calibri (corps)"/>
                <a:cs typeface="Times New Roman" panose="02020603050405020304" pitchFamily="18" charset="0"/>
              </a:rPr>
              <a:t>u</a:t>
            </a:r>
            <a:r>
              <a:rPr lang="fr-FR" sz="2200" dirty="0" err="1">
                <a:latin typeface="Calibri (corps)"/>
                <a:ea typeface="Calibri" panose="020F0502020204030204" pitchFamily="34" charset="0"/>
                <a:cs typeface="Times New Roman" panose="02020603050405020304" pitchFamily="18" charset="0"/>
              </a:rPr>
              <a:t>·</a:t>
            </a:r>
            <a:r>
              <a:rPr lang="fr-FR" sz="2200" dirty="0" err="1">
                <a:latin typeface="Calibri (corps)"/>
              </a:rPr>
              <a:t>es</a:t>
            </a:r>
            <a:r>
              <a:rPr lang="fr-FR" sz="2200" dirty="0">
                <a:latin typeface="Calibri (corps)"/>
              </a:rPr>
              <a:t> de certains </a:t>
            </a:r>
            <a:r>
              <a:rPr lang="fr-FR" sz="2200" dirty="0" err="1">
                <a:latin typeface="Calibri (corps)"/>
              </a:rPr>
              <a:t>pré-requis</a:t>
            </a:r>
            <a:r>
              <a:rPr lang="fr-FR" sz="2200" dirty="0">
                <a:latin typeface="Calibri (corps)"/>
              </a:rPr>
              <a:t> sont relativement </a:t>
            </a:r>
            <a:r>
              <a:rPr lang="fr-FR" sz="2200" dirty="0" err="1">
                <a:latin typeface="Calibri (corps)"/>
              </a:rPr>
              <a:t>avantagé·es</a:t>
            </a:r>
            <a:r>
              <a:rPr lang="fr-FR" sz="2200" dirty="0">
                <a:latin typeface="Calibri (corps)"/>
              </a:rPr>
              <a:t> par rapport aux élèves qui entrent au CP sans ces connaissances. En conséquence, l’écart entre méthodes est donc plus faible pour ces élèves qui, pour une part, savent déjà ce que l’école entend transmettre.</a:t>
            </a:r>
          </a:p>
        </p:txBody>
      </p:sp>
    </p:spTree>
    <p:extLst>
      <p:ext uri="{BB962C8B-B14F-4D97-AF65-F5344CB8AC3E}">
        <p14:creationId xmlns:p14="http://schemas.microsoft.com/office/powerpoint/2010/main" val="236147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7859B18F-A9E7-4F71-BAC5-8366DE80C113}"/>
              </a:ext>
            </a:extLst>
          </p:cNvPr>
          <p:cNvSpPr>
            <a:spLocks noGrp="1"/>
          </p:cNvSpPr>
          <p:nvPr>
            <p:ph type="title"/>
          </p:nvPr>
        </p:nvSpPr>
        <p:spPr>
          <a:xfrm>
            <a:off x="838200" y="401221"/>
            <a:ext cx="10515600" cy="1348065"/>
          </a:xfrm>
        </p:spPr>
        <p:txBody>
          <a:bodyPr>
            <a:normAutofit/>
          </a:bodyPr>
          <a:lstStyle/>
          <a:p>
            <a:r>
              <a:rPr lang="fr-FR" sz="4800" b="1" dirty="0">
                <a:solidFill>
                  <a:srgbClr val="FFFFFF"/>
                </a:solidFill>
              </a:rPr>
              <a:t>Conclusion</a:t>
            </a:r>
          </a:p>
        </p:txBody>
      </p:sp>
      <p:sp>
        <p:nvSpPr>
          <p:cNvPr id="3" name="Espace réservé du contenu 2">
            <a:extLst>
              <a:ext uri="{FF2B5EF4-FFF2-40B4-BE49-F238E27FC236}">
                <a16:creationId xmlns:a16="http://schemas.microsoft.com/office/drawing/2014/main" id="{62D51646-E915-4ACE-8F62-7177A33CA944}"/>
              </a:ext>
            </a:extLst>
          </p:cNvPr>
          <p:cNvSpPr>
            <a:spLocks noGrp="1"/>
          </p:cNvSpPr>
          <p:nvPr>
            <p:ph idx="1"/>
          </p:nvPr>
        </p:nvSpPr>
        <p:spPr>
          <a:xfrm>
            <a:off x="838200" y="2586789"/>
            <a:ext cx="10515600" cy="3590174"/>
          </a:xfrm>
        </p:spPr>
        <p:txBody>
          <a:bodyPr>
            <a:noAutofit/>
          </a:bodyPr>
          <a:lstStyle/>
          <a:p>
            <a:pPr algn="just"/>
            <a:r>
              <a:rPr lang="fr-FR" sz="2200" dirty="0">
                <a:latin typeface="Calibri (corps)"/>
              </a:rPr>
              <a:t>On entend souvent que le débat sur les méthodes d’enseignement de la lecture est dépassé puisque tout le monde enseigne le décodage. </a:t>
            </a:r>
          </a:p>
          <a:p>
            <a:pPr algn="just"/>
            <a:r>
              <a:rPr lang="fr-FR" sz="2200" dirty="0">
                <a:latin typeface="Calibri (corps)"/>
              </a:rPr>
              <a:t>Pourtant, si (presque) toutes et tous aujourd’hui ont conscience de l’importance de l’enseignement du code, </a:t>
            </a:r>
            <a:r>
              <a:rPr lang="fr-FR" sz="2200" b="1" dirty="0">
                <a:latin typeface="Calibri (corps)"/>
              </a:rPr>
              <a:t>seule une minorité d’</a:t>
            </a:r>
            <a:r>
              <a:rPr lang="fr-FR" sz="2200" b="1" dirty="0" err="1">
                <a:latin typeface="Calibri (corps)"/>
              </a:rPr>
              <a:t>enseignant·es</a:t>
            </a:r>
            <a:r>
              <a:rPr lang="fr-FR" sz="2200" b="1" dirty="0">
                <a:latin typeface="Calibri (corps)"/>
              </a:rPr>
              <a:t> n’introduit aucune dimension idéo-visuelle dans leurs pratiques</a:t>
            </a:r>
            <a:r>
              <a:rPr lang="fr-FR" sz="2200" dirty="0">
                <a:latin typeface="Calibri (corps)"/>
              </a:rPr>
              <a:t>. </a:t>
            </a:r>
          </a:p>
          <a:p>
            <a:pPr algn="just"/>
            <a:r>
              <a:rPr lang="fr-FR" sz="2200" dirty="0">
                <a:latin typeface="Calibri (corps)"/>
              </a:rPr>
              <a:t>Or les données statistiques indiquent que ces pratiques minoritaires (100% déchiffrable sans mots outils) sont systématiquement plus efficaces que toutes les autres. Elles révèlent à quel point les marges de progression dans l’efficacité de l’enseignement du lire-écrire en France sont considérables, tout particulièrement pour les élèves des milieux populaires.</a:t>
            </a:r>
          </a:p>
          <a:p>
            <a:pPr marL="0" indent="0" algn="just">
              <a:buNone/>
            </a:pPr>
            <a:endParaRPr lang="fr-FR" sz="2200" dirty="0">
              <a:latin typeface="Calibri (corps)"/>
            </a:endParaRPr>
          </a:p>
        </p:txBody>
      </p:sp>
    </p:spTree>
    <p:extLst>
      <p:ext uri="{BB962C8B-B14F-4D97-AF65-F5344CB8AC3E}">
        <p14:creationId xmlns:p14="http://schemas.microsoft.com/office/powerpoint/2010/main" val="199928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7859B18F-A9E7-4F71-BAC5-8366DE80C113}"/>
              </a:ext>
            </a:extLst>
          </p:cNvPr>
          <p:cNvSpPr>
            <a:spLocks noGrp="1"/>
          </p:cNvSpPr>
          <p:nvPr>
            <p:ph type="title"/>
          </p:nvPr>
        </p:nvSpPr>
        <p:spPr>
          <a:xfrm>
            <a:off x="838200" y="401221"/>
            <a:ext cx="10515600" cy="1348065"/>
          </a:xfrm>
        </p:spPr>
        <p:txBody>
          <a:bodyPr>
            <a:normAutofit/>
          </a:bodyPr>
          <a:lstStyle/>
          <a:p>
            <a:r>
              <a:rPr lang="fr-FR" sz="4800" b="1" dirty="0">
                <a:solidFill>
                  <a:srgbClr val="FFFFFF"/>
                </a:solidFill>
              </a:rPr>
              <a:t>Conclusion</a:t>
            </a:r>
          </a:p>
        </p:txBody>
      </p:sp>
      <p:sp>
        <p:nvSpPr>
          <p:cNvPr id="3" name="Espace réservé du contenu 2">
            <a:extLst>
              <a:ext uri="{FF2B5EF4-FFF2-40B4-BE49-F238E27FC236}">
                <a16:creationId xmlns:a16="http://schemas.microsoft.com/office/drawing/2014/main" id="{62D51646-E915-4ACE-8F62-7177A33CA944}"/>
              </a:ext>
            </a:extLst>
          </p:cNvPr>
          <p:cNvSpPr>
            <a:spLocks noGrp="1"/>
          </p:cNvSpPr>
          <p:nvPr>
            <p:ph idx="1"/>
          </p:nvPr>
        </p:nvSpPr>
        <p:spPr>
          <a:xfrm>
            <a:off x="838200" y="2586789"/>
            <a:ext cx="10515600" cy="3590174"/>
          </a:xfrm>
        </p:spPr>
        <p:txBody>
          <a:bodyPr>
            <a:noAutofit/>
          </a:bodyPr>
          <a:lstStyle/>
          <a:p>
            <a:pPr marL="0" indent="0" algn="just">
              <a:buNone/>
            </a:pPr>
            <a:r>
              <a:rPr lang="fr-FR" sz="2200" dirty="0">
                <a:latin typeface="Calibri (corps)"/>
              </a:rPr>
              <a:t>Comment passer de marges de progression potentielles à une progression effective du système éducatif ? </a:t>
            </a:r>
          </a:p>
          <a:p>
            <a:pPr marL="0" indent="0" algn="just">
              <a:buNone/>
            </a:pPr>
            <a:r>
              <a:rPr lang="fr-FR" sz="2200" dirty="0">
                <a:latin typeface="Calibri (corps)"/>
              </a:rPr>
              <a:t>Revenons ainsi sur le constat de cet écart important entre résultats de la recherche scientifique et culture professionnelle des </a:t>
            </a:r>
            <a:r>
              <a:rPr lang="fr-FR" sz="2200" dirty="0" err="1">
                <a:latin typeface="Calibri (corps)"/>
              </a:rPr>
              <a:t>enseignant·es</a:t>
            </a:r>
            <a:r>
              <a:rPr lang="fr-FR" sz="2200" dirty="0">
                <a:latin typeface="Calibri (corps)"/>
              </a:rPr>
              <a:t> qui semble énigmatique et a beaucoup interrogé les </a:t>
            </a:r>
            <a:r>
              <a:rPr lang="fr-FR" sz="2200" dirty="0" err="1">
                <a:latin typeface="Calibri (corps)"/>
              </a:rPr>
              <a:t>chercheur·ses</a:t>
            </a:r>
            <a:r>
              <a:rPr lang="fr-FR" sz="2200" dirty="0">
                <a:latin typeface="Calibri (corps)"/>
              </a:rPr>
              <a:t> (</a:t>
            </a:r>
            <a:r>
              <a:rPr lang="fr-FR" sz="2200" dirty="0" err="1">
                <a:latin typeface="Calibri (corps)"/>
              </a:rPr>
              <a:t>Castles</a:t>
            </a:r>
            <a:r>
              <a:rPr lang="fr-FR" sz="2200" dirty="0">
                <a:latin typeface="Calibri (corps)"/>
              </a:rPr>
              <a:t> et al. 2018, Kim 2008). </a:t>
            </a:r>
          </a:p>
          <a:p>
            <a:pPr marL="0" indent="0" algn="just">
              <a:buNone/>
            </a:pPr>
            <a:r>
              <a:rPr lang="fr-FR" sz="2200" dirty="0">
                <a:latin typeface="Calibri (corps)"/>
              </a:rPr>
              <a:t>Lorsqu'on se place du point de vue des </a:t>
            </a:r>
            <a:r>
              <a:rPr lang="fr-FR" sz="2200" dirty="0" err="1">
                <a:latin typeface="Calibri (corps)"/>
              </a:rPr>
              <a:t>enseignant·es</a:t>
            </a:r>
            <a:r>
              <a:rPr lang="fr-FR" sz="2200" dirty="0">
                <a:latin typeface="Calibri (corps)"/>
              </a:rPr>
              <a:t>, cet écart n’a rien d’énigmatique : </a:t>
            </a:r>
          </a:p>
          <a:p>
            <a:pPr algn="just"/>
            <a:r>
              <a:rPr lang="fr-FR" sz="2200" dirty="0">
                <a:latin typeface="Calibri (corps)"/>
              </a:rPr>
              <a:t>En formation initiale : un apprentissage dispersé et hétérogène.</a:t>
            </a:r>
          </a:p>
          <a:p>
            <a:pPr algn="just"/>
            <a:r>
              <a:rPr lang="fr-FR" sz="2200" dirty="0">
                <a:latin typeface="Calibri (corps)"/>
              </a:rPr>
              <a:t>En formation continue et durant la carrière des enseignant.es : des recommandations contradictoires et un effet d’inertie de la culture professionnelle des </a:t>
            </a:r>
            <a:r>
              <a:rPr lang="fr-FR" sz="2200" dirty="0" err="1">
                <a:latin typeface="Calibri (corps)"/>
              </a:rPr>
              <a:t>enseignant·es</a:t>
            </a:r>
            <a:r>
              <a:rPr lang="fr-FR" sz="2200" dirty="0">
                <a:latin typeface="Calibri (corps)"/>
              </a:rPr>
              <a:t> déjà en poste.</a:t>
            </a:r>
          </a:p>
        </p:txBody>
      </p:sp>
    </p:spTree>
    <p:extLst>
      <p:ext uri="{BB962C8B-B14F-4D97-AF65-F5344CB8AC3E}">
        <p14:creationId xmlns:p14="http://schemas.microsoft.com/office/powerpoint/2010/main" val="3471307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859B18F-A9E7-4F71-BAC5-8366DE80C113}"/>
              </a:ext>
            </a:extLst>
          </p:cNvPr>
          <p:cNvSpPr>
            <a:spLocks noGrp="1"/>
          </p:cNvSpPr>
          <p:nvPr>
            <p:ph type="title"/>
          </p:nvPr>
        </p:nvSpPr>
        <p:spPr>
          <a:xfrm>
            <a:off x="838200" y="401221"/>
            <a:ext cx="10515600" cy="1348065"/>
          </a:xfrm>
        </p:spPr>
        <p:txBody>
          <a:bodyPr>
            <a:normAutofit/>
          </a:bodyPr>
          <a:lstStyle/>
          <a:p>
            <a:r>
              <a:rPr lang="fr-FR" sz="4800" b="1" dirty="0">
                <a:solidFill>
                  <a:srgbClr val="FFFFFF"/>
                </a:solidFill>
              </a:rPr>
              <a:t>Conclusion : que faire ?</a:t>
            </a:r>
          </a:p>
        </p:txBody>
      </p:sp>
      <p:sp>
        <p:nvSpPr>
          <p:cNvPr id="3" name="Espace réservé du contenu 2">
            <a:extLst>
              <a:ext uri="{FF2B5EF4-FFF2-40B4-BE49-F238E27FC236}">
                <a16:creationId xmlns:a16="http://schemas.microsoft.com/office/drawing/2014/main" id="{62D51646-E915-4ACE-8F62-7177A33CA944}"/>
              </a:ext>
            </a:extLst>
          </p:cNvPr>
          <p:cNvSpPr>
            <a:spLocks noGrp="1"/>
          </p:cNvSpPr>
          <p:nvPr>
            <p:ph idx="1"/>
          </p:nvPr>
        </p:nvSpPr>
        <p:spPr>
          <a:xfrm>
            <a:off x="838200" y="2573910"/>
            <a:ext cx="10515600" cy="3590174"/>
          </a:xfrm>
        </p:spPr>
        <p:txBody>
          <a:bodyPr>
            <a:noAutofit/>
          </a:bodyPr>
          <a:lstStyle/>
          <a:p>
            <a:pPr marL="457200" indent="-457200" algn="just">
              <a:buAutoNum type="arabicParenR"/>
            </a:pPr>
            <a:r>
              <a:rPr lang="fr-FR" sz="2200" dirty="0">
                <a:latin typeface="Calibri (corps)"/>
              </a:rPr>
              <a:t>Prendre au sérieux le problème : en France, </a:t>
            </a:r>
            <a:r>
              <a:rPr lang="fr-FR" sz="2400" dirty="0" err="1">
                <a:latin typeface="Calibri (corps)"/>
                <a:ea typeface="Calibri" panose="020F0502020204030204" pitchFamily="34" charset="0"/>
                <a:cs typeface="Times New Roman" panose="02020603050405020304" pitchFamily="18" charset="0"/>
              </a:rPr>
              <a:t>un·e</a:t>
            </a:r>
            <a:r>
              <a:rPr lang="fr-FR" sz="2400" dirty="0">
                <a:latin typeface="Calibri (corps)"/>
                <a:ea typeface="Calibri" panose="020F0502020204030204" pitchFamily="34" charset="0"/>
                <a:cs typeface="Times New Roman" panose="02020603050405020304" pitchFamily="18" charset="0"/>
              </a:rPr>
              <a:t> </a:t>
            </a:r>
            <a:r>
              <a:rPr lang="fr-FR" sz="2400" dirty="0">
                <a:effectLst/>
                <a:latin typeface="Calibri (corps)"/>
                <a:ea typeface="Calibri" panose="020F0502020204030204" pitchFamily="34" charset="0"/>
                <a:cs typeface="Times New Roman" panose="02020603050405020304" pitchFamily="18" charset="0"/>
              </a:rPr>
              <a:t>jeune sur quatre </a:t>
            </a:r>
            <a:r>
              <a:rPr lang="fr-FR" sz="2400" dirty="0" err="1">
                <a:effectLst/>
                <a:latin typeface="Calibri (corps)"/>
                <a:ea typeface="Calibri" panose="020F0502020204030204" pitchFamily="34" charset="0"/>
                <a:cs typeface="Times New Roman" panose="02020603050405020304" pitchFamily="18" charset="0"/>
              </a:rPr>
              <a:t>âgé</a:t>
            </a:r>
            <a:r>
              <a:rPr lang="fr-FR" sz="2400" dirty="0" err="1">
                <a:latin typeface="Calibri (corps)"/>
                <a:ea typeface="Calibri" panose="020F0502020204030204" pitchFamily="34" charset="0"/>
                <a:cs typeface="Times New Roman" panose="02020603050405020304" pitchFamily="18" charset="0"/>
              </a:rPr>
              <a:t>·e</a:t>
            </a:r>
            <a:r>
              <a:rPr lang="fr-FR" sz="2400" dirty="0">
                <a:effectLst/>
                <a:latin typeface="Calibri (corps)"/>
                <a:ea typeface="Calibri" panose="020F0502020204030204" pitchFamily="34" charset="0"/>
                <a:cs typeface="Times New Roman" panose="02020603050405020304" pitchFamily="18" charset="0"/>
              </a:rPr>
              <a:t> de 16 à 25 ans est soit un lecteur ou une lectrice médiocre, soit en grande difficulté de lecture, soit en situation d’illettrisme (</a:t>
            </a:r>
            <a:r>
              <a:rPr lang="fr-FR" sz="2400" kern="100" dirty="0" err="1">
                <a:effectLst/>
                <a:latin typeface="Calibri (corps)"/>
                <a:ea typeface="Calibri" panose="020F0502020204030204" pitchFamily="34" charset="0"/>
                <a:cs typeface="Times New Roman" panose="02020603050405020304" pitchFamily="18" charset="0"/>
              </a:rPr>
              <a:t>Chabanon</a:t>
            </a:r>
            <a:r>
              <a:rPr lang="fr-FR" sz="2400" kern="100" dirty="0">
                <a:effectLst/>
                <a:latin typeface="Calibri (corps)"/>
                <a:ea typeface="Calibri" panose="020F0502020204030204" pitchFamily="34" charset="0"/>
                <a:cs typeface="Times New Roman" panose="02020603050405020304" pitchFamily="18" charset="0"/>
              </a:rPr>
              <a:t> 2019). </a:t>
            </a:r>
          </a:p>
          <a:p>
            <a:pPr marL="457200" indent="-457200" algn="just">
              <a:buAutoNum type="arabicParenR"/>
            </a:pPr>
            <a:r>
              <a:rPr lang="fr-FR" sz="2400" kern="100" dirty="0">
                <a:effectLst/>
                <a:latin typeface="Calibri (corps)"/>
                <a:ea typeface="Calibri" panose="020F0502020204030204" pitchFamily="34" charset="0"/>
                <a:cs typeface="Times New Roman" panose="02020603050405020304" pitchFamily="18" charset="0"/>
              </a:rPr>
              <a:t>Permettre aux </a:t>
            </a:r>
            <a:r>
              <a:rPr lang="fr-FR" sz="2400" kern="100" dirty="0" err="1">
                <a:effectLst/>
                <a:latin typeface="Calibri (corps)"/>
                <a:ea typeface="Calibri" panose="020F0502020204030204" pitchFamily="34" charset="0"/>
                <a:cs typeface="Times New Roman" panose="02020603050405020304" pitchFamily="18" charset="0"/>
              </a:rPr>
              <a:t>enseignant·es</a:t>
            </a:r>
            <a:r>
              <a:rPr lang="fr-FR" sz="2400" kern="100" dirty="0">
                <a:effectLst/>
                <a:latin typeface="Calibri (corps)"/>
                <a:ea typeface="Calibri" panose="020F0502020204030204" pitchFamily="34" charset="0"/>
                <a:cs typeface="Times New Roman" panose="02020603050405020304" pitchFamily="18" charset="0"/>
              </a:rPr>
              <a:t> d’exercer au mieux leur liberté pédagogique. Pour ce faire, ils et elles ont besoin de formations : </a:t>
            </a:r>
          </a:p>
          <a:p>
            <a:pPr lvl="1" algn="just"/>
            <a:r>
              <a:rPr lang="fr-FR" sz="2400" dirty="0">
                <a:latin typeface="Calibri (corps)"/>
              </a:rPr>
              <a:t>homogènes, c’est-à-dire qui prônent les mêmes méthodes, et basées sur les acquis de la recherche ;</a:t>
            </a:r>
          </a:p>
          <a:p>
            <a:pPr lvl="1" algn="just"/>
            <a:r>
              <a:rPr lang="fr-FR" sz="2400" dirty="0">
                <a:latin typeface="Calibri (corps)"/>
              </a:rPr>
              <a:t>conséquentes : volume d’heures important et dispensées sur plusieurs années ; </a:t>
            </a:r>
          </a:p>
          <a:p>
            <a:pPr lvl="1" algn="just"/>
            <a:r>
              <a:rPr lang="fr-FR" sz="2400" dirty="0">
                <a:latin typeface="Calibri (corps)"/>
              </a:rPr>
              <a:t>leur offrant des ressources et des supports pertinents au plus près de leur activité en classe.</a:t>
            </a:r>
          </a:p>
        </p:txBody>
      </p:sp>
    </p:spTree>
    <p:extLst>
      <p:ext uri="{BB962C8B-B14F-4D97-AF65-F5344CB8AC3E}">
        <p14:creationId xmlns:p14="http://schemas.microsoft.com/office/powerpoint/2010/main" val="2260375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859B18F-A9E7-4F71-BAC5-8366DE80C113}"/>
              </a:ext>
            </a:extLst>
          </p:cNvPr>
          <p:cNvSpPr>
            <a:spLocks noGrp="1"/>
          </p:cNvSpPr>
          <p:nvPr>
            <p:ph type="title"/>
          </p:nvPr>
        </p:nvSpPr>
        <p:spPr>
          <a:xfrm>
            <a:off x="838200" y="401221"/>
            <a:ext cx="10515600" cy="1348065"/>
          </a:xfrm>
        </p:spPr>
        <p:txBody>
          <a:bodyPr>
            <a:normAutofit/>
          </a:bodyPr>
          <a:lstStyle/>
          <a:p>
            <a:r>
              <a:rPr lang="fr-FR" sz="4800" b="1" dirty="0">
                <a:solidFill>
                  <a:srgbClr val="FFFFFF"/>
                </a:solidFill>
              </a:rPr>
              <a:t>Quelques ressources</a:t>
            </a:r>
          </a:p>
        </p:txBody>
      </p:sp>
      <p:pic>
        <p:nvPicPr>
          <p:cNvPr id="4" name="Espace réservé du contenu 3">
            <a:extLst>
              <a:ext uri="{FF2B5EF4-FFF2-40B4-BE49-F238E27FC236}">
                <a16:creationId xmlns:a16="http://schemas.microsoft.com/office/drawing/2014/main" id="{0F1A80FA-17C6-01C8-F779-9CF81D15C0F0}"/>
              </a:ext>
            </a:extLst>
          </p:cNvPr>
          <p:cNvPicPr>
            <a:picLocks noGrp="1" noChangeAspect="1"/>
          </p:cNvPicPr>
          <p:nvPr>
            <p:ph idx="1"/>
          </p:nvPr>
        </p:nvPicPr>
        <p:blipFill>
          <a:blip r:embed="rId3"/>
          <a:stretch>
            <a:fillRect/>
          </a:stretch>
        </p:blipFill>
        <p:spPr>
          <a:xfrm>
            <a:off x="1626870" y="2748635"/>
            <a:ext cx="2612409" cy="3590925"/>
          </a:xfrm>
          <a:prstGeom prst="rect">
            <a:avLst/>
          </a:prstGeom>
        </p:spPr>
      </p:pic>
      <p:pic>
        <p:nvPicPr>
          <p:cNvPr id="5" name="Image 4">
            <a:extLst>
              <a:ext uri="{FF2B5EF4-FFF2-40B4-BE49-F238E27FC236}">
                <a16:creationId xmlns:a16="http://schemas.microsoft.com/office/drawing/2014/main" id="{6EB871D4-E530-ABCD-01C7-1335255577F4}"/>
              </a:ext>
            </a:extLst>
          </p:cNvPr>
          <p:cNvPicPr>
            <a:picLocks noChangeAspect="1"/>
          </p:cNvPicPr>
          <p:nvPr/>
        </p:nvPicPr>
        <p:blipFill>
          <a:blip r:embed="rId4"/>
          <a:stretch>
            <a:fillRect/>
          </a:stretch>
        </p:blipFill>
        <p:spPr>
          <a:xfrm>
            <a:off x="5169488" y="2748635"/>
            <a:ext cx="2612408" cy="3580297"/>
          </a:xfrm>
          <a:prstGeom prst="rect">
            <a:avLst/>
          </a:prstGeom>
        </p:spPr>
      </p:pic>
      <p:pic>
        <p:nvPicPr>
          <p:cNvPr id="1026" name="Picture 2">
            <a:extLst>
              <a:ext uri="{FF2B5EF4-FFF2-40B4-BE49-F238E27FC236}">
                <a16:creationId xmlns:a16="http://schemas.microsoft.com/office/drawing/2014/main" id="{DC511665-0293-6379-1B54-B45AC1D62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099" y="2888519"/>
            <a:ext cx="23812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64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C9E3AD4B-1177-402A-BFAF-D1CCFB0A37DC}"/>
              </a:ext>
            </a:extLst>
          </p:cNvPr>
          <p:cNvSpPr>
            <a:spLocks noGrp="1"/>
          </p:cNvSpPr>
          <p:nvPr>
            <p:ph type="title"/>
          </p:nvPr>
        </p:nvSpPr>
        <p:spPr>
          <a:xfrm>
            <a:off x="804672" y="940391"/>
            <a:ext cx="10021446" cy="2944457"/>
          </a:xfrm>
        </p:spPr>
        <p:txBody>
          <a:bodyPr vert="horz" lIns="91440" tIns="45720" rIns="91440" bIns="45720" rtlCol="0" anchor="b">
            <a:normAutofit/>
          </a:bodyPr>
          <a:lstStyle/>
          <a:p>
            <a:r>
              <a:rPr lang="en-US" sz="5200" kern="1200" dirty="0">
                <a:solidFill>
                  <a:schemeClr val="tx2"/>
                </a:solidFill>
                <a:latin typeface="+mj-lt"/>
                <a:ea typeface="+mj-ea"/>
                <a:cs typeface="+mj-cs"/>
              </a:rPr>
              <a:t>MERCI DE VOTRE ATTENTION </a:t>
            </a:r>
          </a:p>
        </p:txBody>
      </p:sp>
      <p:grpSp>
        <p:nvGrpSpPr>
          <p:cNvPr id="11" name="Group 10">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2" name="Freeform: Shape 11">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5" name="Freeform: Shape 14">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739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Autofit/>
          </a:bodyPr>
          <a:lstStyle/>
          <a:p>
            <a:pPr algn="just"/>
            <a:r>
              <a:rPr lang="fr-FR" sz="4200" b="1" dirty="0"/>
              <a:t>Lire-écrire : quelques constats sur les résultats des élèves en France</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A2F0D92F-C411-8A44-F769-9BE50C2B2452}"/>
              </a:ext>
            </a:extLst>
          </p:cNvPr>
          <p:cNvSpPr>
            <a:spLocks noGrp="1"/>
          </p:cNvSpPr>
          <p:nvPr>
            <p:ph idx="1"/>
          </p:nvPr>
        </p:nvSpPr>
        <p:spPr>
          <a:xfrm>
            <a:off x="836676" y="1954414"/>
            <a:ext cx="10515600" cy="4351338"/>
          </a:xfrm>
        </p:spPr>
        <p:txBody>
          <a:bodyPr>
            <a:normAutofit/>
          </a:bodyPr>
          <a:lstStyle/>
          <a:p>
            <a:pPr marL="0" indent="0" algn="just">
              <a:buNone/>
            </a:pPr>
            <a:r>
              <a:rPr lang="fr-FR" sz="2200" dirty="0">
                <a:latin typeface="Calibri (corps)"/>
              </a:rPr>
              <a:t>En 2021, 47% des élèves début CE1 n’atteignent pas le seuil des 50 mots / minute qui est l’objectif attendu fin CP. Ce taux est de 60% pour les élèves qui étudient dans des écoles à recrutement social populaire.</a:t>
            </a:r>
            <a:endParaRPr lang="fr-FR" sz="2200" b="1" dirty="0">
              <a:latin typeface="Calibri (corps)"/>
            </a:endParaRPr>
          </a:p>
          <a:p>
            <a:pPr marL="0" indent="0" algn="just">
              <a:buNone/>
            </a:pPr>
            <a:r>
              <a:rPr lang="fr-FR" sz="2200" b="1" dirty="0">
                <a:latin typeface="Calibri (corps)"/>
              </a:rPr>
              <a:t>Effet « boule de neige » </a:t>
            </a:r>
            <a:r>
              <a:rPr lang="fr-FR" sz="2200" dirty="0">
                <a:latin typeface="Calibri (corps)"/>
              </a:rPr>
              <a:t>: les performances en lecture au CP sont déterminantes pour la suite des scolarités en élémentaire (Caille &amp; </a:t>
            </a:r>
            <a:r>
              <a:rPr lang="fr-FR" sz="2200" dirty="0" err="1">
                <a:latin typeface="Calibri (corps)"/>
              </a:rPr>
              <a:t>Rosenwald</a:t>
            </a:r>
            <a:r>
              <a:rPr lang="fr-FR" sz="2200" dirty="0">
                <a:latin typeface="Calibri (corps)"/>
              </a:rPr>
              <a:t>, 2006) et dans le secondaire (Caille et al., 2017). </a:t>
            </a:r>
            <a:endParaRPr lang="fr-FR" sz="2200" b="1" dirty="0">
              <a:latin typeface="Calibri (corps)"/>
            </a:endParaRPr>
          </a:p>
          <a:p>
            <a:pPr marL="0" indent="0" algn="just">
              <a:buNone/>
            </a:pPr>
            <a:r>
              <a:rPr lang="fr-FR" sz="2200" dirty="0">
                <a:effectLst/>
                <a:latin typeface="Calibri (corps)"/>
                <a:ea typeface="Calibri" panose="020F0502020204030204" pitchFamily="34" charset="0"/>
                <a:cs typeface="Times New Roman" panose="02020603050405020304" pitchFamily="18" charset="0"/>
              </a:rPr>
              <a:t>Ainsi, près </a:t>
            </a:r>
            <a:r>
              <a:rPr lang="fr-FR" sz="2200" dirty="0">
                <a:latin typeface="Calibri (corps)"/>
                <a:ea typeface="Calibri" panose="020F0502020204030204" pitchFamily="34" charset="0"/>
                <a:cs typeface="Times New Roman" panose="02020603050405020304" pitchFamily="18" charset="0"/>
              </a:rPr>
              <a:t>d’</a:t>
            </a:r>
            <a:r>
              <a:rPr lang="fr-FR" sz="2200" dirty="0" err="1">
                <a:latin typeface="Calibri (corps)"/>
                <a:ea typeface="Calibri" panose="020F0502020204030204" pitchFamily="34" charset="0"/>
                <a:cs typeface="Times New Roman" panose="02020603050405020304" pitchFamily="18" charset="0"/>
              </a:rPr>
              <a:t>un·e</a:t>
            </a:r>
            <a:r>
              <a:rPr lang="fr-FR" sz="2200" dirty="0">
                <a:latin typeface="Calibri (corps)"/>
                <a:ea typeface="Calibri" panose="020F0502020204030204" pitchFamily="34" charset="0"/>
                <a:cs typeface="Times New Roman" panose="02020603050405020304" pitchFamily="18" charset="0"/>
              </a:rPr>
              <a:t> </a:t>
            </a:r>
            <a:r>
              <a:rPr lang="fr-FR" sz="2200" dirty="0">
                <a:effectLst/>
                <a:latin typeface="Calibri (corps)"/>
                <a:ea typeface="Calibri" panose="020F0502020204030204" pitchFamily="34" charset="0"/>
                <a:cs typeface="Times New Roman" panose="02020603050405020304" pitchFamily="18" charset="0"/>
              </a:rPr>
              <a:t>jeune sur quatre </a:t>
            </a:r>
            <a:r>
              <a:rPr lang="fr-FR" sz="2200" dirty="0" err="1">
                <a:effectLst/>
                <a:latin typeface="Calibri (corps)"/>
                <a:ea typeface="Calibri" panose="020F0502020204030204" pitchFamily="34" charset="0"/>
                <a:cs typeface="Times New Roman" panose="02020603050405020304" pitchFamily="18" charset="0"/>
              </a:rPr>
              <a:t>âgé</a:t>
            </a:r>
            <a:r>
              <a:rPr lang="fr-FR" sz="2200" dirty="0" err="1">
                <a:latin typeface="Calibri (corps)"/>
                <a:ea typeface="Calibri" panose="020F0502020204030204" pitchFamily="34" charset="0"/>
                <a:cs typeface="Times New Roman" panose="02020603050405020304" pitchFamily="18" charset="0"/>
              </a:rPr>
              <a:t>·e</a:t>
            </a:r>
            <a:r>
              <a:rPr lang="fr-FR" sz="2200" dirty="0">
                <a:effectLst/>
                <a:latin typeface="Calibri (corps)"/>
                <a:ea typeface="Calibri" panose="020F0502020204030204" pitchFamily="34" charset="0"/>
                <a:cs typeface="Times New Roman" panose="02020603050405020304" pitchFamily="18" charset="0"/>
              </a:rPr>
              <a:t> de 16 à 25 ans est soit un lecteur ou une lectrice médiocre, soit en grande difficulté de lecture, soit en situation d’illettrisme (</a:t>
            </a:r>
            <a:r>
              <a:rPr lang="fr-FR" sz="2200" kern="100" dirty="0" err="1">
                <a:effectLst/>
                <a:latin typeface="Calibri (corps)"/>
                <a:ea typeface="Calibri" panose="020F0502020204030204" pitchFamily="34" charset="0"/>
                <a:cs typeface="Times New Roman" panose="02020603050405020304" pitchFamily="18" charset="0"/>
              </a:rPr>
              <a:t>Chabanon</a:t>
            </a:r>
            <a:r>
              <a:rPr lang="fr-FR" sz="2200" kern="100" dirty="0">
                <a:effectLst/>
                <a:latin typeface="Calibri (corps)"/>
                <a:ea typeface="Calibri" panose="020F0502020204030204" pitchFamily="34" charset="0"/>
                <a:cs typeface="Times New Roman" panose="02020603050405020304" pitchFamily="18" charset="0"/>
              </a:rPr>
              <a:t> 2019).</a:t>
            </a:r>
          </a:p>
          <a:p>
            <a:pPr marL="0" indent="0" algn="just">
              <a:buNone/>
            </a:pPr>
            <a:r>
              <a:rPr lang="fr-FR" sz="2200" dirty="0">
                <a:latin typeface="Calibri (corps)"/>
              </a:rPr>
              <a:t>En comparaison internationale : le système scolaire français se caractérise par un lien particulièrement fort entre origine sociale et performances scolaires (Baudelot et Establet 2009).</a:t>
            </a:r>
          </a:p>
          <a:p>
            <a:pPr algn="just"/>
            <a:endParaRPr lang="fr-FR" sz="2200" dirty="0">
              <a:latin typeface="Calibri (corps)"/>
            </a:endParaRPr>
          </a:p>
          <a:p>
            <a:pPr algn="just"/>
            <a:endParaRPr lang="fr-FR" sz="2200" dirty="0">
              <a:latin typeface="Calibri (corps)"/>
            </a:endParaRPr>
          </a:p>
          <a:p>
            <a:pPr algn="just"/>
            <a:endParaRPr lang="fr-FR" sz="2200" dirty="0">
              <a:latin typeface="Calibri (corps)"/>
            </a:endParaRPr>
          </a:p>
          <a:p>
            <a:pPr marL="0" indent="0" algn="just">
              <a:buNone/>
            </a:pPr>
            <a:endParaRPr lang="fr-FR" sz="2200" dirty="0">
              <a:latin typeface="Calibri (corps)"/>
            </a:endParaRPr>
          </a:p>
          <a:p>
            <a:endParaRPr lang="fr-FR" sz="2200" dirty="0"/>
          </a:p>
        </p:txBody>
      </p:sp>
    </p:spTree>
    <p:extLst>
      <p:ext uri="{BB962C8B-B14F-4D97-AF65-F5344CB8AC3E}">
        <p14:creationId xmlns:p14="http://schemas.microsoft.com/office/powerpoint/2010/main" val="3381385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859B18F-A9E7-4F71-BAC5-8366DE80C113}"/>
              </a:ext>
            </a:extLst>
          </p:cNvPr>
          <p:cNvSpPr>
            <a:spLocks noGrp="1"/>
          </p:cNvSpPr>
          <p:nvPr>
            <p:ph type="title"/>
          </p:nvPr>
        </p:nvSpPr>
        <p:spPr>
          <a:xfrm>
            <a:off x="838200" y="401221"/>
            <a:ext cx="10515600" cy="1348065"/>
          </a:xfrm>
        </p:spPr>
        <p:txBody>
          <a:bodyPr>
            <a:normAutofit/>
          </a:bodyPr>
          <a:lstStyle/>
          <a:p>
            <a:r>
              <a:rPr lang="fr-FR" sz="4800" b="1" dirty="0">
                <a:solidFill>
                  <a:srgbClr val="FFFFFF"/>
                </a:solidFill>
              </a:rPr>
              <a:t>Références bibliographiques</a:t>
            </a:r>
          </a:p>
        </p:txBody>
      </p:sp>
      <p:sp>
        <p:nvSpPr>
          <p:cNvPr id="3" name="Espace réservé du contenu 2">
            <a:extLst>
              <a:ext uri="{FF2B5EF4-FFF2-40B4-BE49-F238E27FC236}">
                <a16:creationId xmlns:a16="http://schemas.microsoft.com/office/drawing/2014/main" id="{62D51646-E915-4ACE-8F62-7177A33CA944}"/>
              </a:ext>
            </a:extLst>
          </p:cNvPr>
          <p:cNvSpPr>
            <a:spLocks noGrp="1"/>
          </p:cNvSpPr>
          <p:nvPr>
            <p:ph idx="1"/>
          </p:nvPr>
        </p:nvSpPr>
        <p:spPr>
          <a:xfrm>
            <a:off x="838200" y="2150507"/>
            <a:ext cx="10734207" cy="4277515"/>
          </a:xfrm>
        </p:spPr>
        <p:txBody>
          <a:bodyPr>
            <a:noAutofit/>
          </a:bodyPr>
          <a:lstStyle/>
          <a:p>
            <a:pPr algn="just"/>
            <a:endParaRPr lang="fr-FR" sz="1250" dirty="0">
              <a:latin typeface="Calibri (corps)"/>
            </a:endParaRPr>
          </a:p>
          <a:p>
            <a:pPr algn="just"/>
            <a:r>
              <a:rPr lang="fr-FR" sz="1250" dirty="0">
                <a:latin typeface="Calibri (corps)"/>
              </a:rPr>
              <a:t>Baudelot C. et Establet R. (2009). </a:t>
            </a:r>
            <a:r>
              <a:rPr lang="fr-FR" sz="1250" i="1" dirty="0">
                <a:latin typeface="Calibri (corps)"/>
              </a:rPr>
              <a:t>L'élitisme républicain. L'école française à l'épreuve des comparaisons internationales</a:t>
            </a:r>
            <a:r>
              <a:rPr lang="fr-FR" sz="1250" dirty="0">
                <a:latin typeface="Calibri (corps)"/>
              </a:rPr>
              <a:t>, Seuil, </a:t>
            </a:r>
          </a:p>
          <a:p>
            <a:pPr algn="just"/>
            <a:r>
              <a:rPr lang="fr-FR" sz="1250" dirty="0">
                <a:latin typeface="Calibri (corps)"/>
              </a:rPr>
              <a:t>Bourdieu, P. et Passeron, J-C. (1970). </a:t>
            </a:r>
            <a:r>
              <a:rPr lang="fr-FR" sz="1250" i="1" dirty="0">
                <a:latin typeface="Calibri (corps)"/>
              </a:rPr>
              <a:t>La reproduction. Éléments pour une théorie du système d'enseignement</a:t>
            </a:r>
            <a:r>
              <a:rPr lang="fr-FR" sz="1250" dirty="0">
                <a:latin typeface="Calibri (corps)"/>
              </a:rPr>
              <a:t>, Les Éditions de Minuit.</a:t>
            </a:r>
          </a:p>
          <a:p>
            <a:pPr algn="just"/>
            <a:r>
              <a:rPr lang="fr-FR" sz="1250" dirty="0">
                <a:latin typeface="Calibri (corps)"/>
              </a:rPr>
              <a:t>Caille J-P. et </a:t>
            </a:r>
            <a:r>
              <a:rPr lang="fr-FR" sz="1250" dirty="0" err="1">
                <a:latin typeface="Calibri (corps)"/>
              </a:rPr>
              <a:t>Rosenwald</a:t>
            </a:r>
            <a:r>
              <a:rPr lang="fr-FR" sz="1250" dirty="0">
                <a:latin typeface="Calibri (corps)"/>
              </a:rPr>
              <a:t> F. (2006). « Les inégalités de réussite à l'école élémentaire : Construction et évolution ». France, Portrait Social. 115-137.</a:t>
            </a:r>
          </a:p>
          <a:p>
            <a:pPr algn="just"/>
            <a:r>
              <a:rPr lang="fr-FR" sz="1250" dirty="0">
                <a:latin typeface="Calibri (corps)"/>
              </a:rPr>
              <a:t>Caille J-P. et al. (2017). « À 18-19 ans, la moitié des jeunes envisagent leur avenir professionnel avec optimisme ». Insee Première, N° 1633.</a:t>
            </a:r>
          </a:p>
          <a:p>
            <a:pPr algn="just"/>
            <a:r>
              <a:rPr lang="fr-FR" sz="1250" dirty="0" err="1">
                <a:latin typeface="Calibri (corps)"/>
              </a:rPr>
              <a:t>Castles</a:t>
            </a:r>
            <a:r>
              <a:rPr lang="fr-FR" sz="1250" dirty="0">
                <a:latin typeface="Calibri (corps)"/>
              </a:rPr>
              <a:t> A., </a:t>
            </a:r>
            <a:r>
              <a:rPr lang="fr-FR" sz="1250" dirty="0" err="1">
                <a:latin typeface="Calibri (corps)"/>
              </a:rPr>
              <a:t>Rastle</a:t>
            </a:r>
            <a:r>
              <a:rPr lang="fr-FR" sz="1250" dirty="0">
                <a:latin typeface="Calibri (corps)"/>
              </a:rPr>
              <a:t> K. Nation K. (2018). “</a:t>
            </a:r>
            <a:r>
              <a:rPr lang="fr-FR" sz="1250" dirty="0" err="1">
                <a:latin typeface="Calibri (corps)"/>
              </a:rPr>
              <a:t>Ending</a:t>
            </a:r>
            <a:r>
              <a:rPr lang="fr-FR" sz="1250" dirty="0">
                <a:latin typeface="Calibri (corps)"/>
              </a:rPr>
              <a:t> the Reading Wars : Reading Acquisition </a:t>
            </a:r>
            <a:r>
              <a:rPr lang="fr-FR" sz="1250" dirty="0" err="1">
                <a:latin typeface="Calibri (corps)"/>
              </a:rPr>
              <a:t>from</a:t>
            </a:r>
            <a:r>
              <a:rPr lang="fr-FR" sz="1250" dirty="0">
                <a:latin typeface="Calibri (corps)"/>
              </a:rPr>
              <a:t> Novice to Expert”, </a:t>
            </a:r>
            <a:r>
              <a:rPr lang="fr-FR" sz="1250" dirty="0" err="1">
                <a:latin typeface="Calibri (corps)"/>
              </a:rPr>
              <a:t>Psychological</a:t>
            </a:r>
            <a:r>
              <a:rPr lang="fr-FR" sz="1250" dirty="0">
                <a:latin typeface="Calibri (corps)"/>
              </a:rPr>
              <a:t> Science in the Public </a:t>
            </a:r>
            <a:r>
              <a:rPr lang="fr-FR" sz="1250" dirty="0" err="1">
                <a:latin typeface="Calibri (corps)"/>
              </a:rPr>
              <a:t>Interest</a:t>
            </a:r>
            <a:r>
              <a:rPr lang="fr-FR" sz="1250" dirty="0">
                <a:latin typeface="Calibri (corps)"/>
              </a:rPr>
              <a:t>, Sage, vol. 19 (1).</a:t>
            </a:r>
          </a:p>
          <a:p>
            <a:pPr algn="just"/>
            <a:r>
              <a:rPr lang="fr-FR" sz="1250" dirty="0" err="1">
                <a:latin typeface="Calibri (corps)"/>
              </a:rPr>
              <a:t>Chabanon</a:t>
            </a:r>
            <a:r>
              <a:rPr lang="fr-FR" sz="1250" dirty="0">
                <a:latin typeface="Calibri (corps)"/>
              </a:rPr>
              <a:t> L. (2019). « Journée défense et citoyenneté 2018 : plus d’un jeune Français sur dix en difficulté de lecture », Note d’Information N°19.20, Depp.</a:t>
            </a:r>
          </a:p>
          <a:p>
            <a:pPr algn="just"/>
            <a:r>
              <a:rPr lang="fr-FR" sz="1250" dirty="0">
                <a:latin typeface="Calibri (corps)"/>
              </a:rPr>
              <a:t>Deauvieau, J. et Terrail, J-P. (2020). « L’école unique à la française : dispositifs pédagogiques et inégalités sociales », Sociologie, vol. 11.</a:t>
            </a:r>
          </a:p>
          <a:p>
            <a:pPr algn="just"/>
            <a:r>
              <a:rPr lang="en-US" sz="1250" dirty="0" err="1">
                <a:latin typeface="Calibri (corps)"/>
              </a:rPr>
              <a:t>Gentaz</a:t>
            </a:r>
            <a:r>
              <a:rPr lang="en-US" sz="1250" dirty="0">
                <a:latin typeface="Calibri (corps)"/>
              </a:rPr>
              <a:t>, E., Sprenger-</a:t>
            </a:r>
            <a:r>
              <a:rPr lang="en-US" sz="1250" dirty="0" err="1">
                <a:latin typeface="Calibri (corps)"/>
              </a:rPr>
              <a:t>Charolles</a:t>
            </a:r>
            <a:r>
              <a:rPr lang="en-US" sz="1250" dirty="0">
                <a:latin typeface="Calibri (corps)"/>
              </a:rPr>
              <a:t>, L., &amp; </a:t>
            </a:r>
            <a:r>
              <a:rPr lang="en-US" sz="1250" dirty="0" err="1">
                <a:latin typeface="Calibri (corps)"/>
              </a:rPr>
              <a:t>Theurel</a:t>
            </a:r>
            <a:r>
              <a:rPr lang="en-US" sz="1250" dirty="0">
                <a:latin typeface="Calibri (corps)"/>
              </a:rPr>
              <a:t>, A. (2015). “Differences in the predictors of reading comprehension in first graders from low socio-economic status families with either good or poor decoding skills”. </a:t>
            </a:r>
            <a:r>
              <a:rPr lang="en-US" sz="1250" dirty="0" err="1">
                <a:latin typeface="Calibri (corps)"/>
              </a:rPr>
              <a:t>PloS</a:t>
            </a:r>
            <a:r>
              <a:rPr lang="en-US" sz="1250" dirty="0">
                <a:latin typeface="Calibri (corps)"/>
              </a:rPr>
              <a:t> One, 10(3), </a:t>
            </a:r>
            <a:r>
              <a:rPr lang="en-US" sz="1250" dirty="0">
                <a:latin typeface="Calibri (corps)"/>
                <a:hlinkClick r:id="rId3"/>
              </a:rPr>
              <a:t>https://doi.org/10.1371/journal.pone.0119581</a:t>
            </a:r>
            <a:r>
              <a:rPr lang="en-US" sz="1250" dirty="0">
                <a:latin typeface="Calibri (corps)"/>
              </a:rPr>
              <a:t>.</a:t>
            </a:r>
            <a:endParaRPr lang="fr-FR" sz="1250" dirty="0">
              <a:latin typeface="Calibri (corps)"/>
            </a:endParaRPr>
          </a:p>
          <a:p>
            <a:pPr algn="just"/>
            <a:r>
              <a:rPr lang="fr-FR" sz="1250" dirty="0" err="1">
                <a:latin typeface="Calibri (corps)"/>
              </a:rPr>
              <a:t>Goigoux</a:t>
            </a:r>
            <a:r>
              <a:rPr lang="fr-FR" sz="1250" dirty="0">
                <a:latin typeface="Calibri (corps)"/>
              </a:rPr>
              <a:t> R. (</a:t>
            </a:r>
            <a:r>
              <a:rPr lang="fr-FR" sz="1250" dirty="0" err="1">
                <a:latin typeface="Calibri (corps)"/>
              </a:rPr>
              <a:t>dir</a:t>
            </a:r>
            <a:r>
              <a:rPr lang="fr-FR" sz="1250" dirty="0">
                <a:latin typeface="Calibri (corps)"/>
              </a:rPr>
              <a:t>.). (2016). « Lire et Écrire, Synthèse du rapport de recherche ». Institut français de l’éducation.</a:t>
            </a:r>
          </a:p>
          <a:p>
            <a:pPr algn="just"/>
            <a:r>
              <a:rPr lang="fr-FR" sz="1250" dirty="0">
                <a:latin typeface="Calibri (corps)"/>
              </a:rPr>
              <a:t>Kim S. K. (2008). “</a:t>
            </a:r>
            <a:r>
              <a:rPr lang="fr-FR" sz="1250" dirty="0" err="1">
                <a:latin typeface="Calibri (corps)"/>
              </a:rPr>
              <a:t>Research</a:t>
            </a:r>
            <a:r>
              <a:rPr lang="fr-FR" sz="1250" dirty="0">
                <a:latin typeface="Calibri (corps)"/>
              </a:rPr>
              <a:t> and the Reading Wars”, The Phi Delta </a:t>
            </a:r>
            <a:r>
              <a:rPr lang="fr-FR" sz="1250" dirty="0" err="1">
                <a:latin typeface="Calibri (corps)"/>
              </a:rPr>
              <a:t>Kappan</a:t>
            </a:r>
            <a:r>
              <a:rPr lang="fr-FR" sz="1250" dirty="0">
                <a:latin typeface="Calibri (corps)"/>
              </a:rPr>
              <a:t>, vol. 89, n° 5.</a:t>
            </a:r>
            <a:endParaRPr lang="en-US" sz="1250" dirty="0">
              <a:latin typeface="Calibri (corps)"/>
            </a:endParaRPr>
          </a:p>
          <a:p>
            <a:pPr algn="just"/>
            <a:r>
              <a:rPr lang="en-US" sz="1250" dirty="0" err="1">
                <a:latin typeface="Calibri (corps)"/>
              </a:rPr>
              <a:t>Langenberg</a:t>
            </a:r>
            <a:r>
              <a:rPr lang="en-US" sz="1250" dirty="0">
                <a:latin typeface="Calibri (corps)"/>
              </a:rPr>
              <a:t> et al. (2000). Report of the National Reading Panel: Teaching Children to Read. </a:t>
            </a:r>
            <a:r>
              <a:rPr lang="en-US" sz="1250" dirty="0" err="1">
                <a:latin typeface="Calibri (corps)"/>
              </a:rPr>
              <a:t>Accès</a:t>
            </a:r>
            <a:r>
              <a:rPr lang="en-US" sz="1250" dirty="0">
                <a:latin typeface="Calibri (corps)"/>
              </a:rPr>
              <a:t> à : </a:t>
            </a:r>
            <a:r>
              <a:rPr lang="en-US" sz="1250" dirty="0">
                <a:latin typeface="Calibri (corps)"/>
                <a:hlinkClick r:id="rId4"/>
              </a:rPr>
              <a:t>https://www.nichd.nih.gov/publications/pubs/nrp/smallbook</a:t>
            </a:r>
            <a:r>
              <a:rPr lang="en-US" sz="1250" dirty="0">
                <a:latin typeface="Calibri (corps)"/>
              </a:rPr>
              <a:t>.</a:t>
            </a:r>
          </a:p>
          <a:p>
            <a:pPr algn="just"/>
            <a:r>
              <a:rPr lang="en-US" sz="1250" dirty="0">
                <a:latin typeface="Calibri (corps)"/>
              </a:rPr>
              <a:t>Rocher T. (2008). </a:t>
            </a:r>
            <a:r>
              <a:rPr lang="fr-FR" sz="1250" dirty="0">
                <a:latin typeface="Calibri (corps)"/>
              </a:rPr>
              <a:t>« Lire, écrire, compter : les performances des élèves de CM2 à vingt ans d’intervalle 1987-2007 », Note d’Information N°08.38, Depp.</a:t>
            </a:r>
          </a:p>
          <a:p>
            <a:pPr algn="just"/>
            <a:r>
              <a:rPr lang="fr-FR" sz="1250" dirty="0">
                <a:latin typeface="Calibri (corps)"/>
              </a:rPr>
              <a:t>Terrail, J-P. (2002). </a:t>
            </a:r>
            <a:r>
              <a:rPr lang="fr-FR" sz="1250" i="1" dirty="0">
                <a:latin typeface="Calibri (corps)"/>
              </a:rPr>
              <a:t>De l’inégalité scolaire, </a:t>
            </a:r>
            <a:r>
              <a:rPr lang="fr-FR" sz="1250" dirty="0">
                <a:latin typeface="Calibri (corps)"/>
              </a:rPr>
              <a:t>La Dispute.</a:t>
            </a:r>
          </a:p>
          <a:p>
            <a:pPr algn="just"/>
            <a:endParaRPr lang="fr-FR" sz="1250" dirty="0">
              <a:latin typeface="Calibri (corps)"/>
            </a:endParaRPr>
          </a:p>
        </p:txBody>
      </p:sp>
    </p:spTree>
    <p:extLst>
      <p:ext uri="{BB962C8B-B14F-4D97-AF65-F5344CB8AC3E}">
        <p14:creationId xmlns:p14="http://schemas.microsoft.com/office/powerpoint/2010/main" val="669642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descr="Une image contenant table&#10;&#10;Description générée automatiquement">
            <a:extLst>
              <a:ext uri="{FF2B5EF4-FFF2-40B4-BE49-F238E27FC236}">
                <a16:creationId xmlns:a16="http://schemas.microsoft.com/office/drawing/2014/main" id="{1AE80DA0-C439-70E4-A40E-488659434AB5}"/>
              </a:ext>
            </a:extLst>
          </p:cNvPr>
          <p:cNvPicPr>
            <a:picLocks noGrp="1" noChangeAspect="1"/>
          </p:cNvPicPr>
          <p:nvPr>
            <p:ph idx="1"/>
          </p:nvPr>
        </p:nvPicPr>
        <p:blipFill>
          <a:blip r:embed="rId3"/>
          <a:stretch>
            <a:fillRect/>
          </a:stretch>
        </p:blipFill>
        <p:spPr>
          <a:xfrm>
            <a:off x="2582836" y="123692"/>
            <a:ext cx="7026327" cy="6610616"/>
          </a:xfrm>
          <a:prstGeom prst="rect">
            <a:avLst/>
          </a:prstGeom>
        </p:spPr>
      </p:pic>
    </p:spTree>
    <p:extLst>
      <p:ext uri="{BB962C8B-B14F-4D97-AF65-F5344CB8AC3E}">
        <p14:creationId xmlns:p14="http://schemas.microsoft.com/office/powerpoint/2010/main" val="137454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BC410-FEB0-F484-FDE3-E73E2F700D2A}"/>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9E573701-5F60-6065-ABDC-D11BE2C61009}"/>
              </a:ext>
            </a:extLst>
          </p:cNvPr>
          <p:cNvPicPr>
            <a:picLocks noGrp="1" noChangeAspect="1"/>
          </p:cNvPicPr>
          <p:nvPr>
            <p:ph idx="1"/>
          </p:nvPr>
        </p:nvPicPr>
        <p:blipFill>
          <a:blip r:embed="rId3"/>
          <a:stretch>
            <a:fillRect/>
          </a:stretch>
        </p:blipFill>
        <p:spPr>
          <a:xfrm>
            <a:off x="2627120" y="161565"/>
            <a:ext cx="6937759" cy="6534870"/>
          </a:xfrm>
          <a:prstGeom prst="rect">
            <a:avLst/>
          </a:prstGeom>
        </p:spPr>
      </p:pic>
    </p:spTree>
    <p:extLst>
      <p:ext uri="{BB962C8B-B14F-4D97-AF65-F5344CB8AC3E}">
        <p14:creationId xmlns:p14="http://schemas.microsoft.com/office/powerpoint/2010/main" val="224419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2DDA6-2169-AEAB-5FAC-FCD253E8FF25}"/>
              </a:ext>
            </a:extLst>
          </p:cNvPr>
          <p:cNvSpPr>
            <a:spLocks noGrp="1"/>
          </p:cNvSpPr>
          <p:nvPr>
            <p:ph type="title"/>
          </p:nvPr>
        </p:nvSpPr>
        <p:spPr/>
        <p:txBody>
          <a:bodyPr/>
          <a:lstStyle/>
          <a:p>
            <a:endParaRPr lang="fr-FR"/>
          </a:p>
        </p:txBody>
      </p:sp>
      <p:pic>
        <p:nvPicPr>
          <p:cNvPr id="4" name="Espace réservé du contenu 3" descr="Une image contenant table&#10;&#10;Description générée automatiquement">
            <a:extLst>
              <a:ext uri="{FF2B5EF4-FFF2-40B4-BE49-F238E27FC236}">
                <a16:creationId xmlns:a16="http://schemas.microsoft.com/office/drawing/2014/main" id="{B627CFFA-643C-F0E0-4FCC-D01AD34AA208}"/>
              </a:ext>
            </a:extLst>
          </p:cNvPr>
          <p:cNvPicPr>
            <a:picLocks noGrp="1" noChangeAspect="1"/>
          </p:cNvPicPr>
          <p:nvPr>
            <p:ph idx="1"/>
          </p:nvPr>
        </p:nvPicPr>
        <p:blipFill>
          <a:blip r:embed="rId3"/>
          <a:stretch>
            <a:fillRect/>
          </a:stretch>
        </p:blipFill>
        <p:spPr>
          <a:xfrm>
            <a:off x="1996164" y="182562"/>
            <a:ext cx="8199672" cy="6492875"/>
          </a:xfrm>
          <a:prstGeom prst="rect">
            <a:avLst/>
          </a:prstGeom>
        </p:spPr>
      </p:pic>
    </p:spTree>
    <p:extLst>
      <p:ext uri="{BB962C8B-B14F-4D97-AF65-F5344CB8AC3E}">
        <p14:creationId xmlns:p14="http://schemas.microsoft.com/office/powerpoint/2010/main" val="978042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able&#10;&#10;Description générée automatiquement">
            <a:extLst>
              <a:ext uri="{FF2B5EF4-FFF2-40B4-BE49-F238E27FC236}">
                <a16:creationId xmlns:a16="http://schemas.microsoft.com/office/drawing/2014/main" id="{D1C0F579-0BB7-9846-A2A4-7C2B5F38BB2B}"/>
              </a:ext>
            </a:extLst>
          </p:cNvPr>
          <p:cNvPicPr>
            <a:picLocks noChangeAspect="1"/>
          </p:cNvPicPr>
          <p:nvPr/>
        </p:nvPicPr>
        <p:blipFill>
          <a:blip r:embed="rId3"/>
          <a:stretch>
            <a:fillRect/>
          </a:stretch>
        </p:blipFill>
        <p:spPr>
          <a:xfrm>
            <a:off x="2032537" y="55371"/>
            <a:ext cx="8126926" cy="6747258"/>
          </a:xfrm>
          <a:prstGeom prst="rect">
            <a:avLst/>
          </a:prstGeom>
        </p:spPr>
      </p:pic>
    </p:spTree>
    <p:extLst>
      <p:ext uri="{BB962C8B-B14F-4D97-AF65-F5344CB8AC3E}">
        <p14:creationId xmlns:p14="http://schemas.microsoft.com/office/powerpoint/2010/main" val="1819657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638881" y="639193"/>
            <a:ext cx="3782647" cy="3573516"/>
          </a:xfrm>
        </p:spPr>
        <p:txBody>
          <a:bodyPr vert="horz" lIns="91440" tIns="45720" rIns="91440" bIns="45720" rtlCol="0" anchor="b">
            <a:normAutofit/>
          </a:bodyPr>
          <a:lstStyle/>
          <a:p>
            <a:pPr algn="just"/>
            <a:endParaRPr lang="en-US" sz="4200" b="1" kern="1200" dirty="0">
              <a:solidFill>
                <a:schemeClr val="tx1"/>
              </a:solidFill>
              <a:latin typeface="+mj-lt"/>
              <a:ea typeface="+mj-ea"/>
              <a:cs typeface="+mj-cs"/>
            </a:endParaRPr>
          </a:p>
        </p:txBody>
      </p:sp>
      <p:pic>
        <p:nvPicPr>
          <p:cNvPr id="3" name="Image 2" descr="Une image contenant table&#10;&#10;Description générée automatiquement">
            <a:extLst>
              <a:ext uri="{FF2B5EF4-FFF2-40B4-BE49-F238E27FC236}">
                <a16:creationId xmlns:a16="http://schemas.microsoft.com/office/drawing/2014/main" id="{D2A14899-3723-E490-1CBD-1B20BA2D7511}"/>
              </a:ext>
            </a:extLst>
          </p:cNvPr>
          <p:cNvPicPr>
            <a:picLocks noChangeAspect="1"/>
          </p:cNvPicPr>
          <p:nvPr/>
        </p:nvPicPr>
        <p:blipFill>
          <a:blip r:embed="rId3"/>
          <a:stretch>
            <a:fillRect/>
          </a:stretch>
        </p:blipFill>
        <p:spPr>
          <a:xfrm>
            <a:off x="1582231" y="115527"/>
            <a:ext cx="9027537" cy="6626945"/>
          </a:xfrm>
          <a:prstGeom prst="rect">
            <a:avLst/>
          </a:prstGeom>
        </p:spPr>
      </p:pic>
    </p:spTree>
    <p:extLst>
      <p:ext uri="{BB962C8B-B14F-4D97-AF65-F5344CB8AC3E}">
        <p14:creationId xmlns:p14="http://schemas.microsoft.com/office/powerpoint/2010/main" val="261634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Autofit/>
          </a:bodyPr>
          <a:lstStyle/>
          <a:p>
            <a:pPr algn="just"/>
            <a:r>
              <a:rPr lang="fr-FR" sz="4200" b="1" dirty="0"/>
              <a:t>Mathématiques : quelques constats sur les résultats des élèves en France</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684764" cy="4251960"/>
          </a:xfrm>
        </p:spPr>
        <p:txBody>
          <a:bodyPr>
            <a:noAutofit/>
          </a:bodyPr>
          <a:lstStyle/>
          <a:p>
            <a:pPr marL="0" indent="0" algn="just">
              <a:buNone/>
            </a:pPr>
            <a:r>
              <a:rPr lang="fr-FR" sz="2200" dirty="0">
                <a:latin typeface="Calibri (corps)"/>
              </a:rPr>
              <a:t>En mathématiques également, sur le long terme, baisse des performances des élèves :</a:t>
            </a:r>
          </a:p>
          <a:p>
            <a:pPr marL="0" indent="0" algn="just">
              <a:buNone/>
            </a:pPr>
            <a:endParaRPr lang="fr-FR" sz="2200" dirty="0">
              <a:latin typeface="Calibri (corps)"/>
            </a:endParaRPr>
          </a:p>
        </p:txBody>
      </p:sp>
      <p:pic>
        <p:nvPicPr>
          <p:cNvPr id="5" name="Espace réservé du contenu 3">
            <a:extLst>
              <a:ext uri="{FF2B5EF4-FFF2-40B4-BE49-F238E27FC236}">
                <a16:creationId xmlns:a16="http://schemas.microsoft.com/office/drawing/2014/main" id="{52098DBA-7279-43E6-B191-7B4DE2F77150}"/>
              </a:ext>
            </a:extLst>
          </p:cNvPr>
          <p:cNvPicPr>
            <a:picLocks/>
          </p:cNvPicPr>
          <p:nvPr/>
        </p:nvPicPr>
        <p:blipFill>
          <a:blip r:embed="rId3"/>
          <a:stretch>
            <a:fillRect/>
          </a:stretch>
        </p:blipFill>
        <p:spPr>
          <a:xfrm>
            <a:off x="1077277" y="2545969"/>
            <a:ext cx="4476750" cy="3635375"/>
          </a:xfrm>
          <a:prstGeom prst="rect">
            <a:avLst/>
          </a:prstGeom>
        </p:spPr>
      </p:pic>
      <p:pic>
        <p:nvPicPr>
          <p:cNvPr id="6" name="Image 5">
            <a:extLst>
              <a:ext uri="{FF2B5EF4-FFF2-40B4-BE49-F238E27FC236}">
                <a16:creationId xmlns:a16="http://schemas.microsoft.com/office/drawing/2014/main" id="{1055FF94-C433-9303-8C9E-09D71DAA09EF}"/>
              </a:ext>
            </a:extLst>
          </p:cNvPr>
          <p:cNvPicPr>
            <a:picLocks noChangeAspect="1"/>
          </p:cNvPicPr>
          <p:nvPr/>
        </p:nvPicPr>
        <p:blipFill>
          <a:blip r:embed="rId4"/>
          <a:stretch>
            <a:fillRect/>
          </a:stretch>
        </p:blipFill>
        <p:spPr>
          <a:xfrm>
            <a:off x="6532059" y="2564756"/>
            <a:ext cx="3993258" cy="3616588"/>
          </a:xfrm>
          <a:prstGeom prst="rect">
            <a:avLst/>
          </a:prstGeom>
        </p:spPr>
      </p:pic>
    </p:spTree>
    <p:extLst>
      <p:ext uri="{BB962C8B-B14F-4D97-AF65-F5344CB8AC3E}">
        <p14:creationId xmlns:p14="http://schemas.microsoft.com/office/powerpoint/2010/main" val="80612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Autofit/>
          </a:bodyPr>
          <a:lstStyle/>
          <a:p>
            <a:pPr algn="just"/>
            <a:r>
              <a:rPr lang="fr-FR" sz="4200" b="1" dirty="0"/>
              <a:t>Où situer l’origine des inégalités scolaires ? </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A2F0D92F-C411-8A44-F769-9BE50C2B2452}"/>
              </a:ext>
            </a:extLst>
          </p:cNvPr>
          <p:cNvSpPr>
            <a:spLocks noGrp="1"/>
          </p:cNvSpPr>
          <p:nvPr>
            <p:ph idx="1"/>
          </p:nvPr>
        </p:nvSpPr>
        <p:spPr>
          <a:xfrm>
            <a:off x="836676" y="1939424"/>
            <a:ext cx="10515600" cy="4351338"/>
          </a:xfrm>
        </p:spPr>
        <p:txBody>
          <a:bodyPr>
            <a:normAutofit lnSpcReduction="10000"/>
          </a:bodyPr>
          <a:lstStyle/>
          <a:p>
            <a:pPr algn="just"/>
            <a:r>
              <a:rPr lang="fr-FR" sz="2200" dirty="0"/>
              <a:t>Réponse quasi-spontanée : une affaire de capital culturel ? Les différences entre les élèves dans la possession d’un « capital linguistique scolairement rentable » (Bourdieu et Passeron, 1970) peut expliquer des inégalités de réussite scolaire mais ne peut rendre compte en elles-mêmes des nombreux échecs à l’entrée dans l’écrit. </a:t>
            </a:r>
          </a:p>
          <a:p>
            <a:pPr algn="just"/>
            <a:r>
              <a:rPr lang="fr-FR" sz="2200" dirty="0"/>
              <a:t>En effet : tous les enfants entrent en CP </a:t>
            </a:r>
            <a:r>
              <a:rPr lang="fr-FR" sz="2200" dirty="0" err="1"/>
              <a:t>muni·es</a:t>
            </a:r>
            <a:r>
              <a:rPr lang="fr-FR" sz="2200" dirty="0"/>
              <a:t> des ressources du langage oral. Ils et elles disposent donc des outils essentiels de la pensée humaine que sont </a:t>
            </a:r>
            <a:r>
              <a:rPr lang="fr-FR" sz="2200" dirty="0">
                <a:effectLst/>
                <a:ea typeface="Times New Roman" panose="02020603050405020304" pitchFamily="18" charset="0"/>
              </a:rPr>
              <a:t>la capacité d’abstraction, d’analyse réflexive, et le raisonnement logique.</a:t>
            </a:r>
            <a:r>
              <a:rPr lang="fr-FR" sz="2200" dirty="0">
                <a:effectLst/>
              </a:rPr>
              <a:t> </a:t>
            </a:r>
          </a:p>
          <a:p>
            <a:pPr algn="just"/>
            <a:r>
              <a:rPr lang="fr-FR" sz="2200" dirty="0"/>
              <a:t>Les échecs ne peuvent donc être imputés aux variations de ressources langagières des élèves, mais bien à l’incapacité du système scolaire à mobiliser les capacités intellectuelles des élèves en difficulté. </a:t>
            </a:r>
          </a:p>
          <a:p>
            <a:pPr algn="just"/>
            <a:r>
              <a:rPr lang="fr-FR" sz="2200" dirty="0"/>
              <a:t>Il convient donc d’étudier les dispositifs pédagogiques mis en œuvre pour comprendre la persistance d’une si forte inégalité scolaire à l’entrée dans les premiers apprentissages (Terrail, 2002 ; Deauvieau et Terrail, 2020). </a:t>
            </a:r>
          </a:p>
          <a:p>
            <a:endParaRPr lang="fr-FR" sz="2200" dirty="0"/>
          </a:p>
        </p:txBody>
      </p:sp>
    </p:spTree>
    <p:extLst>
      <p:ext uri="{BB962C8B-B14F-4D97-AF65-F5344CB8AC3E}">
        <p14:creationId xmlns:p14="http://schemas.microsoft.com/office/powerpoint/2010/main" val="189055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marL="0" indent="0" algn="just">
              <a:buNone/>
            </a:pPr>
            <a:r>
              <a:rPr lang="fr-FR" sz="4200" dirty="0">
                <a:latin typeface="Calibri (corps)"/>
              </a:rPr>
              <a:t>Plan de l’exposé :  </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48032" y="1929384"/>
            <a:ext cx="10515600" cy="4251960"/>
          </a:xfrm>
        </p:spPr>
        <p:txBody>
          <a:bodyPr>
            <a:normAutofit/>
          </a:bodyPr>
          <a:lstStyle/>
          <a:p>
            <a:pPr marL="0" indent="0" algn="just">
              <a:buNone/>
            </a:pPr>
            <a:r>
              <a:rPr lang="fr-FR" sz="2200" dirty="0">
                <a:latin typeface="Calibri (corps)"/>
              </a:rPr>
              <a:t>Première partie – le (vieux) débat des méthodes d’enseignement de la lecture et les grands résultats de la recherche accumulés depuis les années 1970.</a:t>
            </a:r>
          </a:p>
          <a:p>
            <a:pPr marL="0" indent="0" algn="just">
              <a:buNone/>
            </a:pPr>
            <a:r>
              <a:rPr lang="fr-FR" sz="2200" dirty="0">
                <a:latin typeface="Calibri (corps)"/>
              </a:rPr>
              <a:t>Seconde partie – Présentation des résultats issus d’une grande enquête statistique réalisée en 2021 dans le cadre du CSEN : </a:t>
            </a:r>
          </a:p>
          <a:p>
            <a:pPr algn="just"/>
            <a:r>
              <a:rPr lang="fr-FR" sz="2200" dirty="0">
                <a:latin typeface="Calibri (corps)"/>
              </a:rPr>
              <a:t>description des pratiques d’enseignement de la lecture en France (que font les </a:t>
            </a:r>
            <a:r>
              <a:rPr lang="fr-FR" sz="2200" dirty="0" err="1">
                <a:latin typeface="Calibri (corps)"/>
              </a:rPr>
              <a:t>enseignant</a:t>
            </a:r>
            <a:r>
              <a:rPr lang="fr-FR" sz="2200" dirty="0" err="1">
                <a:latin typeface="Calibri (corps)"/>
                <a:ea typeface="Calibri" panose="020F0502020204030204" pitchFamily="34" charset="0"/>
                <a:cs typeface="Times New Roman" panose="02020603050405020304" pitchFamily="18" charset="0"/>
              </a:rPr>
              <a:t>·</a:t>
            </a:r>
            <a:r>
              <a:rPr lang="fr-FR" sz="2200" dirty="0" err="1">
                <a:latin typeface="Calibri (corps)"/>
              </a:rPr>
              <a:t>es</a:t>
            </a:r>
            <a:r>
              <a:rPr lang="fr-FR" sz="2200" dirty="0">
                <a:latin typeface="Calibri (corps)"/>
              </a:rPr>
              <a:t> ?) ;</a:t>
            </a:r>
          </a:p>
          <a:p>
            <a:pPr algn="just"/>
            <a:r>
              <a:rPr lang="fr-FR" sz="2200" dirty="0">
                <a:latin typeface="Calibri (corps)"/>
              </a:rPr>
              <a:t>analyse de leur efficacité différentielle (certaines pratiques sont-elles plus efficaces que d’autres ?).</a:t>
            </a:r>
          </a:p>
          <a:p>
            <a:pPr marL="0" indent="0" algn="just">
              <a:buNone/>
            </a:pPr>
            <a:r>
              <a:rPr lang="fr-FR" sz="2200" dirty="0">
                <a:latin typeface="Calibri (corps)"/>
              </a:rPr>
              <a:t>En conclusion – Comment réduire l’écart entre culture scientifique et culture professionnelle enseignante ?</a:t>
            </a:r>
          </a:p>
          <a:p>
            <a:pPr algn="just"/>
            <a:endParaRPr lang="fr-FR" sz="2200" dirty="0">
              <a:latin typeface="Calibri (corps)"/>
            </a:endParaRPr>
          </a:p>
          <a:p>
            <a:pPr marL="0" indent="0" algn="just">
              <a:buNone/>
            </a:pPr>
            <a:endParaRPr lang="fr-FR" sz="2200" dirty="0">
              <a:latin typeface="Calibri (corps)"/>
            </a:endParaRPr>
          </a:p>
        </p:txBody>
      </p:sp>
    </p:spTree>
    <p:extLst>
      <p:ext uri="{BB962C8B-B14F-4D97-AF65-F5344CB8AC3E}">
        <p14:creationId xmlns:p14="http://schemas.microsoft.com/office/powerpoint/2010/main" val="230547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4494008" y="545055"/>
            <a:ext cx="6128539" cy="3751732"/>
          </a:xfrm>
        </p:spPr>
        <p:txBody>
          <a:bodyPr anchor="ctr">
            <a:normAutofit/>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sz="3600" b="1" dirty="0">
                <a:solidFill>
                  <a:schemeClr val="tx2"/>
                </a:solidFill>
              </a:rPr>
              <a:t>Les termes d’un (vieux) débat</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150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algn="just"/>
            <a:r>
              <a:rPr lang="fr-FR" sz="4200" b="1" dirty="0"/>
              <a:t>Deux grandes façons d’envisager l’enseignement de la lecture </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fontScale="85000" lnSpcReduction="20000"/>
          </a:bodyPr>
          <a:lstStyle/>
          <a:p>
            <a:pPr marL="0" indent="0" algn="just">
              <a:buNone/>
            </a:pPr>
            <a:r>
              <a:rPr lang="fr-FR" sz="2200" dirty="0">
                <a:latin typeface="Calibri (corps)"/>
              </a:rPr>
              <a:t>Comment faut-il faire entrer les élèves dans la lecture ? </a:t>
            </a:r>
          </a:p>
          <a:p>
            <a:pPr marL="0" indent="0" algn="just">
              <a:buNone/>
            </a:pPr>
            <a:endParaRPr lang="fr-FR" sz="1200" dirty="0">
              <a:latin typeface="Calibri (corps)"/>
            </a:endParaRPr>
          </a:p>
          <a:p>
            <a:pPr algn="just"/>
            <a:r>
              <a:rPr lang="fr-FR" sz="2200" dirty="0">
                <a:latin typeface="Calibri (corps)"/>
              </a:rPr>
              <a:t>Faut-il partir d’un apprentissage des lettres auxquelles on associe des sons, afin de former des syllabes puis des mots ? </a:t>
            </a:r>
          </a:p>
          <a:p>
            <a:pPr lvl="1" algn="just">
              <a:buFont typeface="Symbol" panose="05050102010706020507" pitchFamily="18" charset="2"/>
              <a:buChar char="Þ"/>
            </a:pPr>
            <a:r>
              <a:rPr lang="fr-FR" sz="2200" b="1" i="1" dirty="0">
                <a:latin typeface="Calibri (corps)"/>
              </a:rPr>
              <a:t> Stratégie de décodage. </a:t>
            </a:r>
          </a:p>
          <a:p>
            <a:pPr algn="just">
              <a:buFont typeface="Symbol" panose="05050102010706020507" pitchFamily="18" charset="2"/>
              <a:buChar char="Þ"/>
            </a:pPr>
            <a:endParaRPr lang="fr-FR" sz="1100" b="1" i="1" dirty="0">
              <a:latin typeface="Calibri (corps)"/>
            </a:endParaRPr>
          </a:p>
          <a:p>
            <a:pPr algn="just"/>
            <a:r>
              <a:rPr lang="fr-FR" sz="2200" dirty="0">
                <a:latin typeface="Calibri (corps)"/>
              </a:rPr>
              <a:t>Ou, au contraire, partir de la reconnaissance globale des mots ? </a:t>
            </a:r>
          </a:p>
          <a:p>
            <a:pPr lvl="1" algn="just">
              <a:buFont typeface="Symbol" panose="05050102010706020507" pitchFamily="18" charset="2"/>
              <a:buChar char="Þ"/>
            </a:pPr>
            <a:r>
              <a:rPr lang="fr-FR" sz="2200" b="1" i="1" dirty="0">
                <a:solidFill>
                  <a:prstClr val="black"/>
                </a:solidFill>
                <a:latin typeface="Calibri (corps)"/>
              </a:rPr>
              <a:t> Stratégie de reconnaissance idéo-visuelle. </a:t>
            </a:r>
          </a:p>
          <a:p>
            <a:pPr algn="just"/>
            <a:endParaRPr lang="fr-FR" sz="2200" dirty="0">
              <a:latin typeface="Calibri (corps)"/>
            </a:endParaRPr>
          </a:p>
          <a:p>
            <a:pPr marL="0" indent="0" algn="just">
              <a:buNone/>
            </a:pPr>
            <a:r>
              <a:rPr lang="fr-FR" sz="2200" dirty="0">
                <a:latin typeface="Calibri (corps)"/>
              </a:rPr>
              <a:t>On reconnaît là l’opposition fondatrice entre deux approches :</a:t>
            </a:r>
          </a:p>
          <a:p>
            <a:pPr marL="0" indent="0" algn="just">
              <a:buNone/>
            </a:pPr>
            <a:endParaRPr lang="fr-FR" sz="1300" dirty="0">
              <a:latin typeface="Calibri (corps)"/>
            </a:endParaRPr>
          </a:p>
          <a:p>
            <a:pPr marL="457200" indent="-457200" algn="just">
              <a:buAutoNum type="arabicParenR"/>
            </a:pPr>
            <a:r>
              <a:rPr lang="fr-FR" sz="2200" dirty="0">
                <a:latin typeface="Calibri (corps)"/>
              </a:rPr>
              <a:t>centrée sur le code : méthode syllabique en France, « </a:t>
            </a:r>
            <a:r>
              <a:rPr lang="fr-FR" sz="2200" dirty="0" err="1">
                <a:latin typeface="Calibri (corps)"/>
              </a:rPr>
              <a:t>synthetic</a:t>
            </a:r>
            <a:r>
              <a:rPr lang="fr-FR" sz="2200" dirty="0">
                <a:latin typeface="Calibri (corps)"/>
              </a:rPr>
              <a:t> </a:t>
            </a:r>
            <a:r>
              <a:rPr lang="fr-FR" sz="2200" dirty="0" err="1">
                <a:latin typeface="Calibri (corps)"/>
              </a:rPr>
              <a:t>phonics</a:t>
            </a:r>
            <a:r>
              <a:rPr lang="fr-FR" sz="2200" dirty="0">
                <a:latin typeface="Calibri (corps)"/>
              </a:rPr>
              <a:t> » dans le monde anglophone; </a:t>
            </a:r>
          </a:p>
          <a:p>
            <a:pPr marL="457200" indent="-457200" algn="just">
              <a:buAutoNum type="arabicParenR"/>
            </a:pPr>
            <a:r>
              <a:rPr lang="fr-FR" sz="2200" dirty="0">
                <a:latin typeface="Calibri (corps)"/>
              </a:rPr>
              <a:t>idéo-visuelle : méthode globale en France, « </a:t>
            </a:r>
            <a:r>
              <a:rPr lang="fr-FR" sz="2200" dirty="0" err="1">
                <a:latin typeface="Calibri (corps)"/>
              </a:rPr>
              <a:t>whole-word</a:t>
            </a:r>
            <a:r>
              <a:rPr lang="fr-FR" sz="2200" dirty="0">
                <a:latin typeface="Calibri (corps)"/>
              </a:rPr>
              <a:t> » ou « </a:t>
            </a:r>
            <a:r>
              <a:rPr lang="fr-FR" sz="2200" dirty="0" err="1">
                <a:latin typeface="Calibri (corps)"/>
              </a:rPr>
              <a:t>whole-language</a:t>
            </a:r>
            <a:r>
              <a:rPr lang="fr-FR" sz="2200" dirty="0">
                <a:latin typeface="Calibri (corps)"/>
              </a:rPr>
              <a:t> » dans le monde anglophone. </a:t>
            </a:r>
          </a:p>
        </p:txBody>
      </p:sp>
    </p:spTree>
    <p:extLst>
      <p:ext uri="{BB962C8B-B14F-4D97-AF65-F5344CB8AC3E}">
        <p14:creationId xmlns:p14="http://schemas.microsoft.com/office/powerpoint/2010/main" val="3413471482"/>
      </p:ext>
    </p:extLst>
  </p:cSld>
  <p:clrMapOvr>
    <a:masterClrMapping/>
  </p:clrMapOvr>
</p:sld>
</file>

<file path=ppt/theme/theme1.xml><?xml version="1.0" encoding="utf-8"?>
<a:theme xmlns:a="http://schemas.openxmlformats.org/drawingml/2006/main" name="Thème Offic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6267</TotalTime>
  <Words>3474</Words>
  <Application>Microsoft Macintosh PowerPoint</Application>
  <PresentationFormat>Grand écran</PresentationFormat>
  <Paragraphs>305</Paragraphs>
  <Slides>45</Slides>
  <Notes>43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45</vt:i4>
      </vt:variant>
    </vt:vector>
  </HeadingPairs>
  <TitlesOfParts>
    <vt:vector size="54" baseType="lpstr">
      <vt:lpstr>Arial</vt:lpstr>
      <vt:lpstr>Calibri</vt:lpstr>
      <vt:lpstr>Calibri (corps)</vt:lpstr>
      <vt:lpstr>Calibri Light</vt:lpstr>
      <vt:lpstr>Source Sans Pro</vt:lpstr>
      <vt:lpstr>Symbol</vt:lpstr>
      <vt:lpstr>Times New Roman</vt:lpstr>
      <vt:lpstr>Wingdings</vt:lpstr>
      <vt:lpstr>Thème Office</vt:lpstr>
      <vt:lpstr>  Pratiques enseignantes et inégalités scolaires à l’entrée dans l’écrit  L’apprentissage de la lecture et ses difficultés   Collège de France, 24 mai 2023.</vt:lpstr>
      <vt:lpstr>Présentation PowerPoint</vt:lpstr>
      <vt:lpstr>Lire-écrire : quelques constats sur les résultats des élèves en France</vt:lpstr>
      <vt:lpstr>Lire-écrire : quelques constats sur les résultats des élèves en France</vt:lpstr>
      <vt:lpstr>Mathématiques : quelques constats sur les résultats des élèves en France</vt:lpstr>
      <vt:lpstr>Où situer l’origine des inégalités scolaires ? </vt:lpstr>
      <vt:lpstr>Plan de l’exposé :  </vt:lpstr>
      <vt:lpstr>Présentation PowerPoint</vt:lpstr>
      <vt:lpstr>Deux grandes façons d’envisager l’enseignement de la lecture </vt:lpstr>
      <vt:lpstr>La montée en puissance de l’approche                   idéo-visuelle à partir des années 1970 </vt:lpstr>
      <vt:lpstr>Des résultats de la recherche scientifique...</vt:lpstr>
      <vt:lpstr>…à la culture professionnelle des enseignant·es</vt:lpstr>
      <vt:lpstr>Présentation PowerPoint</vt:lpstr>
      <vt:lpstr>Les pratiques d’enseignement de la lecture : le cas français</vt:lpstr>
      <vt:lpstr>Présentation de l’enquête Formalect</vt:lpstr>
      <vt:lpstr>Déchiffrabilité des textes donnés à lire aux élèves</vt:lpstr>
      <vt:lpstr>La mémorisation des mots-outils</vt:lpstr>
      <vt:lpstr>Exemple : mémoriser des mots outils</vt:lpstr>
      <vt:lpstr>Exemple : mémoriser des mots outils</vt:lpstr>
      <vt:lpstr>Exemple : mémoriser des mots outils</vt:lpstr>
      <vt:lpstr>Les manuels d’apprentissage de la lecture</vt:lpstr>
      <vt:lpstr>Exemple : lecture de texte dans un manuel</vt:lpstr>
      <vt:lpstr>       Quatre catégories  de manuels</vt:lpstr>
      <vt:lpstr>Conclusion sur l’éventail des pratiques d’enseignement de la lecture en France</vt:lpstr>
      <vt:lpstr>Présentation PowerPoint</vt:lpstr>
      <vt:lpstr>La modélisation des effets des méthodes d’enseignement de la lecture</vt:lpstr>
      <vt:lpstr>La modélisation des effets des méthodes d’enseignement de la lecture</vt:lpstr>
      <vt:lpstr>La modélisation des effets des méthodes d’enseignement de la lecture</vt:lpstr>
      <vt:lpstr>La modélisation des effets des méthodes d’enseignement de la lecture</vt:lpstr>
      <vt:lpstr>La modélisation des effets des méthodes d’enseignement de la lecture</vt:lpstr>
      <vt:lpstr>Présentation PowerPoint</vt:lpstr>
      <vt:lpstr>Écarts de résultats entre la méthode syllabique et les autres méthodes (frontière, mixte, mixte+)</vt:lpstr>
      <vt:lpstr>Pourquoi la méthode syllabique est-elle plus efficace ? </vt:lpstr>
      <vt:lpstr>Pourquoi cette efficacité de la méthode syllabique varie selon le niveau à l’entrée au CP des élèves ? </vt:lpstr>
      <vt:lpstr>Conclusion</vt:lpstr>
      <vt:lpstr>Conclusion</vt:lpstr>
      <vt:lpstr>Conclusion : que faire ?</vt:lpstr>
      <vt:lpstr>Quelques ressources</vt:lpstr>
      <vt:lpstr>MERCI DE VOTRE ATTENTION </vt:lpstr>
      <vt:lpstr>Références bibliographiques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Pratiques enseignantes et difficultés scolaires en lecture</dc:title>
  <dc:creator>GIOIA Paul</dc:creator>
  <cp:lastModifiedBy>Microsoft Office User</cp:lastModifiedBy>
  <cp:revision>1023</cp:revision>
  <dcterms:created xsi:type="dcterms:W3CDTF">2022-03-09T08:26:56Z</dcterms:created>
  <dcterms:modified xsi:type="dcterms:W3CDTF">2023-05-29T16:14:52Z</dcterms:modified>
</cp:coreProperties>
</file>