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88" r:id="rId2"/>
    <p:sldId id="289" r:id="rId3"/>
    <p:sldId id="263" r:id="rId4"/>
    <p:sldId id="303" r:id="rId5"/>
    <p:sldId id="544" r:id="rId6"/>
    <p:sldId id="526" r:id="rId7"/>
    <p:sldId id="259" r:id="rId8"/>
    <p:sldId id="317" r:id="rId9"/>
    <p:sldId id="260" r:id="rId10"/>
    <p:sldId id="261" r:id="rId11"/>
    <p:sldId id="542" r:id="rId12"/>
    <p:sldId id="527" r:id="rId13"/>
    <p:sldId id="522" r:id="rId14"/>
    <p:sldId id="258" r:id="rId15"/>
    <p:sldId id="387" r:id="rId16"/>
    <p:sldId id="524" r:id="rId17"/>
    <p:sldId id="426" r:id="rId18"/>
    <p:sldId id="528" r:id="rId19"/>
    <p:sldId id="324" r:id="rId20"/>
    <p:sldId id="534" r:id="rId21"/>
    <p:sldId id="539" r:id="rId22"/>
    <p:sldId id="529" r:id="rId23"/>
    <p:sldId id="525" r:id="rId24"/>
    <p:sldId id="307" r:id="rId25"/>
    <p:sldId id="535" r:id="rId26"/>
    <p:sldId id="536" r:id="rId27"/>
    <p:sldId id="310" r:id="rId28"/>
    <p:sldId id="315" r:id="rId29"/>
    <p:sldId id="537" r:id="rId30"/>
    <p:sldId id="275" r:id="rId31"/>
    <p:sldId id="291" r:id="rId32"/>
    <p:sldId id="292" r:id="rId33"/>
    <p:sldId id="293" r:id="rId34"/>
    <p:sldId id="308" r:id="rId35"/>
    <p:sldId id="311" r:id="rId36"/>
    <p:sldId id="302" r:id="rId37"/>
    <p:sldId id="330" r:id="rId38"/>
    <p:sldId id="531" r:id="rId39"/>
    <p:sldId id="296" r:id="rId40"/>
    <p:sldId id="532" r:id="rId41"/>
    <p:sldId id="533" r:id="rId42"/>
    <p:sldId id="323" r:id="rId43"/>
    <p:sldId id="538" r:id="rId44"/>
    <p:sldId id="436" r:id="rId45"/>
    <p:sldId id="540" r:id="rId46"/>
    <p:sldId id="325" r:id="rId47"/>
    <p:sldId id="541" r:id="rId48"/>
    <p:sldId id="543" r:id="rId49"/>
    <p:sldId id="279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CFA"/>
    <a:srgbClr val="F9CFC3"/>
    <a:srgbClr val="F8C7BA"/>
    <a:srgbClr val="F2977E"/>
    <a:srgbClr val="149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4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5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4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3621399176958"/>
          <c:y val="0.10975609756097561"/>
          <c:w val="0.62345679012345678"/>
          <c:h val="0.6869918699186992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Exp</c:v>
                </c:pt>
              </c:strCache>
            </c:strRef>
          </c:tx>
          <c:spPr>
            <a:ln w="45006">
              <a:solidFill>
                <a:srgbClr val="FF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Sheet1!$B$1:$D$1</c:f>
              <c:strCache>
                <c:ptCount val="3"/>
                <c:pt idx="0">
                  <c:v>t1</c:v>
                </c:pt>
                <c:pt idx="1">
                  <c:v>t2</c:v>
                </c:pt>
                <c:pt idx="2">
                  <c:v>t3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6.4</c:v>
                </c:pt>
                <c:pt idx="1">
                  <c:v>8.5</c:v>
                </c:pt>
                <c:pt idx="2">
                  <c:v>10.199999999999999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70-4E96-BA1A-5F7C7D1AB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Cont</c:v>
                </c:pt>
              </c:strCache>
            </c:strRef>
          </c:tx>
          <c:spPr>
            <a:ln w="45006">
              <a:solidFill>
                <a:srgbClr val="0070C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cat>
            <c:strRef>
              <c:f>Sheet1!$B$1:$D$1</c:f>
              <c:strCache>
                <c:ptCount val="3"/>
                <c:pt idx="0">
                  <c:v>t1</c:v>
                </c:pt>
                <c:pt idx="1">
                  <c:v>t2</c:v>
                </c:pt>
                <c:pt idx="2">
                  <c:v>t3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6.6</c:v>
                </c:pt>
                <c:pt idx="1">
                  <c:v>7.1</c:v>
                </c:pt>
                <c:pt idx="2">
                  <c:v>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70-4E96-BA1A-5F7C7D1AB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5440896"/>
        <c:axId val="245442816"/>
      </c:lineChart>
      <c:catAx>
        <c:axId val="24544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7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1" b="1" i="0" u="none" strike="noStrike" baseline="0">
                <a:solidFill>
                  <a:schemeClr val="tx1"/>
                </a:solidFill>
                <a:latin typeface="Geneva"/>
                <a:ea typeface="Geneva"/>
                <a:cs typeface="Geneva"/>
              </a:defRPr>
            </a:pPr>
            <a:endParaRPr lang="fr-FR"/>
          </a:p>
        </c:txPr>
        <c:crossAx val="2454428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5442816"/>
        <c:scaling>
          <c:orientation val="minMax"/>
          <c:max val="12"/>
          <c:min val="4"/>
        </c:scaling>
        <c:delete val="0"/>
        <c:axPos val="l"/>
        <c:title>
          <c:tx>
            <c:rich>
              <a:bodyPr/>
              <a:lstStyle/>
              <a:p>
                <a:pPr>
                  <a:defRPr sz="1181" b="1" i="0" u="none" strike="noStrike" baseline="0">
                    <a:solidFill>
                      <a:schemeClr val="tx1"/>
                    </a:solidFill>
                    <a:latin typeface="Geneva"/>
                    <a:ea typeface="Geneva"/>
                    <a:cs typeface="Geneva"/>
                  </a:defRPr>
                </a:pPr>
                <a:r>
                  <a:rPr lang="fr-FR"/>
                  <a:t>score moyen (max=12)</a:t>
                </a:r>
              </a:p>
            </c:rich>
          </c:tx>
          <c:layout>
            <c:manualLayout>
              <c:xMode val="edge"/>
              <c:yMode val="edge"/>
              <c:x val="2.469135802469136E-2"/>
              <c:y val="7.3170731707317069E-2"/>
            </c:manualLayout>
          </c:layout>
          <c:overlay val="0"/>
          <c:spPr>
            <a:noFill/>
            <a:ln w="3000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1" b="1" i="0" u="none" strike="noStrike" baseline="0">
                <a:solidFill>
                  <a:schemeClr val="tx1"/>
                </a:solidFill>
                <a:latin typeface="Geneva"/>
                <a:ea typeface="Geneva"/>
                <a:cs typeface="Geneva"/>
              </a:defRPr>
            </a:pPr>
            <a:endParaRPr lang="fr-FR"/>
          </a:p>
        </c:txPr>
        <c:crossAx val="245440896"/>
        <c:crosses val="autoZero"/>
        <c:crossBetween val="between"/>
      </c:valAx>
      <c:spPr>
        <a:noFill/>
        <a:ln w="30004">
          <a:noFill/>
        </a:ln>
      </c:spPr>
    </c:plotArea>
    <c:legend>
      <c:legendPos val="r"/>
      <c:layout>
        <c:manualLayout>
          <c:xMode val="edge"/>
          <c:yMode val="edge"/>
          <c:x val="0.8065843621399178"/>
          <c:y val="0.34552845528455284"/>
          <c:w val="0.1851851851851852"/>
          <c:h val="0.2073170731707317"/>
        </c:manualLayout>
      </c:layout>
      <c:overlay val="0"/>
      <c:spPr>
        <a:noFill/>
        <a:ln w="3751">
          <a:solidFill>
            <a:schemeClr val="tx1"/>
          </a:solidFill>
          <a:prstDash val="solid"/>
        </a:ln>
      </c:spPr>
      <c:txPr>
        <a:bodyPr/>
        <a:lstStyle/>
        <a:p>
          <a:pPr>
            <a:defRPr sz="1087" b="1" i="0" u="none" strike="noStrike" baseline="0">
              <a:solidFill>
                <a:schemeClr val="tx1"/>
              </a:solidFill>
              <a:latin typeface="Geneva"/>
              <a:ea typeface="Geneva"/>
              <a:cs typeface="Geneva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81" b="1" i="0" u="none" strike="noStrike" baseline="0">
          <a:solidFill>
            <a:schemeClr val="tx1"/>
          </a:solidFill>
          <a:latin typeface="Geneva"/>
          <a:ea typeface="Geneva"/>
          <a:cs typeface="Geneva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3621399176958"/>
          <c:y val="0.10975609756097561"/>
          <c:w val="0.62345679012345678"/>
          <c:h val="0.6869918699186992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Exp</c:v>
                </c:pt>
              </c:strCache>
            </c:strRef>
          </c:tx>
          <c:spPr>
            <a:ln w="45244">
              <a:solidFill>
                <a:srgbClr val="FF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Sheet1!$B$1:$D$1</c:f>
              <c:strCache>
                <c:ptCount val="3"/>
                <c:pt idx="0">
                  <c:v>t1</c:v>
                </c:pt>
                <c:pt idx="1">
                  <c:v>t2</c:v>
                </c:pt>
                <c:pt idx="2">
                  <c:v>t3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</c:v>
                </c:pt>
                <c:pt idx="1">
                  <c:v>7.8</c:v>
                </c:pt>
                <c:pt idx="2">
                  <c:v>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36-4C34-829B-704320236D2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Cont</c:v>
                </c:pt>
              </c:strCache>
            </c:strRef>
          </c:tx>
          <c:spPr>
            <a:ln w="45244">
              <a:solidFill>
                <a:srgbClr val="0070C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cat>
            <c:strRef>
              <c:f>Sheet1!$B$1:$D$1</c:f>
              <c:strCache>
                <c:ptCount val="3"/>
                <c:pt idx="0">
                  <c:v>t1</c:v>
                </c:pt>
                <c:pt idx="1">
                  <c:v>t2</c:v>
                </c:pt>
                <c:pt idx="2">
                  <c:v>t3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6.1</c:v>
                </c:pt>
                <c:pt idx="1">
                  <c:v>6.8</c:v>
                </c:pt>
                <c:pt idx="2">
                  <c:v>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36-4C34-829B-704320236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5483776"/>
        <c:axId val="245490048"/>
      </c:lineChart>
      <c:catAx>
        <c:axId val="24548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77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8" b="1" i="0" u="none" strike="noStrike" baseline="0">
                <a:solidFill>
                  <a:schemeClr val="tx1"/>
                </a:solidFill>
                <a:latin typeface="Geneva"/>
                <a:ea typeface="Geneva"/>
                <a:cs typeface="Geneva"/>
              </a:defRPr>
            </a:pPr>
            <a:endParaRPr lang="fr-FR"/>
          </a:p>
        </c:txPr>
        <c:crossAx val="2454900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5490048"/>
        <c:scaling>
          <c:orientation val="minMax"/>
          <c:max val="10"/>
          <c:min val="5"/>
        </c:scaling>
        <c:delete val="0"/>
        <c:axPos val="l"/>
        <c:title>
          <c:tx>
            <c:rich>
              <a:bodyPr/>
              <a:lstStyle/>
              <a:p>
                <a:pPr>
                  <a:defRPr sz="1188" b="1" i="0" u="none" strike="noStrike" baseline="0">
                    <a:solidFill>
                      <a:schemeClr val="tx1"/>
                    </a:solidFill>
                    <a:latin typeface="Geneva"/>
                    <a:ea typeface="Geneva"/>
                    <a:cs typeface="Geneva"/>
                  </a:defRPr>
                </a:pPr>
                <a:r>
                  <a:rPr lang="fr-FR"/>
                  <a:t>score moyen (max=11)</a:t>
                </a:r>
              </a:p>
            </c:rich>
          </c:tx>
          <c:layout>
            <c:manualLayout>
              <c:xMode val="edge"/>
              <c:yMode val="edge"/>
              <c:x val="2.469135802469136E-2"/>
              <c:y val="7.3170731707317069E-2"/>
            </c:manualLayout>
          </c:layout>
          <c:overlay val="0"/>
          <c:spPr>
            <a:noFill/>
            <a:ln w="3016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7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8" b="1" i="0" u="none" strike="noStrike" baseline="0">
                <a:solidFill>
                  <a:schemeClr val="tx1"/>
                </a:solidFill>
                <a:latin typeface="Geneva"/>
                <a:ea typeface="Geneva"/>
                <a:cs typeface="Geneva"/>
              </a:defRPr>
            </a:pPr>
            <a:endParaRPr lang="fr-FR"/>
          </a:p>
        </c:txPr>
        <c:crossAx val="245483776"/>
        <c:crosses val="autoZero"/>
        <c:crossBetween val="between"/>
      </c:valAx>
      <c:spPr>
        <a:noFill/>
        <a:ln w="30163">
          <a:noFill/>
        </a:ln>
      </c:spPr>
    </c:plotArea>
    <c:legend>
      <c:legendPos val="r"/>
      <c:layout>
        <c:manualLayout>
          <c:xMode val="edge"/>
          <c:yMode val="edge"/>
          <c:x val="0.8065843621399178"/>
          <c:y val="0.34552845528455284"/>
          <c:w val="0.1851851851851852"/>
          <c:h val="0.2073170731707317"/>
        </c:manualLayout>
      </c:layout>
      <c:overlay val="0"/>
      <c:spPr>
        <a:noFill/>
        <a:ln w="3770">
          <a:solidFill>
            <a:schemeClr val="tx1"/>
          </a:solidFill>
          <a:prstDash val="solid"/>
        </a:ln>
      </c:spPr>
      <c:txPr>
        <a:bodyPr/>
        <a:lstStyle/>
        <a:p>
          <a:pPr>
            <a:defRPr sz="1093" b="1" i="0" u="none" strike="noStrike" baseline="0">
              <a:solidFill>
                <a:schemeClr val="tx1"/>
              </a:solidFill>
              <a:latin typeface="Geneva"/>
              <a:ea typeface="Geneva"/>
              <a:cs typeface="Geneva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88" b="1" i="0" u="none" strike="noStrike" baseline="0">
          <a:solidFill>
            <a:schemeClr val="tx1"/>
          </a:solidFill>
          <a:latin typeface="Geneva"/>
          <a:ea typeface="Geneva"/>
          <a:cs typeface="Geneva"/>
        </a:defRPr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54B9E-4011-445D-B5A0-67D666D1D716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5D6E3-98E5-454B-8928-D7DD3F28A8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33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592B54-D8B8-4DDD-8818-86142F2C45C5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F88C9B2-9A72-364C-A781-A995539C48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17EEA-2B50-5348-8440-6577657FA925}" type="slidenum">
              <a:rPr lang="fr-FR" altLang="fr-FR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altLang="fr-FR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7">
            <a:extLst>
              <a:ext uri="{FF2B5EF4-FFF2-40B4-BE49-F238E27FC236}">
                <a16:creationId xmlns:a16="http://schemas.microsoft.com/office/drawing/2014/main" id="{A1D17277-4306-3D44-8981-F7DB82347B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6011E112-623A-DC49-81F9-AE9A533CDA51}" type="slidenum">
              <a:rPr lang="en-US" altLang="fr-FR" sz="1200">
                <a:latin typeface="Calibri" panose="020F0502020204030204" pitchFamily="34" charset="0"/>
              </a:rPr>
              <a:pPr algn="r" eaLnBrk="1" hangingPunct="1"/>
              <a:t>4</a:t>
            </a:fld>
            <a:endParaRPr lang="en-US" altLang="fr-FR" sz="1200">
              <a:latin typeface="Calibri" panose="020F0502020204030204" pitchFamily="34" charset="0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1383B3D3-88E0-A14E-B8F4-604B8C602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144F06B4-6AC6-2945-9CB2-E284EC07F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346575"/>
            <a:ext cx="5070475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313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Il faut décider de</a:t>
            </a:r>
            <a:r>
              <a:rPr lang="fr-FR" baseline="0" dirty="0"/>
              <a:t> ce qu’on présente des travaux d’Hélène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BBDD-9D0E-6543-A03C-5247DAA4F8A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50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  <a:ea typeface="+mn-ea"/>
                <a:cs typeface="+mn-cs"/>
              </a:rPr>
              <a:t>1/ segmenter des mots selon leur syllabe orale,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  <a:ea typeface="+mn-ea"/>
                <a:cs typeface="+mn-cs"/>
              </a:rPr>
              <a:t>2/ retrouver les lettres pour reconstruire la syllabe écrite du mot écrit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  <a:ea typeface="+mn-ea"/>
                <a:cs typeface="+mn-cs"/>
              </a:rPr>
              <a:t>3/ reconstituer la première syllabe du mot entendu.</a:t>
            </a:r>
          </a:p>
          <a:p>
            <a:pPr>
              <a:defRPr/>
            </a:pPr>
            <a:r>
              <a:rPr lang="fr-FR" dirty="0">
                <a:latin typeface="+mn-lt"/>
                <a:ea typeface="+mn-ea"/>
                <a:cs typeface="+mn-cs"/>
              </a:rPr>
              <a:t>À l'issue de la présentation des différentes listes de mots disponibles, une 4ème tâche est proposée où il s'agit de retrouver un mot cible parmi 4 propositions. 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Cette application vise à </a:t>
            </a:r>
            <a:r>
              <a:rPr lang="fr-FR" dirty="0">
                <a:latin typeface="+mn-lt"/>
                <a:ea typeface="+mn-ea"/>
                <a:cs typeface="+mn-cs"/>
              </a:rPr>
              <a:t>faciliter la découverte et la maîtrise du code alphabétique à partir des syllabes orales et à inciter l’utilisation des syllabes écrites correspondantes pour identifier les mots écrits. L’entrainement via cette application à donc pour objectif central d’aider à établir les connexions entre les syllabes phonologiques et les syllabes orthographiques et d’établir indirectement une connaissance des lettres. </a:t>
            </a:r>
            <a:endParaRPr lang="fr-FR" dirty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60BFF3-A5B3-4C27-9FE8-FC7183D465A1}" type="slidenum">
              <a:rPr lang="fr-FR" altLang="fr-FR" smtClean="0"/>
              <a:pPr eaLnBrk="1" hangingPunct="1">
                <a:spcBef>
                  <a:spcPct val="0"/>
                </a:spcBef>
              </a:pPr>
              <a:t>27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solidFill>
                  <a:srgbClr val="102C34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La syllabe est une unité phonologique pré-lexicale rapidement disponible chez l’apprenti-lecteur et consécutive à la maîtrise des règles CGP, dépendante de la fréquence syllabique.</a:t>
            </a:r>
            <a:endParaRPr lang="fr-FR"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1" hangingPunct="1"/>
            <a:endParaRPr lang="fr-FR"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B5053B-2ED1-1D4C-8454-CA0D53DD5299}" type="slidenum">
              <a:rPr lang="fr-FR" smtClean="0">
                <a:latin typeface="Arial" pitchFamily="4" charset="0"/>
                <a:ea typeface="Arial" pitchFamily="4" charset="0"/>
                <a:cs typeface="Arial" pitchFamily="4" charset="0"/>
              </a:rPr>
              <a:pPr/>
              <a:t>30</a:t>
            </a:fld>
            <a:endParaRPr lang="fr-FR"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5FD3E-D439-A94A-951F-3F3A581428F6}" type="slidenum">
              <a:rPr lang="fr-FR">
                <a:latin typeface="Arial" pitchFamily="4" charset="0"/>
                <a:ea typeface="Arial" pitchFamily="4" charset="0"/>
                <a:cs typeface="Arial" pitchFamily="4" charset="0"/>
              </a:rPr>
              <a:pPr/>
              <a:t>39</a:t>
            </a:fld>
            <a:endParaRPr lang="fr-FR"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7373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73733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2813"/>
            <a:fld id="{54522778-B5CB-5641-8779-1AA1C654F646}" type="slidenum">
              <a:rPr lang="fr-FR" sz="1200">
                <a:latin typeface="Arial" pitchFamily="4" charset="0"/>
              </a:rPr>
              <a:pPr algn="r" defTabSz="912813"/>
              <a:t>39</a:t>
            </a:fld>
            <a:endParaRPr lang="fr-FR" sz="1200">
              <a:latin typeface="Arial" pitchFamily="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00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1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534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80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478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76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65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120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76917" y="2017713"/>
            <a:ext cx="508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76917" y="4151313"/>
            <a:ext cx="508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13">
            <a:extLst>
              <a:ext uri="{FF2B5EF4-FFF2-40B4-BE49-F238E27FC236}">
                <a16:creationId xmlns:a16="http://schemas.microsoft.com/office/drawing/2014/main" id="{1A7CF596-BF70-4297-BF6C-1C60C324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56F8C250-E73D-4CF1-B75E-93903E40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>
            <a:extLst>
              <a:ext uri="{FF2B5EF4-FFF2-40B4-BE49-F238E27FC236}">
                <a16:creationId xmlns:a16="http://schemas.microsoft.com/office/drawing/2014/main" id="{CDE15D2B-9578-4B49-8539-D4E10993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6BA18-E10E-4C13-A5F5-49EE328EAB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740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D0EB-124E-0243-9241-976ED408B1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804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D203B-92B8-3E4F-BD8D-ECE76DEC4B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90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80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02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06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25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80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15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3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67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ADCD-1856-4C40-9733-71CC56820D82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C48B14-513D-4697-A200-182B6EABFD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62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E73DA-7C7B-4939-BCF0-B3B83B16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663" y="1861650"/>
            <a:ext cx="8915399" cy="1468800"/>
          </a:xfrm>
        </p:spPr>
        <p:txBody>
          <a:bodyPr>
            <a:normAutofit/>
          </a:bodyPr>
          <a:lstStyle/>
          <a:p>
            <a:r>
              <a:rPr lang="fr-FR" b="1" dirty="0"/>
              <a:t>Comment aider </a:t>
            </a:r>
            <a:r>
              <a:rPr lang="fr-FR" b="1"/>
              <a:t>les enfants </a:t>
            </a:r>
            <a:r>
              <a:rPr lang="fr-FR" b="1" dirty="0"/>
              <a:t>à apprendre à </a:t>
            </a:r>
            <a:r>
              <a:rPr lang="fr-FR" b="1"/>
              <a:t>lire ?</a:t>
            </a:r>
            <a:endParaRPr lang="fr-FR" b="1" dirty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4C4D8A2-1768-46C5-A440-21534B9B8C1C}"/>
              </a:ext>
            </a:extLst>
          </p:cNvPr>
          <p:cNvSpPr txBox="1">
            <a:spLocks noChangeArrowheads="1"/>
          </p:cNvSpPr>
          <p:nvPr/>
        </p:nvSpPr>
        <p:spPr>
          <a:xfrm>
            <a:off x="6758795" y="3888275"/>
            <a:ext cx="4968875" cy="27807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18288" indent="0" algn="l" rtl="0" eaLnBrk="1" latinLnBrk="0" hangingPunct="1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988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altLang="fr-FR" sz="2800" u="none" strike="noStrike" kern="1200" cap="none" spc="0" normalizeH="0" baseline="0" noProof="0" dirty="0">
                <a:ln>
                  <a:noFill/>
                </a:ln>
                <a:solidFill>
                  <a:srgbClr val="320E0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Annie Magnan</a:t>
            </a:r>
          </a:p>
          <a:p>
            <a:pPr marL="26988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altLang="fr-FR" sz="2800" u="none" strike="noStrike" kern="1200" cap="none" spc="0" normalizeH="0" baseline="0" noProof="0" dirty="0">
                <a:ln>
                  <a:noFill/>
                </a:ln>
                <a:solidFill>
                  <a:srgbClr val="320E0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Jean Ecalle</a:t>
            </a:r>
          </a:p>
          <a:p>
            <a:pPr marL="26988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endParaRPr kumimoji="0" lang="fr-FR" altLang="fr-FR" sz="2800" b="0" i="1" u="none" strike="noStrike" kern="1200" cap="none" spc="0" normalizeH="0" baseline="0" noProof="0" dirty="0">
              <a:ln>
                <a:noFill/>
              </a:ln>
              <a:solidFill>
                <a:srgbClr val="320E0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6988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320E0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Laboratoire EMC</a:t>
            </a:r>
          </a:p>
          <a:p>
            <a:pPr marL="26988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320E0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Etude des Mécanismes Cognitifs – Lyon2</a:t>
            </a:r>
          </a:p>
          <a:p>
            <a:pPr marL="26988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320E0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MSH LSE (USR CNRS 2005) – Université Lyon</a:t>
            </a:r>
          </a:p>
          <a:p>
            <a:pPr marL="26988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ct val="80000"/>
              <a:buFont typeface="Wingdings 2"/>
              <a:buNone/>
              <a:tabLst/>
              <a:defRPr/>
            </a:pPr>
            <a:endParaRPr kumimoji="0" lang="fr-FR" altLang="fr-FR" sz="2000" b="0" i="1" u="none" strike="noStrike" kern="1200" cap="none" spc="0" normalizeH="0" baseline="0" noProof="0" dirty="0">
              <a:ln>
                <a:noFill/>
              </a:ln>
              <a:solidFill>
                <a:srgbClr val="320E0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3" descr="EMC%20Freehand2">
            <a:extLst>
              <a:ext uri="{FF2B5EF4-FFF2-40B4-BE49-F238E27FC236}">
                <a16:creationId xmlns:a16="http://schemas.microsoft.com/office/drawing/2014/main" id="{ECD7C79B-CEA8-485D-8BB0-BC787854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5" y="-12272"/>
            <a:ext cx="13763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1F816F8-B677-4875-A291-A67B970F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36" y="139893"/>
            <a:ext cx="2295126" cy="125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Accueil">
            <a:extLst>
              <a:ext uri="{FF2B5EF4-FFF2-40B4-BE49-F238E27FC236}">
                <a16:creationId xmlns:a16="http://schemas.microsoft.com/office/drawing/2014/main" id="{A59BA260-9E8B-45EC-9662-F6D4143CD34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96" y="143792"/>
            <a:ext cx="2362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68BFD-B814-D592-AB8C-77FB0DF3E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04" y="5299123"/>
            <a:ext cx="2913516" cy="1558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4EDF3036-F3AE-C9E0-14E7-28C98DF62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105" y="4646714"/>
            <a:ext cx="2913515" cy="65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37931725" indent="-3747452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885825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096963" indent="-173038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1296988" indent="-1825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1754188" indent="-182563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211388" indent="-182563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2668588" indent="-182563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125788" indent="-182563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fr-FR" altLang="fr-FR" sz="2000" b="1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Agir pour l'</a:t>
            </a:r>
            <a:r>
              <a:rPr lang="fr-FR" altLang="fr-FR" sz="2000" b="1" i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Education</a:t>
            </a:r>
            <a:endParaRPr lang="fr-FR" altLang="fr-FR" sz="2000" b="1" i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fr-FR" altLang="fr-FR" sz="2000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Paris 21-06-23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14152F-0C1D-2D75-4CFB-A40D7CBC8448}"/>
              </a:ext>
            </a:extLst>
          </p:cNvPr>
          <p:cNvSpPr txBox="1"/>
          <p:nvPr/>
        </p:nvSpPr>
        <p:spPr>
          <a:xfrm>
            <a:off x="0" y="3648453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4165271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26A1E-71C4-4053-9F05-0CC8EC65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462" y="0"/>
            <a:ext cx="5523194" cy="1057275"/>
          </a:xfrm>
        </p:spPr>
        <p:txBody>
          <a:bodyPr>
            <a:noAutofit/>
          </a:bodyPr>
          <a:lstStyle/>
          <a:p>
            <a:r>
              <a:rPr lang="fr-FR" sz="3200" b="1" dirty="0"/>
              <a:t>EN CP: des interventions ciblées sur le code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E2E8D6-62BF-46C8-BC30-18A0069B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330" y="-114300"/>
            <a:ext cx="3836670" cy="148685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FFA86E-D38F-479E-9C6E-41B126082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8836" y="1598612"/>
            <a:ext cx="3985576" cy="4813300"/>
          </a:xfrm>
        </p:spPr>
        <p:txBody>
          <a:bodyPr>
            <a:normAutofit lnSpcReduction="10000"/>
          </a:bodyPr>
          <a:lstStyle/>
          <a:p>
            <a:r>
              <a:rPr lang="fr-FR" sz="2400" b="1" dirty="0"/>
              <a:t>Participants (N=2803)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/>
              <a:t>Gr </a:t>
            </a:r>
            <a:r>
              <a:rPr lang="fr-FR" sz="2000" dirty="0" err="1"/>
              <a:t>Exp</a:t>
            </a:r>
            <a:r>
              <a:rPr lang="fr-FR" sz="2000" dirty="0"/>
              <a:t>: N=489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/>
              <a:t>Gr </a:t>
            </a:r>
            <a:r>
              <a:rPr lang="fr-FR" sz="2000" dirty="0" err="1"/>
              <a:t>Tém</a:t>
            </a:r>
            <a:r>
              <a:rPr lang="fr-FR" sz="2000" dirty="0"/>
              <a:t>: N=2314</a:t>
            </a:r>
          </a:p>
          <a:p>
            <a:r>
              <a:rPr lang="fr-FR" sz="2400" b="1" dirty="0"/>
              <a:t>Interventions</a:t>
            </a:r>
            <a:r>
              <a:rPr lang="fr-FR" sz="2400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/>
              <a:t>sur le </a:t>
            </a:r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</a:t>
            </a:r>
            <a:r>
              <a:rPr lang="fr-FR" sz="2000" dirty="0"/>
              <a:t> dans 4 domaines: connaissances des lettres, habiletés phonologiques, décodage et fluence.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/>
              <a:t>en fonction du niveau en </a:t>
            </a:r>
            <a:r>
              <a:rPr lang="fr-FR" sz="2000" dirty="0" err="1"/>
              <a:t>litéracie</a:t>
            </a:r>
            <a:r>
              <a:rPr lang="fr-FR" sz="2000" dirty="0"/>
              <a:t> des enfants (de 30 mn/j à 2*30mn/j; par groupes de 4-6 </a:t>
            </a:r>
            <a:r>
              <a:rPr lang="fr-FR" sz="2000" dirty="0" err="1"/>
              <a:t>enf</a:t>
            </a:r>
            <a:r>
              <a:rPr lang="fr-FR" sz="2000" dirty="0"/>
              <a:t>)</a:t>
            </a:r>
          </a:p>
          <a:p>
            <a:endParaRPr lang="fr-FR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2AA09ED1-CD49-4D3D-8206-0E3A45D4B140}"/>
              </a:ext>
            </a:extLst>
          </p:cNvPr>
          <p:cNvSpPr txBox="1">
            <a:spLocks/>
          </p:cNvSpPr>
          <p:nvPr/>
        </p:nvSpPr>
        <p:spPr>
          <a:xfrm>
            <a:off x="7578407" y="1598612"/>
            <a:ext cx="4185963" cy="5006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/>
              <a:t>Evaluation</a:t>
            </a:r>
            <a:r>
              <a:rPr lang="fr-FR" sz="3600" b="1" dirty="0"/>
              <a:t> </a:t>
            </a:r>
            <a:r>
              <a:rPr lang="fr-FR" sz="2400" dirty="0"/>
              <a:t>en t1 (novembre) puis en t2 (mai)</a:t>
            </a:r>
          </a:p>
          <a:p>
            <a:r>
              <a:rPr lang="fr-FR" sz="2400" b="1" dirty="0"/>
              <a:t>Résultats</a:t>
            </a:r>
          </a:p>
          <a:p>
            <a:r>
              <a:rPr lang="fr-FR" sz="2400" dirty="0"/>
              <a:t>effet significatif des interventions avec des tailles d'effet variables: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de mots</a:t>
            </a:r>
            <a:r>
              <a:rPr lang="fr-FR" sz="2000" dirty="0"/>
              <a:t>: </a:t>
            </a:r>
            <a:r>
              <a:rPr lang="fr-FR" sz="2000" b="1" dirty="0"/>
              <a:t>.13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écriture de mots: </a:t>
            </a:r>
            <a:r>
              <a:rPr lang="fr-FR" sz="2000" b="1" dirty="0"/>
              <a:t>.12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fluence: </a:t>
            </a:r>
            <a:r>
              <a:rPr lang="fr-FR" sz="2000" b="1" dirty="0"/>
              <a:t>.19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compréhension écrite: </a:t>
            </a:r>
            <a:r>
              <a:rPr lang="fr-FR" sz="2000" b="1" dirty="0"/>
              <a:t>.32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C48238-4906-2049-784F-A0C3109EA0AF}"/>
              </a:ext>
            </a:extLst>
          </p:cNvPr>
          <p:cNvSpPr txBox="1"/>
          <p:nvPr/>
        </p:nvSpPr>
        <p:spPr>
          <a:xfrm>
            <a:off x="0" y="118392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42449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26A1E-71C4-4053-9F05-0CC8EC65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0" y="20548"/>
            <a:ext cx="5363979" cy="1057275"/>
          </a:xfrm>
        </p:spPr>
        <p:txBody>
          <a:bodyPr>
            <a:noAutofit/>
          </a:bodyPr>
          <a:lstStyle/>
          <a:p>
            <a:r>
              <a:rPr lang="fr-FR" sz="3200" b="1" dirty="0"/>
              <a:t>Deux ans d'interventions: GS et CP: effet sur le code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FFA86E-D38F-479E-9C6E-41B126082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1337" y="1390891"/>
            <a:ext cx="4574663" cy="4722233"/>
          </a:xfrm>
        </p:spPr>
        <p:txBody>
          <a:bodyPr>
            <a:normAutofit fontScale="92500" lnSpcReduction="20000"/>
          </a:bodyPr>
          <a:lstStyle/>
          <a:p>
            <a:r>
              <a:rPr lang="fr-FR" sz="2400" b="1" dirty="0"/>
              <a:t>Participants (N=1700)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/>
              <a:t>Gr </a:t>
            </a:r>
            <a:r>
              <a:rPr lang="fr-FR" sz="2000" dirty="0" err="1"/>
              <a:t>Exp</a:t>
            </a:r>
            <a:r>
              <a:rPr lang="fr-FR" sz="2000" dirty="0"/>
              <a:t>: N=346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000" dirty="0"/>
              <a:t>Gr </a:t>
            </a:r>
            <a:r>
              <a:rPr lang="fr-FR" sz="2000" dirty="0" err="1"/>
              <a:t>Tém</a:t>
            </a:r>
            <a:r>
              <a:rPr lang="fr-FR" sz="2000" dirty="0"/>
              <a:t>: N=1354</a:t>
            </a:r>
          </a:p>
          <a:p>
            <a:r>
              <a:rPr lang="fr-FR" sz="2200" b="1" dirty="0"/>
              <a:t>Dispositif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/>
              <a:t>GS: t1 - t2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/>
              <a:t>CP: t3 - t4</a:t>
            </a:r>
            <a:endParaRPr lang="fr-FR" sz="2000" b="1" dirty="0"/>
          </a:p>
          <a:p>
            <a:r>
              <a:rPr lang="fr-FR" sz="2400" b="1" dirty="0">
                <a:latin typeface="+mj-lt"/>
              </a:rPr>
              <a:t>Résultats différentiels</a:t>
            </a:r>
            <a:r>
              <a:rPr lang="fr-FR" sz="2400" dirty="0">
                <a:latin typeface="+mj-lt"/>
              </a:rPr>
              <a:t> en fonction des scores initiaux (</a:t>
            </a:r>
            <a:r>
              <a:rPr lang="fr-FR" sz="2400" dirty="0" err="1">
                <a:latin typeface="+mj-lt"/>
              </a:rPr>
              <a:t>quintilage</a:t>
            </a:r>
            <a:r>
              <a:rPr lang="fr-FR" sz="2400" dirty="0">
                <a:latin typeface="+mj-lt"/>
              </a:rPr>
              <a:t>):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+mj-lt"/>
              </a:rPr>
              <a:t>Q1: Effets modérés sur les performances en Code en t4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+mj-lt"/>
              </a:rPr>
              <a:t>Q2 à Q5: effets significatifs en fin GS, en début de CP, en fin de CP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lvl="1"/>
            <a:endParaRPr lang="fr-FR" sz="2200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5095BF-3613-7B90-1D74-3E816960D9A0}"/>
              </a:ext>
            </a:extLst>
          </p:cNvPr>
          <p:cNvSpPr txBox="1"/>
          <p:nvPr/>
        </p:nvSpPr>
        <p:spPr>
          <a:xfrm>
            <a:off x="1620653" y="6187648"/>
            <a:ext cx="5602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</a:t>
            </a:r>
            <a:r>
              <a:rPr lang="fr-FR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Dujardin, E.,</a:t>
            </a:r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Gomes</a:t>
            </a:r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C., Cros, L., &amp; Magnan, A. (</a:t>
            </a:r>
            <a:r>
              <a:rPr lang="fr-FR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in </a:t>
            </a:r>
            <a:r>
              <a:rPr lang="fr-FR" sz="16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press</a:t>
            </a:r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). </a:t>
            </a:r>
            <a:r>
              <a:rPr lang="fr-CA" sz="1600" i="1" dirty="0" err="1">
                <a:solidFill>
                  <a:srgbClr val="0070C0"/>
                </a:solidFill>
                <a:ea typeface="MS Mincho" panose="02020609040205080304" pitchFamily="49" charset="-128"/>
              </a:rPr>
              <a:t>Australian</a:t>
            </a:r>
            <a:r>
              <a:rPr lang="fr-CA" sz="1600" i="1" dirty="0">
                <a:solidFill>
                  <a:srgbClr val="0070C0"/>
                </a:solidFill>
                <a:ea typeface="MS Mincho" panose="02020609040205080304" pitchFamily="49" charset="-128"/>
              </a:rPr>
              <a:t> Journal of Learning </a:t>
            </a:r>
            <a:r>
              <a:rPr lang="fr-CA" sz="1600" i="1" dirty="0" err="1">
                <a:solidFill>
                  <a:srgbClr val="0070C0"/>
                </a:solidFill>
                <a:ea typeface="MS Mincho" panose="02020609040205080304" pitchFamily="49" charset="-128"/>
              </a:rPr>
              <a:t>Difficulties</a:t>
            </a:r>
            <a:endParaRPr lang="fr-FR" sz="1600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3880D5-93FB-5389-BA08-07FB0057F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85577"/>
            <a:ext cx="5759450" cy="66827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7530F1-1C40-AAC6-9E48-0A4B94A815A8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8887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AABEA-2810-6299-6368-A4B6694A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568" y="2247427"/>
            <a:ext cx="8911687" cy="2088267"/>
          </a:xfrm>
        </p:spPr>
        <p:txBody>
          <a:bodyPr>
            <a:normAutofit/>
          </a:bodyPr>
          <a:lstStyle/>
          <a:p>
            <a:r>
              <a:rPr lang="fr-FR" dirty="0"/>
              <a:t>Pourquoi observe-t-on un impact aussi important sur la compréhension alors que celle-ci n'a pas été entraînée ?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0C231699-BB04-9808-C68B-ADE9E2DE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290" y="4767661"/>
            <a:ext cx="2842660" cy="21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DC2C42-1247-6E39-DD0B-D49C94FF2305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459792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>
            <a:extLst>
              <a:ext uri="{FF2B5EF4-FFF2-40B4-BE49-F238E27FC236}">
                <a16:creationId xmlns:a16="http://schemas.microsoft.com/office/drawing/2014/main" id="{DB318423-626C-C04A-9BF2-C54F54D7F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133" y="111125"/>
            <a:ext cx="9916055" cy="904875"/>
          </a:xfrm>
        </p:spPr>
        <p:txBody>
          <a:bodyPr>
            <a:normAutofit/>
          </a:bodyPr>
          <a:lstStyle/>
          <a:p>
            <a:r>
              <a:rPr lang="fr-FR" altLang="fr-FR" sz="3200" dirty="0"/>
              <a:t>Du décodage à la fluence … pour comprendre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F95F9-4510-EF4A-8C13-7619D2E0A6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71625" y="1412875"/>
            <a:ext cx="6750050" cy="5313363"/>
          </a:xfrm>
        </p:spPr>
        <p:txBody>
          <a:bodyPr/>
          <a:lstStyle/>
          <a:p>
            <a:pPr eaLnBrk="1" hangingPunct="1"/>
            <a:r>
              <a:rPr lang="fr-FR" altLang="fr-FR" sz="2400" dirty="0"/>
              <a:t>Les conditions nécessaires à la compréhension:</a:t>
            </a:r>
          </a:p>
          <a:p>
            <a:pPr lvl="1" eaLnBrk="1" hangingPunct="1"/>
            <a:r>
              <a:rPr lang="fr-FR" altLang="fr-FR" sz="2000" dirty="0"/>
              <a:t>le </a:t>
            </a:r>
            <a:r>
              <a:rPr lang="fr-FR" altLang="fr-FR" sz="2000" b="1" dirty="0"/>
              <a:t>décodage</a:t>
            </a:r>
            <a:r>
              <a:rPr lang="fr-FR" altLang="fr-FR" sz="2000" dirty="0"/>
              <a:t>: être capable de lire tous les mots via la transcription </a:t>
            </a:r>
            <a:r>
              <a:rPr lang="fr-FR" altLang="fr-FR" sz="2000" dirty="0" err="1"/>
              <a:t>grapho-phonologique</a:t>
            </a:r>
            <a:endParaRPr lang="fr-FR" altLang="fr-FR" sz="2000" dirty="0"/>
          </a:p>
          <a:p>
            <a:pPr lvl="1" eaLnBrk="1" hangingPunct="1"/>
            <a:r>
              <a:rPr lang="fr-FR" altLang="fr-FR" sz="2000" b="1" dirty="0"/>
              <a:t>l'Identification de Mots Écrits (IME)</a:t>
            </a:r>
            <a:r>
              <a:rPr lang="fr-FR" altLang="fr-FR" sz="2000" dirty="0"/>
              <a:t>: accéder aux trois niveaux de représentations des mots</a:t>
            </a:r>
          </a:p>
          <a:p>
            <a:pPr lvl="2" eaLnBrk="1" hangingPunct="1"/>
            <a:r>
              <a:rPr lang="fr-FR" altLang="fr-FR" sz="1800" dirty="0"/>
              <a:t>phonologique</a:t>
            </a:r>
          </a:p>
          <a:p>
            <a:pPr lvl="2" eaLnBrk="1" hangingPunct="1"/>
            <a:r>
              <a:rPr lang="fr-FR" altLang="fr-FR" sz="1800" dirty="0"/>
              <a:t>orthographique</a:t>
            </a:r>
          </a:p>
          <a:p>
            <a:pPr lvl="2" eaLnBrk="1" hangingPunct="1"/>
            <a:r>
              <a:rPr lang="fr-FR" altLang="fr-FR" sz="1800" dirty="0"/>
              <a:t>sémantique</a:t>
            </a:r>
          </a:p>
          <a:p>
            <a:pPr lvl="1" eaLnBrk="1" hangingPunct="1"/>
            <a:r>
              <a:rPr lang="fr-FR" altLang="fr-FR" sz="2000" b="1" dirty="0"/>
              <a:t>fluence</a:t>
            </a:r>
            <a:r>
              <a:rPr lang="fr-FR" altLang="fr-FR" sz="2000" dirty="0"/>
              <a:t>: lire tous les mots rapidement et précisément</a:t>
            </a:r>
          </a:p>
          <a:p>
            <a:pPr lvl="1" eaLnBrk="1" hangingPunct="1"/>
            <a:r>
              <a:rPr lang="fr-FR" altLang="fr-FR" sz="2000" dirty="0"/>
              <a:t>C'est à cette condition (automatisation IME) que les processus de </a:t>
            </a:r>
            <a:r>
              <a:rPr lang="fr-FR" altLang="fr-FR" sz="2000" b="1" dirty="0"/>
              <a:t>compréhension écrite (CE)</a:t>
            </a:r>
            <a:r>
              <a:rPr lang="fr-FR" altLang="fr-FR" sz="2000" dirty="0"/>
              <a:t> pourront être plus disponibles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8556FED-6C25-D342-B1F3-DA86CF5FCC79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1917700"/>
            <a:ext cx="3440112" cy="2863850"/>
            <a:chOff x="8488029" y="1905000"/>
            <a:chExt cx="3440267" cy="28634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0A193D-1878-AA4B-8453-B3962F128685}"/>
                </a:ext>
              </a:extLst>
            </p:cNvPr>
            <p:cNvSpPr/>
            <p:nvPr/>
          </p:nvSpPr>
          <p:spPr>
            <a:xfrm>
              <a:off x="10480431" y="3071668"/>
              <a:ext cx="1447865" cy="35714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CE</a:t>
              </a:r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72013B-E21F-684B-ADD5-0A5344F82DCE}"/>
                </a:ext>
              </a:extLst>
            </p:cNvPr>
            <p:cNvSpPr/>
            <p:nvPr/>
          </p:nvSpPr>
          <p:spPr>
            <a:xfrm>
              <a:off x="10480431" y="1905000"/>
              <a:ext cx="1447865" cy="1166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IME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95DD9B-724B-AF46-BB9A-4FEBE99646E1}"/>
                </a:ext>
              </a:extLst>
            </p:cNvPr>
            <p:cNvSpPr/>
            <p:nvPr/>
          </p:nvSpPr>
          <p:spPr>
            <a:xfrm>
              <a:off x="8488029" y="3244683"/>
              <a:ext cx="1447865" cy="152381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ressources cognitives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F62686C5-0CFC-9E4F-9176-0B4ADDC67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2798" y="2474842"/>
              <a:ext cx="1017633" cy="76190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BC7FC5C-866F-E049-8578-B4ACF41AA05C}"/>
              </a:ext>
            </a:extLst>
          </p:cNvPr>
          <p:cNvGrpSpPr>
            <a:grpSpLocks/>
          </p:cNvGrpSpPr>
          <p:nvPr/>
        </p:nvGrpSpPr>
        <p:grpSpPr bwMode="auto">
          <a:xfrm>
            <a:off x="10479088" y="3452813"/>
            <a:ext cx="1449387" cy="2773362"/>
            <a:chOff x="10479639" y="3452972"/>
            <a:chExt cx="1448657" cy="27732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7A719B-2393-0447-B365-D58AF7C82342}"/>
                </a:ext>
              </a:extLst>
            </p:cNvPr>
            <p:cNvSpPr/>
            <p:nvPr/>
          </p:nvSpPr>
          <p:spPr>
            <a:xfrm>
              <a:off x="10479639" y="4781637"/>
              <a:ext cx="1448657" cy="396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IME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ECACF-33E2-9448-9F6F-A072EC865B37}"/>
                </a:ext>
              </a:extLst>
            </p:cNvPr>
            <p:cNvSpPr/>
            <p:nvPr/>
          </p:nvSpPr>
          <p:spPr>
            <a:xfrm>
              <a:off x="10479639" y="5178491"/>
              <a:ext cx="1448657" cy="10476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CE</a:t>
              </a:r>
              <a:endParaRPr lang="fr-FR" dirty="0"/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944540E5-F9D8-F64F-B5D6-5E010178A518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11158747" y="3452972"/>
              <a:ext cx="46014" cy="132866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6566" name="Espace réservé du numéro de diapositive 10">
            <a:extLst>
              <a:ext uri="{FF2B5EF4-FFF2-40B4-BE49-F238E27FC236}">
                <a16:creationId xmlns:a16="http://schemas.microsoft.com/office/drawing/2014/main" id="{55E48601-6A09-0B4E-9B5E-932EFCDC3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14DAC75-E397-F240-A9EF-F44802DF635A}" type="slidenum">
              <a:rPr lang="fr-FR" altLang="fr-FR" smtClean="0">
                <a:solidFill>
                  <a:srgbClr val="FE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13</a:t>
            </a:fld>
            <a:endParaRPr lang="fr-FR" altLang="fr-FR">
              <a:solidFill>
                <a:srgbClr val="FEFF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8B1E4C-2546-B3EE-4DB1-3E929D6CB491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65402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2EC9F-1120-476A-B739-DAEE5CD7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48" y="177165"/>
            <a:ext cx="5911333" cy="1137927"/>
          </a:xfrm>
        </p:spPr>
        <p:txBody>
          <a:bodyPr>
            <a:noAutofit/>
          </a:bodyPr>
          <a:lstStyle/>
          <a:p>
            <a:r>
              <a:rPr lang="fr-FR" sz="2400" dirty="0"/>
              <a:t>De l'apprentissage du code à la compréhension: entraînement à la fluence au CP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B3E3EC-86DC-4A2B-B03D-8B6334F21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4555" y="1451349"/>
            <a:ext cx="4625656" cy="2891501"/>
          </a:xfrm>
        </p:spPr>
        <p:txBody>
          <a:bodyPr>
            <a:normAutofit/>
          </a:bodyPr>
          <a:lstStyle/>
          <a:p>
            <a:r>
              <a:rPr lang="fr-FR" sz="1600" dirty="0"/>
              <a:t>L'enseignement du code alphabétique est essentiel au décodage.</a:t>
            </a:r>
          </a:p>
          <a:p>
            <a:r>
              <a:rPr lang="fr-FR" sz="1600" dirty="0"/>
              <a:t>Le </a:t>
            </a:r>
            <a:r>
              <a:rPr lang="fr-FR" sz="1600" u="sng" dirty="0"/>
              <a:t>décodage</a:t>
            </a:r>
            <a:r>
              <a:rPr lang="fr-FR" sz="1600" dirty="0"/>
              <a:t>: un mécanisme d'auto-apprentissage pour développer les capacités d'identification rapide des mots écrits</a:t>
            </a:r>
          </a:p>
          <a:p>
            <a:r>
              <a:rPr lang="fr-FR" sz="1600" dirty="0"/>
              <a:t>Une </a:t>
            </a:r>
            <a:r>
              <a:rPr lang="fr-FR" sz="1600" u="sng" dirty="0"/>
              <a:t>lecture automatisée, fluente </a:t>
            </a:r>
            <a:r>
              <a:rPr lang="fr-FR" sz="1600" dirty="0"/>
              <a:t>est une condition nécessaire à la libération de ressources cognitives impliquées en compréhension écrite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CBC2D5-EE85-4AF8-911F-44056359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617" y="-20549"/>
            <a:ext cx="3971383" cy="1520576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81B78106-C09B-4115-9BCB-5BE772149DDF}"/>
              </a:ext>
            </a:extLst>
          </p:cNvPr>
          <p:cNvSpPr txBox="1">
            <a:spLocks/>
          </p:cNvSpPr>
          <p:nvPr/>
        </p:nvSpPr>
        <p:spPr>
          <a:xfrm>
            <a:off x="1468756" y="4539322"/>
            <a:ext cx="4625656" cy="214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La fluence est une variable médiatrice entre décodage et compréhension (analyse sur N=2302 enfants en CP)</a:t>
            </a:r>
          </a:p>
          <a:p>
            <a:r>
              <a:rPr lang="fr-FR" sz="1600" dirty="0"/>
              <a:t>Toutefois, </a:t>
            </a:r>
            <a:r>
              <a:rPr lang="fr-FR" sz="1600" b="1" dirty="0"/>
              <a:t>l'entraînement à la fluence ne serait efficace qu'à partir d'un seuil de réussite de 70% en décodage </a:t>
            </a:r>
            <a:r>
              <a:rPr lang="fr-FR" sz="1600" dirty="0"/>
              <a:t>(</a:t>
            </a:r>
            <a:r>
              <a:rPr lang="fr-FR" sz="1600" dirty="0" err="1"/>
              <a:t>Juul</a:t>
            </a:r>
            <a:r>
              <a:rPr lang="fr-FR" sz="1600" dirty="0"/>
              <a:t> et al, 2014; </a:t>
            </a:r>
            <a:r>
              <a:rPr lang="fr-FR" sz="1600" dirty="0" err="1"/>
              <a:t>Karageorgos</a:t>
            </a:r>
            <a:r>
              <a:rPr lang="fr-FR" sz="1600" dirty="0"/>
              <a:t> et al, 2019)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56AEDC3-9089-44A8-C446-21FC5FE9D9AA}"/>
              </a:ext>
            </a:extLst>
          </p:cNvPr>
          <p:cNvGrpSpPr/>
          <p:nvPr/>
        </p:nvGrpSpPr>
        <p:grpSpPr>
          <a:xfrm>
            <a:off x="5984471" y="2270356"/>
            <a:ext cx="6143303" cy="3777803"/>
            <a:chOff x="6048697" y="1626687"/>
            <a:chExt cx="6143303" cy="37778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1E8B55-D130-42EE-96BD-FB74EE642FDC}"/>
                </a:ext>
              </a:extLst>
            </p:cNvPr>
            <p:cNvSpPr/>
            <p:nvPr/>
          </p:nvSpPr>
          <p:spPr>
            <a:xfrm>
              <a:off x="7766636" y="4652463"/>
              <a:ext cx="3693459" cy="75202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dirty="0">
                  <a:solidFill>
                    <a:schemeClr val="tx1"/>
                  </a:solidFill>
                </a:rPr>
                <a:t>RC: compréhension écrite</a:t>
              </a:r>
            </a:p>
            <a:p>
              <a:r>
                <a:rPr lang="fr-FR" sz="1600" dirty="0">
                  <a:solidFill>
                    <a:schemeClr val="tx1"/>
                  </a:solidFill>
                </a:rPr>
                <a:t>LC: compréhension orale</a:t>
              </a:r>
            </a:p>
            <a:p>
              <a:r>
                <a:rPr lang="fr-FR" sz="1600" dirty="0" err="1">
                  <a:solidFill>
                    <a:schemeClr val="tx1"/>
                  </a:solidFill>
                </a:rPr>
                <a:t>Voc</a:t>
              </a:r>
              <a:r>
                <a:rPr lang="fr-FR" sz="1600" dirty="0">
                  <a:solidFill>
                    <a:schemeClr val="tx1"/>
                  </a:solidFill>
                </a:rPr>
                <a:t>: vocabulaire</a:t>
              </a:r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80B06B4-8671-7638-2A03-43F4A1E9E96A}"/>
                </a:ext>
              </a:extLst>
            </p:cNvPr>
            <p:cNvGrpSpPr/>
            <p:nvPr/>
          </p:nvGrpSpPr>
          <p:grpSpPr>
            <a:xfrm>
              <a:off x="6048697" y="1626687"/>
              <a:ext cx="6143303" cy="3003374"/>
              <a:chOff x="6048697" y="1626687"/>
              <a:chExt cx="6143303" cy="3003374"/>
            </a:xfrm>
          </p:grpSpPr>
          <p:pic>
            <p:nvPicPr>
              <p:cNvPr id="14" name="Espace réservé du contenu 5">
                <a:extLst>
                  <a:ext uri="{FF2B5EF4-FFF2-40B4-BE49-F238E27FC236}">
                    <a16:creationId xmlns:a16="http://schemas.microsoft.com/office/drawing/2014/main" id="{6BAA6C6F-AA01-5AAB-E0C9-646CF08B3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8697" y="1725272"/>
                <a:ext cx="6139234" cy="2904789"/>
              </a:xfrm>
              <a:prstGeom prst="rect">
                <a:avLst/>
              </a:prstGeom>
            </p:spPr>
          </p:pic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152C4EF-D81B-AC04-1088-A95BFD44AC0D}"/>
                  </a:ext>
                </a:extLst>
              </p:cNvPr>
              <p:cNvSpPr/>
              <p:nvPr/>
            </p:nvSpPr>
            <p:spPr>
              <a:xfrm>
                <a:off x="7195849" y="3382779"/>
                <a:ext cx="1141095" cy="608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lien direct</a:t>
                </a:r>
                <a:endParaRPr lang="fr-FR" sz="1200" dirty="0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6FC2EA0-2DCD-C969-BE0C-740F09701AFC}"/>
                  </a:ext>
                </a:extLst>
              </p:cNvPr>
              <p:cNvSpPr/>
              <p:nvPr/>
            </p:nvSpPr>
            <p:spPr>
              <a:xfrm>
                <a:off x="11050905" y="1626687"/>
                <a:ext cx="1141095" cy="60859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lien indirect</a:t>
                </a:r>
                <a:endParaRPr lang="fr-FR" sz="1200" dirty="0"/>
              </a:p>
            </p:txBody>
          </p: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BADFAACD-C071-8294-6FB0-931FD2F13C63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 flipV="1">
                <a:off x="7766397" y="2235278"/>
                <a:ext cx="98937" cy="11475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15EF4A4B-65AA-10F9-4E6B-39F20BC7A7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58401" y="2096905"/>
                <a:ext cx="1040130" cy="3771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4B7C113-ADB7-6489-E4A2-0710CBA40D0B}"/>
              </a:ext>
            </a:extLst>
          </p:cNvPr>
          <p:cNvSpPr/>
          <p:nvPr/>
        </p:nvSpPr>
        <p:spPr>
          <a:xfrm>
            <a:off x="8740726" y="2501757"/>
            <a:ext cx="626723" cy="377190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2FF872-0D65-36A7-26B1-3B4C483F84CE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8303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>
            <a:extLst>
              <a:ext uri="{FF2B5EF4-FFF2-40B4-BE49-F238E27FC236}">
                <a16:creationId xmlns:a16="http://schemas.microsoft.com/office/drawing/2014/main" id="{07664A28-6E2B-4454-923D-CFC8108D5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5643" y="329899"/>
            <a:ext cx="8911687" cy="823008"/>
          </a:xfrm>
        </p:spPr>
        <p:txBody>
          <a:bodyPr/>
          <a:lstStyle/>
          <a:p>
            <a:r>
              <a:rPr lang="fr-FR" altLang="fr-FR" sz="2800" dirty="0">
                <a:solidFill>
                  <a:schemeClr val="bg2">
                    <a:lumMod val="25000"/>
                  </a:schemeClr>
                </a:solidFill>
              </a:rPr>
              <a:t>Fluence et compréhension en fin de CP</a:t>
            </a:r>
            <a:endParaRPr lang="fr-FR" altLang="fr-F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7587" name="Espace réservé du contenu 2">
            <a:extLst>
              <a:ext uri="{FF2B5EF4-FFF2-40B4-BE49-F238E27FC236}">
                <a16:creationId xmlns:a16="http://schemas.microsoft.com/office/drawing/2014/main" id="{BA928DE6-26D1-4BE4-A73F-B5FF24DA72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4560" y="1745754"/>
            <a:ext cx="3364857" cy="2610490"/>
          </a:xfrm>
        </p:spPr>
        <p:txBody>
          <a:bodyPr>
            <a:normAutofit lnSpcReduction="10000"/>
          </a:bodyPr>
          <a:lstStyle/>
          <a:p>
            <a:r>
              <a:rPr lang="fr-FR" altLang="fr-FR" sz="2800" dirty="0"/>
              <a:t>A partir de quel niveau de fluence la compréhension pourrait être efficace ?</a:t>
            </a:r>
          </a:p>
        </p:txBody>
      </p:sp>
      <p:sp>
        <p:nvSpPr>
          <p:cNvPr id="67588" name="Espace réservé du numéro de diapositive 3">
            <a:extLst>
              <a:ext uri="{FF2B5EF4-FFF2-40B4-BE49-F238E27FC236}">
                <a16:creationId xmlns:a16="http://schemas.microsoft.com/office/drawing/2014/main" id="{94D4999B-97A3-4EBD-B030-37308659B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35ACF9E-E9FF-4BAB-A242-1EF5C8834576}" type="slidenum">
              <a:rPr lang="fr-FR" altLang="fr-FR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r-FR" altLang="fr-FR" sz="1400"/>
          </a:p>
        </p:txBody>
      </p:sp>
      <p:pic>
        <p:nvPicPr>
          <p:cNvPr id="67589" name="Image 4">
            <a:extLst>
              <a:ext uri="{FF2B5EF4-FFF2-40B4-BE49-F238E27FC236}">
                <a16:creationId xmlns:a16="http://schemas.microsoft.com/office/drawing/2014/main" id="{24267C79-75CF-47BF-8B8C-D74CAA30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04" y="1905000"/>
            <a:ext cx="7203547" cy="413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22A3DB-CFEF-4195-AC56-A675929CB2E3}"/>
              </a:ext>
            </a:extLst>
          </p:cNvPr>
          <p:cNvSpPr/>
          <p:nvPr/>
        </p:nvSpPr>
        <p:spPr>
          <a:xfrm>
            <a:off x="4335694" y="6204935"/>
            <a:ext cx="7181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600" dirty="0">
                <a:solidFill>
                  <a:srgbClr val="0070C0"/>
                </a:solidFill>
                <a:ea typeface="ＭＳ Ｐゴシック" pitchFamily="34" charset="-128"/>
              </a:rPr>
              <a:t>Ecalle, J., Dujardin, E., Gomes, C., </a:t>
            </a:r>
            <a:r>
              <a:rPr lang="en-US" altLang="fr-FR" sz="1600" dirty="0" err="1">
                <a:solidFill>
                  <a:srgbClr val="0070C0"/>
                </a:solidFill>
                <a:ea typeface="ＭＳ Ｐゴシック" pitchFamily="34" charset="-128"/>
              </a:rPr>
              <a:t>Cros</a:t>
            </a:r>
            <a:r>
              <a:rPr lang="en-US" altLang="fr-FR" sz="1600" dirty="0">
                <a:solidFill>
                  <a:srgbClr val="0070C0"/>
                </a:solidFill>
                <a:ea typeface="ＭＳ Ｐゴシック" pitchFamily="34" charset="-128"/>
              </a:rPr>
              <a:t>, L., &amp; </a:t>
            </a:r>
            <a:r>
              <a:rPr lang="en-US" altLang="fr-FR" sz="1600" dirty="0" err="1">
                <a:solidFill>
                  <a:srgbClr val="0070C0"/>
                </a:solidFill>
                <a:ea typeface="ＭＳ Ｐゴシック" pitchFamily="34" charset="-128"/>
              </a:rPr>
              <a:t>Magnan</a:t>
            </a:r>
            <a:r>
              <a:rPr lang="en-US" altLang="fr-FR" sz="1600" dirty="0">
                <a:solidFill>
                  <a:srgbClr val="0070C0"/>
                </a:solidFill>
                <a:ea typeface="ＭＳ Ｐゴシック" pitchFamily="34" charset="-128"/>
              </a:rPr>
              <a:t>, A. (2021). </a:t>
            </a:r>
            <a:r>
              <a:rPr lang="en-US" altLang="fr-FR" sz="1600" i="1" dirty="0">
                <a:solidFill>
                  <a:srgbClr val="0070C0"/>
                </a:solidFill>
                <a:ea typeface="ＭＳ Ｐゴシック" pitchFamily="34" charset="-128"/>
              </a:rPr>
              <a:t>Reading &amp; Writing Quarterly, 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E9390BE-077E-4836-83B1-19DB62CC7527}"/>
              </a:ext>
            </a:extLst>
          </p:cNvPr>
          <p:cNvSpPr txBox="1">
            <a:spLocks noChangeArrowheads="1"/>
          </p:cNvSpPr>
          <p:nvPr/>
        </p:nvSpPr>
        <p:spPr>
          <a:xfrm>
            <a:off x="884559" y="4062574"/>
            <a:ext cx="3364857" cy="2795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800" dirty="0"/>
              <a:t>Un score de </a:t>
            </a:r>
            <a:r>
              <a:rPr lang="fr-FR" altLang="fr-FR" sz="2800" b="1" dirty="0"/>
              <a:t>50 mots/mn </a:t>
            </a:r>
            <a:r>
              <a:rPr lang="fr-FR" altLang="fr-FR" sz="2800" dirty="0"/>
              <a:t>permet d'obtenir un score moyen en compréhension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128DF5-FD4F-7871-FD13-D003AEF9EAAC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C744B-83FF-421C-B4D5-4D787345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810" y="-1"/>
            <a:ext cx="6166117" cy="1787817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2">
                    <a:lumMod val="25000"/>
                  </a:schemeClr>
                </a:solidFill>
              </a:rPr>
              <a:t>Une </a:t>
            </a:r>
            <a:r>
              <a:rPr lang="fr-FR" sz="3200" b="1" u="sng" dirty="0">
                <a:solidFill>
                  <a:schemeClr val="bg2">
                    <a:lumMod val="25000"/>
                  </a:schemeClr>
                </a:solidFill>
              </a:rPr>
              <a:t>pédagogie différenciée</a:t>
            </a:r>
            <a:r>
              <a:rPr lang="fr-FR" sz="3200" b="1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fr-FR" sz="3200" dirty="0">
                <a:solidFill>
                  <a:schemeClr val="bg2">
                    <a:lumMod val="25000"/>
                  </a:schemeClr>
                </a:solidFill>
              </a:rPr>
              <a:t>un temps alloué en fonction du niveau de difficultés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102FC6-5429-43BB-9086-D7C4173CA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518" y="2310063"/>
            <a:ext cx="9822094" cy="3894872"/>
          </a:xfrm>
        </p:spPr>
        <p:txBody>
          <a:bodyPr>
            <a:normAutofit lnSpcReduction="10000"/>
          </a:bodyPr>
          <a:lstStyle/>
          <a:p>
            <a:r>
              <a:rPr lang="fr-FR" sz="2800" dirty="0"/>
              <a:t>Quel est le temps alloué aux enfants en difficultés dans des groupes de lecture axés sur l'apprentissage du code ?</a:t>
            </a:r>
          </a:p>
          <a:p>
            <a:pPr lvl="1"/>
            <a:r>
              <a:rPr lang="fr-FR" sz="2400" dirty="0"/>
              <a:t>de 3 à 56 h selon le niveau de difficultés</a:t>
            </a:r>
          </a:p>
          <a:p>
            <a:r>
              <a:rPr lang="fr-FR" sz="2800" dirty="0"/>
              <a:t>Quel est l'effet du temps alloué sur les performances ?</a:t>
            </a:r>
          </a:p>
          <a:p>
            <a:pPr lvl="1"/>
            <a:r>
              <a:rPr lang="fr-FR" sz="2400" dirty="0"/>
              <a:t> Résultats:10h du temps spécifique en lecture apporte un gain de:</a:t>
            </a:r>
          </a:p>
          <a:p>
            <a:pPr lvl="2"/>
            <a:r>
              <a:rPr lang="fr-FR" sz="2000" b="1" dirty="0"/>
              <a:t>20% en fluence</a:t>
            </a:r>
          </a:p>
          <a:p>
            <a:pPr lvl="2"/>
            <a:r>
              <a:rPr lang="fr-FR" sz="2000" b="1" dirty="0"/>
              <a:t>30% en compréhension de lecture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AEF65A-EAF2-42D8-997A-CB5720AB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197" y="-1"/>
            <a:ext cx="4803803" cy="23100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968E04-4F57-1FEF-F400-5E076565FCEC}"/>
              </a:ext>
            </a:extLst>
          </p:cNvPr>
          <p:cNvSpPr/>
          <p:nvPr/>
        </p:nvSpPr>
        <p:spPr>
          <a:xfrm>
            <a:off x="2093495" y="6204935"/>
            <a:ext cx="9423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Magnan, A., </a:t>
            </a:r>
            <a:r>
              <a:rPr lang="fr-FR" sz="16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Auphan</a:t>
            </a:r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P., Gomes, C., Cros, L., &amp; </a:t>
            </a:r>
            <a:r>
              <a:rPr lang="fr-FR" sz="16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Suchaut</a:t>
            </a:r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B. (2022). </a:t>
            </a:r>
            <a:r>
              <a:rPr lang="fr-FR" sz="16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European</a:t>
            </a:r>
            <a:r>
              <a:rPr lang="fr-FR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Journal of Psychology of </a:t>
            </a:r>
            <a:r>
              <a:rPr lang="fr-FR" sz="16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Education</a:t>
            </a:r>
            <a:r>
              <a:rPr lang="fr-FR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37, </a:t>
            </a:r>
            <a:endParaRPr lang="en-US" altLang="fr-FR" sz="1600" i="1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553C9B-E151-CE44-F0DF-6674FE144BFB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1158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818C6-CCFC-4B0E-A5FE-1F59A67D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451148-9F45-4055-AB88-2DFACFE39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Des effets non négligeables pour </a:t>
            </a:r>
            <a:r>
              <a:rPr lang="fr-FR" sz="2400" b="1" dirty="0"/>
              <a:t>des interventions ciblées</a:t>
            </a:r>
            <a:r>
              <a:rPr lang="fr-FR" sz="2400" dirty="0"/>
              <a:t> sur les domaines relatifs à la lecture et son apprentissage</a:t>
            </a:r>
          </a:p>
          <a:p>
            <a:r>
              <a:rPr lang="fr-FR" sz="2400" dirty="0"/>
              <a:t>Le </a:t>
            </a:r>
            <a:r>
              <a:rPr lang="fr-FR" sz="2400" b="1" dirty="0"/>
              <a:t>temps spécifique alloué </a:t>
            </a:r>
            <a:r>
              <a:rPr lang="fr-FR" sz="2400" dirty="0"/>
              <a:t>par les enseignants auprès des enfants en difficultés est </a:t>
            </a:r>
            <a:r>
              <a:rPr lang="fr-F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des leviers </a:t>
            </a:r>
            <a:r>
              <a:rPr lang="fr-FR" sz="2400" dirty="0"/>
              <a:t>pour réduire leurs difficultés</a:t>
            </a:r>
          </a:p>
          <a:p>
            <a:r>
              <a:rPr lang="fr-FR" sz="2400" dirty="0"/>
              <a:t>Viser une meilleure </a:t>
            </a:r>
            <a:r>
              <a:rPr lang="fr-FR" sz="2400" b="1" dirty="0"/>
              <a:t>fluence en lecture </a:t>
            </a:r>
            <a:r>
              <a:rPr lang="fr-FR" sz="2400" dirty="0"/>
              <a:t>pour augmenter l'efficacité en compréhension de lecture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D78E89-9DF2-3CE7-109E-512199AF046A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8787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F1C70-241E-4B4A-BEBF-AABFD1FA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269" y="243488"/>
            <a:ext cx="8399004" cy="1109390"/>
          </a:xfrm>
        </p:spPr>
        <p:txBody>
          <a:bodyPr>
            <a:normAutofit fontScale="90000"/>
          </a:bodyPr>
          <a:lstStyle/>
          <a:p>
            <a:r>
              <a:rPr lang="fr-FR" dirty="0"/>
              <a:t>Un modèle de réponse à l'intervention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E6EB72-97DE-4EA8-B27D-7BE1289F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17" y="2540092"/>
            <a:ext cx="4467306" cy="1292169"/>
          </a:xfrm>
        </p:spPr>
        <p:txBody>
          <a:bodyPr>
            <a:normAutofit/>
          </a:bodyPr>
          <a:lstStyle/>
          <a:p>
            <a:r>
              <a:rPr lang="fr-FR" sz="2000" dirty="0"/>
              <a:t>Les travaux précédents se situent clairement au niveau 2 du modèle d'intervention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6FF9FA-BCEF-4EA2-AB1D-85100EE3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23" y="1275053"/>
            <a:ext cx="6953577" cy="44502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7AD0A2-1349-AB35-D2C9-BEECA9DA51D6}"/>
              </a:ext>
            </a:extLst>
          </p:cNvPr>
          <p:cNvSpPr txBox="1"/>
          <p:nvPr/>
        </p:nvSpPr>
        <p:spPr>
          <a:xfrm>
            <a:off x="1466541" y="6148662"/>
            <a:ext cx="10018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0070C0"/>
                </a:solidFill>
              </a:rPr>
              <a:t>Berkeley, S., Bender, W. N, Gregg </a:t>
            </a:r>
            <a:r>
              <a:rPr lang="en-US" sz="1600" b="0" i="0" u="none" strike="noStrike" baseline="0" dirty="0" err="1">
                <a:solidFill>
                  <a:srgbClr val="0070C0"/>
                </a:solidFill>
              </a:rPr>
              <a:t>Peaster</a:t>
            </a:r>
            <a:r>
              <a:rPr lang="en-US" sz="1600" b="0" i="0" u="none" strike="noStrike" baseline="0" dirty="0">
                <a:solidFill>
                  <a:srgbClr val="0070C0"/>
                </a:solidFill>
              </a:rPr>
              <a:t>, L., &amp; Saunders, L. (2009). Implementation of response to intervention: a snapshot of progress, </a:t>
            </a:r>
            <a:r>
              <a:rPr lang="en-US" sz="1600" b="0" i="1" u="none" strike="noStrike" baseline="0" dirty="0">
                <a:solidFill>
                  <a:srgbClr val="0070C0"/>
                </a:solidFill>
              </a:rPr>
              <a:t>Journal of Learning Disabilities, 42</a:t>
            </a:r>
            <a:r>
              <a:rPr lang="en-US" sz="1600" b="0" i="0" u="none" strike="noStrike" baseline="0" dirty="0">
                <a:solidFill>
                  <a:srgbClr val="0070C0"/>
                </a:solidFill>
              </a:rPr>
              <a:t>(1), </a:t>
            </a:r>
            <a:r>
              <a:rPr lang="fr-FR" sz="1600" b="0" i="0" u="none" strike="noStrike" baseline="0" dirty="0">
                <a:solidFill>
                  <a:srgbClr val="0070C0"/>
                </a:solidFill>
              </a:rPr>
              <a:t>85-95. </a:t>
            </a:r>
            <a:r>
              <a:rPr lang="fr-FR" sz="1400" b="0" i="0" u="none" strike="noStrike" baseline="0" dirty="0">
                <a:solidFill>
                  <a:srgbClr val="0070C0"/>
                </a:solidFill>
                <a:latin typeface="+mj-lt"/>
              </a:rPr>
              <a:t>`</a:t>
            </a:r>
            <a:endParaRPr lang="fr-FR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98C74F-095E-0831-31B5-79472F9C0CCA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42120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0047" y="38968"/>
            <a:ext cx="10084686" cy="1305955"/>
          </a:xfrm>
        </p:spPr>
        <p:txBody>
          <a:bodyPr>
            <a:normAutofit fontScale="90000"/>
          </a:bodyPr>
          <a:lstStyle/>
          <a:p>
            <a:r>
              <a:rPr lang="fr-FR" dirty="0"/>
              <a:t>Une approche multisensorielle pour apprendre les lettres (nom, son, forme)</a:t>
            </a:r>
            <a:br>
              <a:rPr lang="fr-FR" dirty="0"/>
            </a:br>
            <a:r>
              <a:rPr lang="fr-FR" sz="2200" dirty="0"/>
              <a:t>En collaboration avec Hélène Labat (</a:t>
            </a:r>
            <a:r>
              <a:rPr lang="fr-FR" sz="2200" dirty="0" err="1"/>
              <a:t>Lab</a:t>
            </a:r>
            <a:r>
              <a:rPr lang="fr-FR" sz="2200" dirty="0"/>
              <a:t> Paragraphe, Univ Cergy-Pontoise)</a:t>
            </a:r>
          </a:p>
        </p:txBody>
      </p:sp>
      <p:pic>
        <p:nvPicPr>
          <p:cNvPr id="11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981" y="1387025"/>
            <a:ext cx="919114" cy="155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20" y="1504910"/>
            <a:ext cx="1869617" cy="128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38" y="3324218"/>
            <a:ext cx="1201108" cy="13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11" y="3541817"/>
            <a:ext cx="1266870" cy="11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e 33"/>
          <p:cNvGrpSpPr/>
          <p:nvPr/>
        </p:nvGrpSpPr>
        <p:grpSpPr>
          <a:xfrm>
            <a:off x="3972180" y="2507530"/>
            <a:ext cx="5244091" cy="2886972"/>
            <a:chOff x="2448181" y="2507530"/>
            <a:chExt cx="5244091" cy="2886972"/>
          </a:xfrm>
        </p:grpSpPr>
        <p:grpSp>
          <p:nvGrpSpPr>
            <p:cNvPr id="9" name="Groupe 8"/>
            <p:cNvGrpSpPr/>
            <p:nvPr/>
          </p:nvGrpSpPr>
          <p:grpSpPr>
            <a:xfrm>
              <a:off x="3044857" y="2949932"/>
              <a:ext cx="3912124" cy="1979630"/>
              <a:chOff x="3431357" y="3497344"/>
              <a:chExt cx="3912124" cy="1979630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3431357" y="3497344"/>
                <a:ext cx="3912124" cy="197963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" name="Image 2"/>
              <p:cNvPicPr>
                <a:picLocks noChangeAspect="1"/>
              </p:cNvPicPr>
              <p:nvPr/>
            </p:nvPicPr>
            <p:blipFill>
              <a:blip r:embed="rId6"/>
              <a:srcRect l="16451" t="5360" r="75677" b="75684"/>
              <a:stretch>
                <a:fillRect/>
              </a:stretch>
            </p:blipFill>
            <p:spPr bwMode="auto">
              <a:xfrm>
                <a:off x="4110088" y="3763471"/>
                <a:ext cx="498061" cy="1438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" name="Connecteur droit avec flèche 5"/>
              <p:cNvCxnSpPr/>
              <p:nvPr/>
            </p:nvCxnSpPr>
            <p:spPr>
              <a:xfrm>
                <a:off x="4769963" y="4482825"/>
                <a:ext cx="848412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>
                <a:off x="5863472" y="3763471"/>
                <a:ext cx="848412" cy="132700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/>
                  <a:t>/b/</a:t>
                </a:r>
              </a:p>
            </p:txBody>
          </p:sp>
        </p:grpSp>
        <p:cxnSp>
          <p:nvCxnSpPr>
            <p:cNvPr id="24" name="Connecteur droit avec flèche 23"/>
            <p:cNvCxnSpPr/>
            <p:nvPr/>
          </p:nvCxnSpPr>
          <p:spPr>
            <a:xfrm flipH="1" flipV="1">
              <a:off x="3723588" y="2507530"/>
              <a:ext cx="441499" cy="5373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 flipV="1">
              <a:off x="2448181" y="3874139"/>
              <a:ext cx="596676" cy="54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5000919" y="4934984"/>
              <a:ext cx="0" cy="4595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6961694" y="3935413"/>
              <a:ext cx="730578" cy="4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V="1">
              <a:off x="6226403" y="2696065"/>
              <a:ext cx="655164" cy="4822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09E64CF-E0D6-31B2-641B-10E9102F87D6}"/>
              </a:ext>
            </a:extLst>
          </p:cNvPr>
          <p:cNvGrpSpPr/>
          <p:nvPr/>
        </p:nvGrpSpPr>
        <p:grpSpPr>
          <a:xfrm>
            <a:off x="5689086" y="5195689"/>
            <a:ext cx="3029301" cy="1471035"/>
            <a:chOff x="5689088" y="5195689"/>
            <a:chExt cx="3029301" cy="1471035"/>
          </a:xfrm>
        </p:grpSpPr>
        <p:pic>
          <p:nvPicPr>
            <p:cNvPr id="15" name="Imag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1"/>
            <a:stretch>
              <a:fillRect/>
            </a:stretch>
          </p:blipFill>
          <p:spPr bwMode="auto">
            <a:xfrm>
              <a:off x="5689088" y="5394502"/>
              <a:ext cx="1586787" cy="118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FBD1AA-88FD-8908-E7E0-88A7546C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8279" y="5195689"/>
              <a:ext cx="1350110" cy="1471035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67F2F3C-B6CF-F2DA-66FC-08B91B352EED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1390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88D9A-D42D-4DC3-891D-52709CC2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0A5D3A-9A7E-4606-B90D-97CD7329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9154150" cy="4205555"/>
          </a:xfrm>
        </p:spPr>
        <p:txBody>
          <a:bodyPr>
            <a:normAutofit/>
          </a:bodyPr>
          <a:lstStyle/>
          <a:p>
            <a:r>
              <a:rPr lang="fr-FR" sz="2400" dirty="0"/>
              <a:t>Des dispositifs pédagogiques pour faciliter l'apprentissage de la lecture</a:t>
            </a:r>
          </a:p>
          <a:p>
            <a:pPr lvl="1"/>
            <a:r>
              <a:rPr lang="fr-FR" sz="2200" dirty="0"/>
              <a:t>en maternelle</a:t>
            </a:r>
          </a:p>
          <a:p>
            <a:pPr lvl="1"/>
            <a:r>
              <a:rPr lang="fr-FR" sz="2200" dirty="0"/>
              <a:t>en CP-CE1</a:t>
            </a:r>
          </a:p>
          <a:p>
            <a:r>
              <a:rPr lang="fr-FR" sz="2400" dirty="0"/>
              <a:t>Des dispositifs d'aides numériques pour stimuler le code alphabétique,  l'identification de mots écrits et la compréhension de texte</a:t>
            </a:r>
          </a:p>
          <a:p>
            <a:pPr lvl="1"/>
            <a:r>
              <a:rPr lang="fr-FR" sz="2200" dirty="0"/>
              <a:t>en CP-CE1-CE2</a:t>
            </a:r>
          </a:p>
          <a:p>
            <a:pPr lvl="1"/>
            <a:r>
              <a:rPr lang="fr-FR" sz="2200" dirty="0"/>
              <a:t>en SEGPA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057C14-6062-B635-7009-21327819DD20}"/>
              </a:ext>
            </a:extLst>
          </p:cNvPr>
          <p:cNvSpPr txBox="1"/>
          <p:nvPr/>
        </p:nvSpPr>
        <p:spPr>
          <a:xfrm>
            <a:off x="60960" y="1192636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5485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0068" y="1396625"/>
            <a:ext cx="7756988" cy="835575"/>
          </a:xfrm>
        </p:spPr>
        <p:txBody>
          <a:bodyPr>
            <a:normAutofit fontScale="90000"/>
          </a:bodyPr>
          <a:lstStyle/>
          <a:p>
            <a:r>
              <a:rPr lang="fr-FR" dirty="0"/>
              <a:t>Effet d’un entraînement </a:t>
            </a:r>
            <a:r>
              <a:rPr lang="fr-FR" dirty="0" err="1"/>
              <a:t>multi-sensoriel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80027" y="2157573"/>
            <a:ext cx="8558543" cy="4441191"/>
          </a:xfrm>
        </p:spPr>
        <p:txBody>
          <a:bodyPr>
            <a:noAutofit/>
          </a:bodyPr>
          <a:lstStyle/>
          <a:p>
            <a:r>
              <a:rPr lang="fr-FR" sz="2000" dirty="0"/>
              <a:t>Enfants en GS, 5 groupes entraînés, une ou deux modalités sensorielles impliquées:</a:t>
            </a:r>
          </a:p>
          <a:p>
            <a:pPr lvl="1"/>
            <a:r>
              <a:rPr lang="fr-FR" sz="1800" dirty="0"/>
              <a:t>V visuel, H haptique, G graphomoteur</a:t>
            </a:r>
          </a:p>
          <a:p>
            <a:pPr lvl="1"/>
            <a:r>
              <a:rPr lang="fr-FR" sz="1800" dirty="0"/>
              <a:t>VH </a:t>
            </a:r>
            <a:r>
              <a:rPr lang="fr-FR" sz="1800" dirty="0" err="1"/>
              <a:t>visuo</a:t>
            </a:r>
            <a:r>
              <a:rPr lang="fr-FR" sz="1800" dirty="0"/>
              <a:t>-haptique, VG </a:t>
            </a:r>
            <a:r>
              <a:rPr lang="fr-FR" sz="1800" dirty="0" err="1"/>
              <a:t>visuo</a:t>
            </a:r>
            <a:r>
              <a:rPr lang="fr-FR" sz="1800" dirty="0"/>
              <a:t>-graphomoteur</a:t>
            </a:r>
          </a:p>
          <a:p>
            <a:r>
              <a:rPr lang="fr-FR" sz="2000" dirty="0"/>
              <a:t>Pré- et </a:t>
            </a:r>
            <a:r>
              <a:rPr lang="fr-FR" sz="2000" dirty="0" err="1"/>
              <a:t>post-tests</a:t>
            </a:r>
            <a:r>
              <a:rPr lang="fr-FR" sz="2000" dirty="0"/>
              <a:t> (t0, t1 et t2 (4 mois après):</a:t>
            </a:r>
          </a:p>
          <a:p>
            <a:pPr lvl="1"/>
            <a:r>
              <a:rPr lang="fr-FR" sz="1800" dirty="0"/>
              <a:t>LVH </a:t>
            </a:r>
            <a:r>
              <a:rPr lang="fr-FR" sz="1800" dirty="0" err="1"/>
              <a:t>pseudomots</a:t>
            </a:r>
            <a:endParaRPr lang="fr-FR" sz="1800" dirty="0"/>
          </a:p>
          <a:p>
            <a:pPr lvl="1"/>
            <a:r>
              <a:rPr lang="fr-FR" sz="1800" dirty="0"/>
              <a:t>Ecriture de </a:t>
            </a:r>
            <a:r>
              <a:rPr lang="fr-FR" sz="1800" dirty="0" err="1"/>
              <a:t>pseudomots</a:t>
            </a:r>
            <a:endParaRPr lang="fr-FR" sz="1800" dirty="0"/>
          </a:p>
          <a:p>
            <a:r>
              <a:rPr lang="fr-FR" sz="2000" dirty="0"/>
              <a:t>Entraînement sur 4 lettres B,U,S, I en 4 séances + 1 séance de révision</a:t>
            </a:r>
          </a:p>
          <a:p>
            <a:r>
              <a:rPr lang="fr-FR" sz="2000" dirty="0"/>
              <a:t>Les performances en lecture et en écriture sont </a:t>
            </a:r>
            <a:r>
              <a:rPr lang="fr-FR" sz="2000" b="1" dirty="0"/>
              <a:t>supérieures dans les conditions à double modalité sensorielle</a:t>
            </a:r>
            <a:r>
              <a:rPr lang="fr-FR" sz="2000" dirty="0"/>
              <a:t> à court et moyen terme: VH et VG</a:t>
            </a:r>
          </a:p>
        </p:txBody>
      </p:sp>
      <p:grpSp>
        <p:nvGrpSpPr>
          <p:cNvPr id="4" name="Grouper 7"/>
          <p:cNvGrpSpPr>
            <a:grpSpLocks/>
          </p:cNvGrpSpPr>
          <p:nvPr/>
        </p:nvGrpSpPr>
        <p:grpSpPr bwMode="auto">
          <a:xfrm>
            <a:off x="1715785" y="140470"/>
            <a:ext cx="2196701" cy="1407560"/>
            <a:chOff x="3117345" y="2255837"/>
            <a:chExt cx="7314623" cy="349960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117345" y="2255837"/>
              <a:ext cx="7314623" cy="1079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altLang="ja-JP" sz="2400" dirty="0">
                  <a:solidFill>
                    <a:srgbClr val="FF0000"/>
                  </a:solidFill>
                  <a:ea typeface="Tw Cen MT" pitchFamily="4" charset="0"/>
                  <a:cs typeface="Tw Cen MT" pitchFamily="4" charset="0"/>
                </a:rPr>
                <a:t>GRAPHOMOTRICE</a:t>
              </a:r>
              <a:endParaRPr lang="fr-FR" altLang="ja-JP" sz="2400" dirty="0">
                <a:ea typeface="Tw Cen MT" pitchFamily="4" charset="0"/>
                <a:cs typeface="Tw Cen MT" pitchFamily="4" charset="0"/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/>
          </p:nvPicPr>
          <p:blipFill>
            <a:blip r:embed="rId3"/>
            <a:srcRect l="24501"/>
            <a:stretch>
              <a:fillRect/>
            </a:stretch>
          </p:blipFill>
          <p:spPr bwMode="auto">
            <a:xfrm>
              <a:off x="5105083" y="3100476"/>
              <a:ext cx="3553896" cy="265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15" y="29831"/>
            <a:ext cx="5796930" cy="136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95FC44-E11F-75D6-BDD3-5DB6DC3577D6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68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AC2B5-2150-5A14-AA27-23E0E960D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818" y="2178259"/>
            <a:ext cx="9387945" cy="3777622"/>
          </a:xfrm>
        </p:spPr>
        <p:txBody>
          <a:bodyPr/>
          <a:lstStyle/>
          <a:p>
            <a:r>
              <a:rPr lang="fr-FR" sz="2800" dirty="0"/>
              <a:t>De nombreux travaux ont mis en évidence l’intérêt d’un entraînement </a:t>
            </a:r>
            <a:r>
              <a:rPr lang="fr-FR" sz="2800" dirty="0" err="1"/>
              <a:t>multi-sensoriel</a:t>
            </a:r>
            <a:r>
              <a:rPr lang="fr-FR" sz="2800" dirty="0"/>
              <a:t>  </a:t>
            </a:r>
          </a:p>
          <a:p>
            <a:r>
              <a:rPr lang="fr-FR" sz="2800" dirty="0"/>
              <a:t>Pour une synthèse récente 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1600" b="0" i="0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Labat, H.,</a:t>
            </a:r>
            <a:r>
              <a:rPr lang="fr-FR" sz="1600" b="1" i="0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Ecalle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, J., </a:t>
            </a:r>
            <a:r>
              <a:rPr lang="fr-FR" sz="1600" b="0" i="0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&amp; Magnan, A. (2021). Cognition incarnée et éducation : Comment l’expérience sensori-motrice stimule l’apprentissage de la lecture-écriture ?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fr-FR" sz="1600" b="0" i="1" u="none" strike="noStrike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Intellectica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, 74, </a:t>
            </a:r>
            <a:r>
              <a:rPr lang="fr-FR" sz="1600" b="0" i="0" u="none" strike="noStrike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253-270.</a:t>
            </a:r>
            <a:endParaRPr lang="fr-FR" sz="16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72DB08-B815-F207-D79B-F7DBDD22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353" y="0"/>
            <a:ext cx="4851648" cy="14466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AAFADA-5270-0D60-3346-12C87D9B44E1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057425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A7C28-F95A-AF57-42AF-41B76DB7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outils numériques pour stimuler la lecture et son apprentissage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E1144B-B8A5-8809-D146-3EF285DAB5AA}"/>
              </a:ext>
            </a:extLst>
          </p:cNvPr>
          <p:cNvSpPr txBox="1"/>
          <p:nvPr/>
        </p:nvSpPr>
        <p:spPr>
          <a:xfrm>
            <a:off x="0" y="3616872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78504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F1C70-241E-4B4A-BEBF-AABFD1FA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292" y="23268"/>
            <a:ext cx="3318553" cy="850035"/>
          </a:xfrm>
        </p:spPr>
        <p:txBody>
          <a:bodyPr>
            <a:normAutofit/>
          </a:bodyPr>
          <a:lstStyle/>
          <a:p>
            <a:r>
              <a:rPr lang="fr-FR" dirty="0"/>
              <a:t>Arguments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E6EB72-97DE-4EA8-B27D-7BE1289F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826" y="1439441"/>
            <a:ext cx="7035846" cy="40921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000" dirty="0"/>
          </a:p>
          <a:p>
            <a:r>
              <a:rPr lang="fr-FR" sz="2800" dirty="0"/>
              <a:t>une présentation multimodale des items (mots et textes)</a:t>
            </a:r>
          </a:p>
          <a:p>
            <a:r>
              <a:rPr lang="fr-FR" sz="2800" dirty="0"/>
              <a:t>un feedback immédiat</a:t>
            </a:r>
          </a:p>
          <a:p>
            <a:r>
              <a:rPr lang="fr-FR" sz="2800" dirty="0"/>
              <a:t>autonomiser l'apprentissage</a:t>
            </a:r>
          </a:p>
          <a:p>
            <a:r>
              <a:rPr lang="fr-FR" sz="2800" dirty="0"/>
              <a:t>multiplier le temps d'apprentissage</a:t>
            </a:r>
          </a:p>
          <a:p>
            <a:r>
              <a:rPr lang="fr-FR" sz="2800" dirty="0"/>
              <a:t>une approche multisensorielle</a:t>
            </a:r>
          </a:p>
          <a:p>
            <a:endParaRPr lang="fr-FR" sz="28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2F1482-EB59-1480-7FFF-5A37B9E84852}"/>
              </a:ext>
            </a:extLst>
          </p:cNvPr>
          <p:cNvSpPr txBox="1">
            <a:spLocks/>
          </p:cNvSpPr>
          <p:nvPr/>
        </p:nvSpPr>
        <p:spPr>
          <a:xfrm>
            <a:off x="6659606" y="1326426"/>
            <a:ext cx="4467306" cy="4509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5A94DD-C9CB-A3A5-13BA-DDD6DB9FC5BE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6955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27648" y="2780928"/>
            <a:ext cx="7498080" cy="1143000"/>
          </a:xfrm>
        </p:spPr>
        <p:txBody>
          <a:bodyPr>
            <a:normAutofit/>
          </a:bodyPr>
          <a:lstStyle/>
          <a:p>
            <a:r>
              <a:rPr lang="fr-FR" dirty="0"/>
              <a:t>Stimuler le code alphabétique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76DE52-5BAD-AAFA-4BE6-20BBEA339BFB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4224899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815F8-AF8D-0584-FBB4-F553BCD3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379" y="306332"/>
            <a:ext cx="4619533" cy="128089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Sonifier</a:t>
            </a:r>
            <a:r>
              <a:rPr lang="fr-FR" dirty="0"/>
              <a:t> les lettres pour mieux les apprendre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D26336-6D38-916D-4A95-7B68CB15C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266" y="1535852"/>
            <a:ext cx="3181106" cy="1841778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Principe: associer un son qui varie en fonction de la construction spatiale de la lettre (son écriture)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1332E4-595E-3AFB-3A5F-E12F58CEE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728" y="-20548"/>
            <a:ext cx="3706078" cy="14491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BC74A8-7B6F-09D9-8D5B-2164BDA4B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969" y="1530771"/>
            <a:ext cx="3284837" cy="4379783"/>
          </a:xfrm>
          <a:prstGeom prst="rect">
            <a:avLst/>
          </a:prstGeom>
        </p:spPr>
      </p:pic>
      <p:pic>
        <p:nvPicPr>
          <p:cNvPr id="4" name="fa_soni_video">
            <a:hlinkClick r:id="" action="ppaction://media"/>
            <a:extLst>
              <a:ext uri="{FF2B5EF4-FFF2-40B4-BE49-F238E27FC236}">
                <a16:creationId xmlns:a16="http://schemas.microsoft.com/office/drawing/2014/main" id="{7E0ECBAB-AC0D-249A-CC89-F7E54EF4A4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3836" y="1587221"/>
            <a:ext cx="3114452" cy="175187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4C17E01-67BC-19CE-7DD6-7E98A0A1969B}"/>
              </a:ext>
            </a:extLst>
          </p:cNvPr>
          <p:cNvSpPr txBox="1">
            <a:spLocks/>
          </p:cNvSpPr>
          <p:nvPr/>
        </p:nvSpPr>
        <p:spPr>
          <a:xfrm>
            <a:off x="1442266" y="3339100"/>
            <a:ext cx="5735951" cy="25703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/>
              <a:t>Etude</a:t>
            </a:r>
            <a:r>
              <a:rPr lang="fr-FR" sz="2400" dirty="0"/>
              <a:t> en GS: 3 groupes:</a:t>
            </a:r>
          </a:p>
          <a:p>
            <a:pPr lvl="1"/>
            <a:r>
              <a:rPr lang="fr-FR" sz="2000" dirty="0" err="1"/>
              <a:t>Sonification</a:t>
            </a:r>
            <a:endParaRPr lang="fr-FR" sz="2000" dirty="0"/>
          </a:p>
          <a:p>
            <a:pPr lvl="1"/>
            <a:r>
              <a:rPr lang="fr-FR" sz="2000" dirty="0"/>
              <a:t>Mélodie (séquence de notes aléatoires)</a:t>
            </a:r>
          </a:p>
          <a:p>
            <a:pPr lvl="1"/>
            <a:r>
              <a:rPr lang="fr-FR" sz="2000" dirty="0"/>
              <a:t>Silence</a:t>
            </a:r>
          </a:p>
          <a:p>
            <a:r>
              <a:rPr lang="fr-FR" sz="2400" dirty="0"/>
              <a:t>Entraînement au traçage de 8 lettres (associées à des syllabes) sur tablette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DFB082D4-591C-9B3B-8969-E8E66BDE4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54" y="5852995"/>
            <a:ext cx="117233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Danna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J., Paz-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Villagrán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V.,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Gondre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C.,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Aramaki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M.,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Kronland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-Martinet, R., Ystad, S., Velay, J. L. (2015).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PlosOne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, 20, 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507-532. </a:t>
            </a: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Effenberg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A. O., Schmitz, G., Baumann, F.,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Rosenhahn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B., &amp;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Kroeger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D. (2015).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SoundScript-supporting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 the acquisition of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character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writing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 by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multisensory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integration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. 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Open Psychology Journal 8(1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), 230–237.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A27BB7-0810-A9BF-1D71-4EA62473DF36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0763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815F8-AF8D-0584-FBB4-F553BCD3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379" y="306332"/>
            <a:ext cx="4619533" cy="1280890"/>
          </a:xfrm>
        </p:spPr>
        <p:txBody>
          <a:bodyPr>
            <a:normAutofit/>
          </a:bodyPr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D26336-6D38-916D-4A95-7B68CB15C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735" y="1564216"/>
            <a:ext cx="5402289" cy="3534088"/>
          </a:xfrm>
        </p:spPr>
        <p:txBody>
          <a:bodyPr>
            <a:normAutofit/>
          </a:bodyPr>
          <a:lstStyle/>
          <a:p>
            <a:r>
              <a:rPr lang="fr-FR" sz="2800" dirty="0"/>
              <a:t>Les performances sont supérieures pour le groupe </a:t>
            </a:r>
            <a:r>
              <a:rPr lang="fr-FR" sz="2800" dirty="0" err="1"/>
              <a:t>Sonification</a:t>
            </a:r>
            <a:r>
              <a:rPr lang="fr-FR" sz="2800" dirty="0"/>
              <a:t> en</a:t>
            </a:r>
          </a:p>
          <a:p>
            <a:pPr lvl="1"/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décodage</a:t>
            </a:r>
            <a:r>
              <a:rPr lang="fr-FR" sz="2600" dirty="0"/>
              <a:t> (lecture de </a:t>
            </a:r>
            <a:r>
              <a:rPr lang="fr-FR" sz="2600" dirty="0" err="1"/>
              <a:t>pseudomots</a:t>
            </a:r>
            <a:r>
              <a:rPr lang="fr-FR" sz="2600" dirty="0"/>
              <a:t>)</a:t>
            </a:r>
          </a:p>
          <a:p>
            <a:pPr lvl="1"/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orthographique </a:t>
            </a:r>
            <a:r>
              <a:rPr lang="fr-FR" sz="2600" dirty="0"/>
              <a:t>(dictée de </a:t>
            </a:r>
            <a:r>
              <a:rPr lang="fr-FR" sz="2600" dirty="0" err="1"/>
              <a:t>pseudomots</a:t>
            </a:r>
            <a:r>
              <a:rPr lang="fr-FR" sz="2600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F23DFB-BAE3-762A-5D9D-1C1A9C7A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05" y="149779"/>
            <a:ext cx="5062582" cy="57989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709DBD-C35A-D08D-F73E-5140B436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116" y="4826014"/>
            <a:ext cx="1233889" cy="11347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4B29BA-4A3F-2E19-6167-6D9BE6991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403" y="6213114"/>
            <a:ext cx="102566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Boisson, A., Labat, H., Versace, R., &amp; Magnan, A. (2021). </a:t>
            </a:r>
            <a:r>
              <a:rPr lang="fr-FR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Human </a:t>
            </a:r>
            <a:r>
              <a:rPr lang="fr-FR" sz="16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Movement</a:t>
            </a:r>
            <a:r>
              <a:rPr lang="fr-FR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Science, 79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E8A574-D147-8836-E520-5957D59AEC0A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6583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0" y="790288"/>
            <a:ext cx="4932611" cy="3492954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800" dirty="0"/>
              <a:t>Principe</a:t>
            </a:r>
          </a:p>
          <a:p>
            <a:pPr lvl="1"/>
            <a:r>
              <a:rPr lang="fr-FR" altLang="fr-FR" sz="2400" dirty="0"/>
              <a:t>Faciliter la découverte du code alphabétique à partir des syllabes orales</a:t>
            </a:r>
          </a:p>
          <a:p>
            <a:pPr lvl="1"/>
            <a:r>
              <a:rPr lang="fr-FR" altLang="fr-FR" sz="2400" dirty="0"/>
              <a:t>Favoriser l’utilisation des syllabes écrites correspondantes pour identifier les mots écrits.</a:t>
            </a:r>
          </a:p>
        </p:txBody>
      </p:sp>
      <p:pic>
        <p:nvPicPr>
          <p:cNvPr id="13" name="Image 12" descr="Lapin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2632975"/>
            <a:ext cx="2736304" cy="2052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 descr="Lapin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795" y="4784435"/>
            <a:ext cx="2686412" cy="2014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 descr="Screenshot 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787683"/>
            <a:ext cx="2736304" cy="20112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/>
          <p:cNvGrpSpPr>
            <a:grpSpLocks/>
          </p:cNvGrpSpPr>
          <p:nvPr/>
        </p:nvGrpSpPr>
        <p:grpSpPr bwMode="auto">
          <a:xfrm>
            <a:off x="8112225" y="4784435"/>
            <a:ext cx="2513815" cy="2014538"/>
            <a:chOff x="1607769" y="3636188"/>
            <a:chExt cx="3960441" cy="2952328"/>
          </a:xfrm>
        </p:grpSpPr>
        <p:sp>
          <p:nvSpPr>
            <p:cNvPr id="18" name="Rectangle 17"/>
            <p:cNvSpPr/>
            <p:nvPr/>
          </p:nvSpPr>
          <p:spPr>
            <a:xfrm>
              <a:off x="1607769" y="3636188"/>
              <a:ext cx="3960441" cy="2952328"/>
            </a:xfrm>
            <a:prstGeom prst="rect">
              <a:avLst/>
            </a:prstGeom>
            <a:gradFill flip="none" rotWithShape="1">
              <a:gsLst>
                <a:gs pos="0">
                  <a:srgbClr val="E2B0F2"/>
                </a:gs>
                <a:gs pos="18000">
                  <a:schemeClr val="accent4">
                    <a:lumMod val="20000"/>
                    <a:lumOff val="80000"/>
                  </a:schemeClr>
                </a:gs>
                <a:gs pos="36000">
                  <a:srgbClr val="E2B0F2"/>
                </a:gs>
                <a:gs pos="55000">
                  <a:schemeClr val="accent4">
                    <a:lumMod val="20000"/>
                    <a:lumOff val="80000"/>
                  </a:schemeClr>
                </a:gs>
                <a:gs pos="83000">
                  <a:srgbClr val="E2B0F2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93117" y="3846794"/>
              <a:ext cx="1789742" cy="432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lapin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93117" y="4566603"/>
              <a:ext cx="1789744" cy="432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tx1"/>
                  </a:solidFill>
                </a:rPr>
                <a:t>lever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93117" y="5243681"/>
              <a:ext cx="1789744" cy="4090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loto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93117" y="6016152"/>
              <a:ext cx="1789745" cy="4090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chapeau</a:t>
              </a:r>
            </a:p>
          </p:txBody>
        </p:sp>
      </p:grpSp>
      <p:pic>
        <p:nvPicPr>
          <p:cNvPr id="12" name="Image 11" descr="Screenshot 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869" y="136005"/>
            <a:ext cx="3242556" cy="2305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9BAC89-3C86-942D-4A69-ABEDDF9DFC3F}"/>
              </a:ext>
            </a:extLst>
          </p:cNvPr>
          <p:cNvSpPr/>
          <p:nvPr/>
        </p:nvSpPr>
        <p:spPr>
          <a:xfrm flipV="1">
            <a:off x="2042869" y="170676"/>
            <a:ext cx="855309" cy="418871"/>
          </a:xfrm>
          <a:prstGeom prst="rect">
            <a:avLst/>
          </a:prstGeom>
          <a:solidFill>
            <a:srgbClr val="F39CFA"/>
          </a:solidFill>
          <a:ln>
            <a:solidFill>
              <a:srgbClr val="F39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3D1FA20-BA58-751B-0980-1A214565C866}"/>
              </a:ext>
            </a:extLst>
          </p:cNvPr>
          <p:cNvGrpSpPr/>
          <p:nvPr/>
        </p:nvGrpSpPr>
        <p:grpSpPr>
          <a:xfrm>
            <a:off x="2042869" y="111942"/>
            <a:ext cx="3242556" cy="2305942"/>
            <a:chOff x="2042869" y="111942"/>
            <a:chExt cx="3242556" cy="2305942"/>
          </a:xfrm>
        </p:grpSpPr>
        <p:pic>
          <p:nvPicPr>
            <p:cNvPr id="5" name="Image 4" descr="Screenshot 0.png">
              <a:extLst>
                <a:ext uri="{FF2B5EF4-FFF2-40B4-BE49-F238E27FC236}">
                  <a16:creationId xmlns:a16="http://schemas.microsoft.com/office/drawing/2014/main" id="{7CDD0D35-A39A-37FF-A968-6439377C7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2869" y="111942"/>
              <a:ext cx="3242556" cy="23059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41DB61-AD2F-38FC-4E24-56396947E4FF}"/>
                </a:ext>
              </a:extLst>
            </p:cNvPr>
            <p:cNvSpPr/>
            <p:nvPr/>
          </p:nvSpPr>
          <p:spPr>
            <a:xfrm flipV="1">
              <a:off x="2042869" y="146613"/>
              <a:ext cx="855309" cy="418871"/>
            </a:xfrm>
            <a:prstGeom prst="rect">
              <a:avLst/>
            </a:prstGeom>
            <a:solidFill>
              <a:srgbClr val="F39CFA"/>
            </a:solidFill>
            <a:ln>
              <a:solidFill>
                <a:srgbClr val="F39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C4F56C6-2D8F-F2CF-0CDF-78E769F29D1E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0618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856C9-41F8-44C8-8AAB-2DA80F0A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66" y="411977"/>
            <a:ext cx="5788595" cy="1120422"/>
          </a:xfrm>
        </p:spPr>
        <p:txBody>
          <a:bodyPr>
            <a:normAutofit fontScale="90000"/>
          </a:bodyPr>
          <a:lstStyle/>
          <a:p>
            <a:r>
              <a:rPr lang="fr-FR" dirty="0"/>
              <a:t>Des résultats encourageants avec des enfants migrants</a:t>
            </a:r>
            <a:endParaRPr lang="fr-FR" sz="2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87D738-1EC8-4D5F-980E-A4C5CB38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465" y="1679392"/>
            <a:ext cx="3064384" cy="1506632"/>
          </a:xfrm>
        </p:spPr>
        <p:txBody>
          <a:bodyPr>
            <a:normAutofit/>
          </a:bodyPr>
          <a:lstStyle/>
          <a:p>
            <a:r>
              <a:rPr lang="fr-FR" sz="2400" dirty="0"/>
              <a:t>6 enfants (non lecteurs en Français)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F54254-6F46-47C4-9AF6-9BE29947A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134" y="18608"/>
            <a:ext cx="3091792" cy="11204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CE828B-B00B-4D36-8797-A6A86D2E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413" y="1316584"/>
            <a:ext cx="5296513" cy="2577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F50F20-DCA6-4E1E-83B0-762390A3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191" y="4031081"/>
            <a:ext cx="3107068" cy="2808311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AD6C720-D916-452D-A3DE-9A69EAA119B7}"/>
              </a:ext>
            </a:extLst>
          </p:cNvPr>
          <p:cNvSpPr txBox="1">
            <a:spLocks/>
          </p:cNvSpPr>
          <p:nvPr/>
        </p:nvSpPr>
        <p:spPr>
          <a:xfrm>
            <a:off x="1922253" y="3159680"/>
            <a:ext cx="4705900" cy="213919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None/>
            </a:pPr>
            <a:r>
              <a:rPr lang="fr-FR" dirty="0"/>
              <a:t>Deux périodes successives et 3 évaluations:</a:t>
            </a:r>
          </a:p>
          <a:p>
            <a:pPr lvl="1"/>
            <a:r>
              <a:rPr lang="fr-FR" dirty="0"/>
              <a:t>t1-t2 sans entraînement</a:t>
            </a:r>
          </a:p>
          <a:p>
            <a:pPr lvl="1"/>
            <a:r>
              <a:rPr lang="fr-FR" dirty="0"/>
              <a:t>t2-t3 avec entraînement (10h)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09A270-B617-4D8B-8D8D-4AE6CC408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889" y="18608"/>
            <a:ext cx="1738204" cy="60918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09BC2A-71B0-C072-6AC8-F5EF789D5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60" y="5780782"/>
            <a:ext cx="62825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Sanchez, M., &amp; </a:t>
            </a:r>
            <a:r>
              <a:rPr lang="en-US" sz="16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Magnan</a:t>
            </a:r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A. (2021). A computerized syllable-based intervention for children with Down Syndrome: What effects on reading skills? </a:t>
            </a:r>
            <a:r>
              <a:rPr lang="en-US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Exceptionality Education International, </a:t>
            </a:r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31(1), 41-61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955DB3-B48D-4D33-FA39-2995FF9F3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59" y="5178608"/>
            <a:ext cx="6282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Ecalle, J., </a:t>
            </a:r>
            <a:r>
              <a:rPr lang="en-US" sz="16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Vidalenc</a:t>
            </a:r>
            <a:r>
              <a:rPr lang="en-US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, J.-L., &amp; </a:t>
            </a:r>
            <a:r>
              <a:rPr lang="en-US" sz="16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Magnan</a:t>
            </a:r>
            <a:r>
              <a:rPr lang="en-US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, A. (2020). </a:t>
            </a:r>
            <a:r>
              <a:rPr lang="en-US" sz="1600" i="1" dirty="0">
                <a:solidFill>
                  <a:srgbClr val="0070C0"/>
                </a:solidFill>
                <a:ea typeface="Times New Roman" panose="02020603050405020304" pitchFamily="18" charset="0"/>
              </a:rPr>
              <a:t>Journal of Educational, Cultural, Psychological Studies, 22</a:t>
            </a:r>
            <a:r>
              <a:rPr lang="en-US" sz="1600" dirty="0">
                <a:solidFill>
                  <a:srgbClr val="0070C0"/>
                </a:solidFill>
                <a:ea typeface="Times New Roman" panose="02020603050405020304" pitchFamily="18" charset="0"/>
              </a:rPr>
              <a:t>, 23-47.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AA5C62A-39FC-6E5A-8D42-36CC4875DFB2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5556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27648" y="278092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Stimuler l'identification de mots écrits (IME)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AC8959-F0F6-33B2-CDC3-6F4F7B37A4C9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82028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38450" y="274638"/>
            <a:ext cx="7372350" cy="154146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L'habileté en lecture: le modèle SVR </a:t>
            </a:r>
            <a:r>
              <a:rPr lang="fr-FR" sz="2200" dirty="0">
                <a:cs typeface="Arial"/>
              </a:rPr>
              <a:t>(</a:t>
            </a:r>
            <a:r>
              <a:rPr lang="fr-FR" sz="2200" dirty="0" err="1">
                <a:cs typeface="Arial"/>
              </a:rPr>
              <a:t>Gough</a:t>
            </a:r>
            <a:r>
              <a:rPr lang="fr-FR" sz="2200" dirty="0">
                <a:cs typeface="Arial"/>
              </a:rPr>
              <a:t> &amp; </a:t>
            </a:r>
            <a:r>
              <a:rPr lang="fr-FR" sz="2200" dirty="0" err="1">
                <a:cs typeface="Arial"/>
              </a:rPr>
              <a:t>Tunmer</a:t>
            </a:r>
            <a:r>
              <a:rPr lang="fr-FR" sz="2200" dirty="0">
                <a:cs typeface="Arial"/>
              </a:rPr>
              <a:t>, 1985) </a:t>
            </a:r>
            <a:r>
              <a:rPr lang="fr-FR" dirty="0">
                <a:cs typeface="Arial"/>
              </a:rPr>
              <a:t>ou SVR+ </a:t>
            </a:r>
            <a:r>
              <a:rPr lang="fr-FR" sz="2000" dirty="0">
                <a:cs typeface="Arial"/>
              </a:rPr>
              <a:t>(</a:t>
            </a:r>
            <a:r>
              <a:rPr lang="fr-FR" sz="2000" dirty="0" err="1">
                <a:cs typeface="Arial"/>
              </a:rPr>
              <a:t>Tunmer</a:t>
            </a:r>
            <a:r>
              <a:rPr lang="fr-FR" sz="2000" dirty="0">
                <a:cs typeface="Arial"/>
              </a:rPr>
              <a:t> &amp; Chapman, 2012) </a:t>
            </a:r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D5880-78B6-4A85-8225-78EF9413E617}" type="slidenum">
              <a:rPr lang="fr-FR"/>
              <a:pPr>
                <a:defRPr/>
              </a:pPr>
              <a:t>3</a:t>
            </a:fld>
            <a:endParaRPr lang="fr-FR"/>
          </a:p>
        </p:txBody>
      </p:sp>
      <p:sp>
        <p:nvSpPr>
          <p:cNvPr id="27650" name="Espace réservé du numéro de diapositive 4"/>
          <p:cNvSpPr txBox="1">
            <a:spLocks noGrp="1"/>
          </p:cNvSpPr>
          <p:nvPr/>
        </p:nvSpPr>
        <p:spPr bwMode="auto">
          <a:xfrm>
            <a:off x="9736396" y="6061326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D7F0C6-88EF-4883-B6E1-E11D9B6F5FC0}" type="slidenum">
              <a:rPr lang="fr-FR" sz="1400">
                <a:latin typeface="Calibri" pitchFamily="34" charset="0"/>
              </a:rPr>
              <a:pPr algn="r"/>
              <a:t>3</a:t>
            </a:fld>
            <a:endParaRPr lang="fr-FR" sz="1400" dirty="0">
              <a:latin typeface="Calibri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7673" y="3933825"/>
            <a:ext cx="3095625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L = R * C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37338" y="2276476"/>
            <a:ext cx="3240087" cy="1944688"/>
            <a:chOff x="3243" y="1434"/>
            <a:chExt cx="2041" cy="1225"/>
          </a:xfrm>
        </p:grpSpPr>
        <p:sp>
          <p:nvSpPr>
            <p:cNvPr id="27662" name="Oval 5"/>
            <p:cNvSpPr>
              <a:spLocks noChangeArrowheads="1"/>
            </p:cNvSpPr>
            <p:nvPr/>
          </p:nvSpPr>
          <p:spPr bwMode="auto">
            <a:xfrm>
              <a:off x="3334" y="1434"/>
              <a:ext cx="1950" cy="77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 dirty="0"/>
                <a:t>Compréhension</a:t>
              </a:r>
            </a:p>
          </p:txBody>
        </p:sp>
        <p:sp>
          <p:nvSpPr>
            <p:cNvPr id="27663" name="Line 6"/>
            <p:cNvSpPr>
              <a:spLocks noChangeShapeType="1"/>
            </p:cNvSpPr>
            <p:nvPr/>
          </p:nvSpPr>
          <p:spPr bwMode="auto">
            <a:xfrm flipH="1">
              <a:off x="3243" y="2160"/>
              <a:ext cx="635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81258" y="4508500"/>
            <a:ext cx="2994243" cy="1944688"/>
            <a:chOff x="1781" y="2840"/>
            <a:chExt cx="1688" cy="1179"/>
          </a:xfrm>
        </p:grpSpPr>
        <p:sp>
          <p:nvSpPr>
            <p:cNvPr id="27660" name="Oval 8"/>
            <p:cNvSpPr>
              <a:spLocks noChangeArrowheads="1"/>
            </p:cNvSpPr>
            <p:nvPr/>
          </p:nvSpPr>
          <p:spPr bwMode="auto">
            <a:xfrm>
              <a:off x="1781" y="3174"/>
              <a:ext cx="1688" cy="84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 dirty="0"/>
                <a:t>Reconnaissance</a:t>
              </a:r>
              <a:r>
                <a:rPr lang="fr-FR" dirty="0"/>
                <a:t> </a:t>
              </a:r>
              <a:r>
                <a:rPr lang="fr-FR" b="1" dirty="0"/>
                <a:t>de mots </a:t>
              </a:r>
            </a:p>
            <a:p>
              <a:pPr algn="ctr"/>
              <a:r>
                <a:rPr lang="fr-FR" b="1" dirty="0"/>
                <a:t>écrits</a:t>
              </a:r>
            </a:p>
          </p:txBody>
        </p:sp>
        <p:sp>
          <p:nvSpPr>
            <p:cNvPr id="27661" name="Line 9"/>
            <p:cNvSpPr>
              <a:spLocks noChangeShapeType="1"/>
            </p:cNvSpPr>
            <p:nvPr/>
          </p:nvSpPr>
          <p:spPr bwMode="auto">
            <a:xfrm flipV="1">
              <a:off x="2744" y="2840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95551" y="2349501"/>
            <a:ext cx="3095625" cy="1871663"/>
            <a:chOff x="612" y="1480"/>
            <a:chExt cx="1950" cy="1179"/>
          </a:xfrm>
        </p:grpSpPr>
        <p:sp>
          <p:nvSpPr>
            <p:cNvPr id="27658" name="Oval 11"/>
            <p:cNvSpPr>
              <a:spLocks noChangeArrowheads="1"/>
            </p:cNvSpPr>
            <p:nvPr/>
          </p:nvSpPr>
          <p:spPr bwMode="auto">
            <a:xfrm>
              <a:off x="612" y="1480"/>
              <a:ext cx="1950" cy="77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 dirty="0"/>
                <a:t>Extraction de l'information </a:t>
              </a:r>
            </a:p>
            <a:p>
              <a:pPr algn="ctr"/>
              <a:r>
                <a:rPr lang="fr-FR" b="1" dirty="0"/>
                <a:t>écrite</a:t>
              </a:r>
            </a:p>
          </p:txBody>
        </p:sp>
        <p:sp>
          <p:nvSpPr>
            <p:cNvPr id="27659" name="Line 12"/>
            <p:cNvSpPr>
              <a:spLocks noChangeShapeType="1"/>
            </p:cNvSpPr>
            <p:nvPr/>
          </p:nvSpPr>
          <p:spPr bwMode="auto">
            <a:xfrm>
              <a:off x="1791" y="2251"/>
              <a:ext cx="409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657" name="ZoneTexte 15"/>
          <p:cNvSpPr txBox="1">
            <a:spLocks noChangeArrowheads="1"/>
          </p:cNvSpPr>
          <p:nvPr/>
        </p:nvSpPr>
        <p:spPr bwMode="auto">
          <a:xfrm>
            <a:off x="6637338" y="50593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7ED535B-45EF-4450-BBDE-4B17B1D896BB}"/>
              </a:ext>
            </a:extLst>
          </p:cNvPr>
          <p:cNvGrpSpPr/>
          <p:nvPr/>
        </p:nvGrpSpPr>
        <p:grpSpPr>
          <a:xfrm>
            <a:off x="7177026" y="3429000"/>
            <a:ext cx="4464368" cy="2641341"/>
            <a:chOff x="7177026" y="3429000"/>
            <a:chExt cx="4464368" cy="2641341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0475A5C0-849C-4B2E-8D96-66B171D36E84}"/>
                </a:ext>
              </a:extLst>
            </p:cNvPr>
            <p:cNvSpPr/>
            <p:nvPr/>
          </p:nvSpPr>
          <p:spPr>
            <a:xfrm>
              <a:off x="9041258" y="4724400"/>
              <a:ext cx="2600136" cy="1345941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Vocabulaire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DC3BE6EC-9A9A-4737-B92E-C5D2A0106C5E}"/>
                </a:ext>
              </a:extLst>
            </p:cNvPr>
            <p:cNvCxnSpPr/>
            <p:nvPr/>
          </p:nvCxnSpPr>
          <p:spPr>
            <a:xfrm flipH="1" flipV="1">
              <a:off x="9041258" y="3429000"/>
              <a:ext cx="994722" cy="1295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BE1682A8-B760-46B8-8179-235FCAD9DF52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7177026" y="5397371"/>
              <a:ext cx="1864232" cy="2938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5">
            <a:extLst>
              <a:ext uri="{FF2B5EF4-FFF2-40B4-BE49-F238E27FC236}">
                <a16:creationId xmlns:a16="http://schemas.microsoft.com/office/drawing/2014/main" id="{7292E7B1-675A-42FA-9141-68563E0F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56" y="40664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31E1E-DC9B-A8FF-533F-D50E0124639A}"/>
              </a:ext>
            </a:extLst>
          </p:cNvPr>
          <p:cNvSpPr txBox="1"/>
          <p:nvPr/>
        </p:nvSpPr>
        <p:spPr>
          <a:xfrm>
            <a:off x="0" y="1169769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725292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CF5FC1-BA39-7343-B5AD-CCAF658BE554}" type="slidenum">
              <a:rPr lang="fr-FR">
                <a:latin typeface="Tahoma" pitchFamily="4" charset="0"/>
                <a:ea typeface="Arial" pitchFamily="4" charset="0"/>
                <a:cs typeface="Arial" pitchFamily="4" charset="0"/>
              </a:rPr>
              <a:pPr/>
              <a:t>30</a:t>
            </a:fld>
            <a:endParaRPr lang="fr-FR">
              <a:latin typeface="Tahoma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29698" name="Titre 1"/>
          <p:cNvSpPr>
            <a:spLocks noGrp="1"/>
          </p:cNvSpPr>
          <p:nvPr>
            <p:ph type="title" idx="4294967295"/>
          </p:nvPr>
        </p:nvSpPr>
        <p:spPr>
          <a:xfrm>
            <a:off x="2375065" y="307593"/>
            <a:ext cx="8174182" cy="1016000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fr-FR" dirty="0"/>
              <a:t>Des entraînements </a:t>
            </a:r>
            <a:r>
              <a:rPr lang="fr-FR" dirty="0" err="1"/>
              <a:t>grapho</a:t>
            </a:r>
            <a:r>
              <a:rPr lang="fr-FR" dirty="0"/>
              <a:t>-syllabiques</a:t>
            </a:r>
          </a:p>
        </p:txBody>
      </p:sp>
      <p:sp>
        <p:nvSpPr>
          <p:cNvPr id="29699" name="Espace réservé du contenu 2"/>
          <p:cNvSpPr>
            <a:spLocks noGrp="1"/>
          </p:cNvSpPr>
          <p:nvPr>
            <p:ph idx="4294967295"/>
          </p:nvPr>
        </p:nvSpPr>
        <p:spPr>
          <a:xfrm>
            <a:off x="1900423" y="1323593"/>
            <a:ext cx="9123466" cy="32260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La syllabe une unité fonctionnelle de lecture disponible chez l’apprenti-lecteur consécutive à la maîtrise des CGP</a:t>
            </a:r>
          </a:p>
          <a:p>
            <a:r>
              <a:rPr lang="fr-FR" sz="2800" dirty="0"/>
              <a:t>Utilisation de la </a:t>
            </a:r>
            <a:r>
              <a:rPr lang="fr-FR" sz="2800" u="sng" dirty="0"/>
              <a:t>procédure </a:t>
            </a:r>
            <a:r>
              <a:rPr lang="fr-FR" sz="2800" u="sng" dirty="0" err="1"/>
              <a:t>grapho</a:t>
            </a:r>
            <a:r>
              <a:rPr lang="fr-FR" sz="2800" u="sng" dirty="0"/>
              <a:t>-syllabique </a:t>
            </a:r>
            <a:r>
              <a:rPr lang="fr-FR" sz="2800" dirty="0"/>
              <a:t>de moindre coût cognitif pour la procédure de décodage et pour la procédure d'identification de mots</a:t>
            </a:r>
          </a:p>
          <a:p>
            <a:pPr marL="0" indent="0">
              <a:buNone/>
            </a:pPr>
            <a:r>
              <a:rPr lang="fr-FR" sz="2800" dirty="0"/>
              <a:t>      /</a:t>
            </a:r>
            <a:r>
              <a:rPr lang="fr-FR" sz="2800" dirty="0" err="1"/>
              <a:t>mar</a:t>
            </a:r>
            <a:r>
              <a:rPr lang="fr-FR" sz="2800" dirty="0"/>
              <a:t>/+/di/ </a:t>
            </a:r>
            <a:r>
              <a:rPr lang="fr-FR" sz="2800" b="1" dirty="0"/>
              <a:t>&gt;</a:t>
            </a:r>
            <a:r>
              <a:rPr lang="fr-FR" sz="2800" dirty="0"/>
              <a:t>/m/+/a/+/r/+/d/+/i/</a:t>
            </a:r>
          </a:p>
          <a:p>
            <a:r>
              <a:rPr lang="fr-FR" sz="2800" dirty="0"/>
              <a:t>Entraîner cette procédure pour les enfants en difficultés 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0E8F3FA1-2629-B0E2-B582-ACA3CCDF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314" y="4642144"/>
            <a:ext cx="1034668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Colé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P., Magnan, A., &amp; Grainger, J. (1999).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Applied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Psycholinguistics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, 20, 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507-532. </a:t>
            </a: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Chetail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F., &amp;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Mathey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S. (2009). 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Journal of Child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Language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, 36, 883-894</a:t>
            </a:r>
            <a:endParaRPr lang="fr-FR" sz="1600" dirty="0">
              <a:solidFill>
                <a:srgbClr val="0070C0"/>
              </a:solidFill>
              <a:latin typeface="+mj-lt"/>
            </a:endParaRP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Doignon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N. &amp;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Zagar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D. (2006) 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Canadian Journal of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Experimental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Psychology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, 60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258-274</a:t>
            </a: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Maïonchi-Pino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N., Magnan, A. , &amp;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Ecalle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J. (2010)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. </a:t>
            </a:r>
            <a:r>
              <a:rPr lang="en-GB" sz="1600" i="1" dirty="0">
                <a:solidFill>
                  <a:srgbClr val="0070C0"/>
                </a:solidFill>
                <a:latin typeface="+mj-lt"/>
              </a:rPr>
              <a:t>Journal of Applied Developmental Psychology, 31(1),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70-82.</a:t>
            </a: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Maïonchi-Pino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 de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Cara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N.,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Ecalle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J. &amp; Magnan, A. (2012)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Res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Dev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Disabil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., 33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12-23.</a:t>
            </a: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Maïonchi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-Pino N., de Cara,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Ecalle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J. &amp; Magnan, A. (2012) 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J Speech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Hear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Res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., 55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435-446</a:t>
            </a:r>
          </a:p>
          <a:p>
            <a:pPr defTabSz="457200"/>
            <a:r>
              <a:rPr lang="fr-FR" sz="1600" dirty="0" err="1">
                <a:solidFill>
                  <a:srgbClr val="0070C0"/>
                </a:solidFill>
                <a:latin typeface="+mj-lt"/>
              </a:rPr>
              <a:t>Maïonchi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-Pino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 N., de Cara,,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Ecalle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, J. &amp; Magnan, A.  (2015) 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Journal of 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Research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in  Reading.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36FBDC-BAB9-3618-12B7-436133AC3F20}"/>
              </a:ext>
            </a:extLst>
          </p:cNvPr>
          <p:cNvSpPr txBox="1"/>
          <p:nvPr/>
        </p:nvSpPr>
        <p:spPr>
          <a:xfrm>
            <a:off x="-10795" y="11523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229" y="122752"/>
            <a:ext cx="8754202" cy="1143000"/>
          </a:xfrm>
        </p:spPr>
        <p:txBody>
          <a:bodyPr>
            <a:noAutofit/>
          </a:bodyPr>
          <a:lstStyle/>
          <a:p>
            <a:pPr eaLnBrk="1" hangingPunct="1"/>
            <a:r>
              <a:rPr lang="fr-FR" sz="2800" dirty="0">
                <a:solidFill>
                  <a:schemeClr val="tx1"/>
                </a:solidFill>
              </a:rPr>
              <a:t>Stimuler l'IME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chemeClr val="tx1"/>
                </a:solidFill>
              </a:rPr>
              <a:t>via le traitement </a:t>
            </a:r>
            <a:r>
              <a:rPr lang="fr-FR" sz="2800" dirty="0" err="1">
                <a:solidFill>
                  <a:schemeClr val="tx1"/>
                </a:solidFill>
              </a:rPr>
              <a:t>grapho</a:t>
            </a:r>
            <a:r>
              <a:rPr lang="fr-FR" sz="2800" dirty="0">
                <a:solidFill>
                  <a:schemeClr val="tx1"/>
                </a:solidFill>
              </a:rPr>
              <a:t>-syllabique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000" dirty="0">
                <a:solidFill>
                  <a:schemeClr val="tx1"/>
                </a:solidFill>
              </a:rPr>
              <a:t>(</a:t>
            </a:r>
            <a:r>
              <a:rPr lang="fr-FR" sz="2000" dirty="0" err="1">
                <a:solidFill>
                  <a:schemeClr val="tx1"/>
                </a:solidFill>
              </a:rPr>
              <a:t>Chassymo</a:t>
            </a:r>
            <a:r>
              <a:rPr lang="fr-FR" sz="2000" dirty="0">
                <a:solidFill>
                  <a:schemeClr val="tx1"/>
                </a:solidFill>
              </a:rPr>
              <a:t>; Ecalle, Magnan, &amp; </a:t>
            </a:r>
            <a:r>
              <a:rPr lang="fr-FR" sz="2000" dirty="0" err="1">
                <a:solidFill>
                  <a:schemeClr val="tx1"/>
                </a:solidFill>
              </a:rPr>
              <a:t>Jabouley</a:t>
            </a:r>
            <a:r>
              <a:rPr lang="fr-FR" sz="2000" dirty="0">
                <a:solidFill>
                  <a:schemeClr val="tx1"/>
                </a:solidFill>
              </a:rPr>
              <a:t>, 2010)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00042" y="4852376"/>
            <a:ext cx="3810000" cy="195662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2400" dirty="0"/>
              <a:t>L'enfant entend une syllabe, la voit puis entend un mot: où se situe la syllabe dans le mot 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936" y="1476374"/>
            <a:ext cx="38862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7225" y="3913188"/>
            <a:ext cx="391477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C61B116-C9DA-CAB4-312B-C8FAA80CCC44}"/>
              </a:ext>
            </a:extLst>
          </p:cNvPr>
          <p:cNvGrpSpPr/>
          <p:nvPr/>
        </p:nvGrpSpPr>
        <p:grpSpPr>
          <a:xfrm>
            <a:off x="1900042" y="1476374"/>
            <a:ext cx="3453187" cy="3153236"/>
            <a:chOff x="1900042" y="1476374"/>
            <a:chExt cx="3453187" cy="3153236"/>
          </a:xfrm>
        </p:grpSpPr>
        <p:grpSp>
          <p:nvGrpSpPr>
            <p:cNvPr id="2" name="Group 15">
              <a:extLst>
                <a:ext uri="{FF2B5EF4-FFF2-40B4-BE49-F238E27FC236}">
                  <a16:creationId xmlns:a16="http://schemas.microsoft.com/office/drawing/2014/main" id="{656F570D-169F-7D21-E3F5-84E74D99F8BE}"/>
                </a:ext>
              </a:extLst>
            </p:cNvPr>
            <p:cNvGrpSpPr/>
            <p:nvPr/>
          </p:nvGrpSpPr>
          <p:grpSpPr bwMode="auto">
            <a:xfrm>
              <a:off x="1900042" y="1488518"/>
              <a:ext cx="3453187" cy="3141092"/>
              <a:chOff x="0" y="0"/>
              <a:chExt cx="3215" cy="2955"/>
            </a:xfrm>
          </p:grpSpPr>
          <p:pic>
            <p:nvPicPr>
              <p:cNvPr id="3" name="Picture 16">
                <a:extLst>
                  <a:ext uri="{FF2B5EF4-FFF2-40B4-BE49-F238E27FC236}">
                    <a16:creationId xmlns:a16="http://schemas.microsoft.com/office/drawing/2014/main" id="{CFC16DD9-932E-E823-C03E-000228FDB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215" cy="2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Oval 17">
                <a:extLst>
                  <a:ext uri="{FF2B5EF4-FFF2-40B4-BE49-F238E27FC236}">
                    <a16:creationId xmlns:a16="http://schemas.microsoft.com/office/drawing/2014/main" id="{1586A39E-EF6A-9DF4-C514-EC17EB01B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" y="771"/>
                <a:ext cx="636" cy="40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5CD7C5-E34C-391F-937A-51C2A00E54BC}"/>
                </a:ext>
              </a:extLst>
            </p:cNvPr>
            <p:cNvSpPr/>
            <p:nvPr/>
          </p:nvSpPr>
          <p:spPr>
            <a:xfrm>
              <a:off x="1900042" y="1476374"/>
              <a:ext cx="1737010" cy="69147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A13BBD6-66AC-05F3-18EC-5EB0860C5E60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2821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591" y="71438"/>
            <a:ext cx="7191911" cy="1270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dirty="0"/>
              <a:t>Une aide portant sur l'unité syllabique ou l'unité phonémique ? </a:t>
            </a:r>
            <a:endParaRPr lang="fr-FR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64349" y="1773238"/>
            <a:ext cx="8097485" cy="4750852"/>
            <a:chOff x="515" y="615"/>
            <a:chExt cx="3918" cy="2079"/>
          </a:xfrm>
        </p:grpSpPr>
        <p:sp>
          <p:nvSpPr>
            <p:cNvPr id="56325" name="Rectangle 4"/>
            <p:cNvSpPr>
              <a:spLocks noChangeArrowheads="1"/>
            </p:cNvSpPr>
            <p:nvPr/>
          </p:nvSpPr>
          <p:spPr bwMode="auto">
            <a:xfrm>
              <a:off x="1550" y="615"/>
              <a:ext cx="1632" cy="1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fr-FR" sz="1400"/>
                <a:t>101 élèves de CP</a:t>
              </a:r>
            </a:p>
          </p:txBody>
        </p:sp>
        <p:sp>
          <p:nvSpPr>
            <p:cNvPr id="56326" name="Rectangle 5"/>
            <p:cNvSpPr>
              <a:spLocks noChangeArrowheads="1"/>
            </p:cNvSpPr>
            <p:nvPr/>
          </p:nvSpPr>
          <p:spPr bwMode="auto">
            <a:xfrm>
              <a:off x="1886" y="1095"/>
              <a:ext cx="939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fr-FR" sz="1200" b="1"/>
                <a:t>18 élèves</a:t>
              </a:r>
              <a:r>
                <a:rPr lang="fr-FR" sz="1200"/>
                <a:t>  </a:t>
              </a:r>
              <a:r>
                <a:rPr lang="fr-FR" sz="1200" b="1"/>
                <a:t>faibles lecteurs</a:t>
              </a:r>
              <a:r>
                <a:rPr lang="fr-FR" sz="1200"/>
                <a:t> sélectionnés</a:t>
              </a:r>
            </a:p>
          </p:txBody>
        </p:sp>
        <p:sp>
          <p:nvSpPr>
            <p:cNvPr id="56327" name="Rectangle 6"/>
            <p:cNvSpPr>
              <a:spLocks noChangeArrowheads="1"/>
            </p:cNvSpPr>
            <p:nvPr/>
          </p:nvSpPr>
          <p:spPr bwMode="auto">
            <a:xfrm>
              <a:off x="2550" y="2176"/>
              <a:ext cx="909" cy="4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fr-FR" sz="1600" b="1"/>
                <a:t>9 enfants </a:t>
              </a:r>
            </a:p>
            <a:p>
              <a:pPr algn="ctr"/>
              <a:r>
                <a:rPr lang="fr-FR" sz="1400"/>
                <a:t>Groupe contrôle</a:t>
              </a:r>
            </a:p>
            <a:p>
              <a:pPr algn="ctr"/>
              <a:r>
                <a:rPr lang="fr-FR" sz="1400"/>
                <a:t>Opposition phonologique</a:t>
              </a:r>
            </a:p>
          </p:txBody>
        </p:sp>
        <p:sp>
          <p:nvSpPr>
            <p:cNvPr id="56328" name="Rectangle 7"/>
            <p:cNvSpPr>
              <a:spLocks noChangeArrowheads="1"/>
            </p:cNvSpPr>
            <p:nvPr/>
          </p:nvSpPr>
          <p:spPr bwMode="auto">
            <a:xfrm>
              <a:off x="1265" y="2214"/>
              <a:ext cx="867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fr-FR" sz="1600" b="1"/>
                <a:t>9 enfants </a:t>
              </a:r>
            </a:p>
            <a:p>
              <a:pPr algn="ctr"/>
              <a:r>
                <a:rPr lang="fr-FR" sz="1400"/>
                <a:t>Groupe expérimental Chassymo</a:t>
              </a:r>
            </a:p>
          </p:txBody>
        </p:sp>
        <p:sp>
          <p:nvSpPr>
            <p:cNvPr id="56329" name="Rectangle 8"/>
            <p:cNvSpPr>
              <a:spLocks noChangeArrowheads="1"/>
            </p:cNvSpPr>
            <p:nvPr/>
          </p:nvSpPr>
          <p:spPr bwMode="auto">
            <a:xfrm>
              <a:off x="3305" y="1040"/>
              <a:ext cx="1128" cy="4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fr-FR" sz="1400" dirty="0"/>
                <a:t>Entraînement à la discrimination </a:t>
              </a:r>
              <a:r>
                <a:rPr lang="fr-FR" sz="1400" dirty="0" err="1"/>
                <a:t>grapho</a:t>
              </a:r>
              <a:r>
                <a:rPr lang="fr-FR" sz="1400" dirty="0"/>
                <a:t>-phonémique</a:t>
              </a:r>
            </a:p>
          </p:txBody>
        </p:sp>
        <p:sp>
          <p:nvSpPr>
            <p:cNvPr id="56330" name="Rectangle 9"/>
            <p:cNvSpPr>
              <a:spLocks noChangeArrowheads="1"/>
            </p:cNvSpPr>
            <p:nvPr/>
          </p:nvSpPr>
          <p:spPr bwMode="auto">
            <a:xfrm>
              <a:off x="515" y="1040"/>
              <a:ext cx="1038" cy="4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fr-FR" sz="1400"/>
                <a:t>Entraînement </a:t>
              </a:r>
            </a:p>
            <a:p>
              <a:pPr algn="ctr"/>
              <a:r>
                <a:rPr lang="fr-FR" sz="1400"/>
                <a:t>grapho-syllabique</a:t>
              </a:r>
            </a:p>
          </p:txBody>
        </p:sp>
        <p:pic>
          <p:nvPicPr>
            <p:cNvPr id="56331" name="Image 1"/>
            <p:cNvPicPr>
              <a:picLocks noChangeAspect="1" noChangeArrowheads="1"/>
            </p:cNvPicPr>
            <p:nvPr/>
          </p:nvPicPr>
          <p:blipFill>
            <a:blip r:embed="rId2"/>
            <a:srcRect t="3215" r="21346" b="3233"/>
            <a:stretch>
              <a:fillRect/>
            </a:stretch>
          </p:blipFill>
          <p:spPr bwMode="auto">
            <a:xfrm>
              <a:off x="638" y="1527"/>
              <a:ext cx="966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332" name="AutoShape 11"/>
            <p:cNvCxnSpPr>
              <a:cxnSpLocks noChangeShapeType="1"/>
            </p:cNvCxnSpPr>
            <p:nvPr/>
          </p:nvCxnSpPr>
          <p:spPr bwMode="auto">
            <a:xfrm>
              <a:off x="2366" y="807"/>
              <a:ext cx="1" cy="29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6333" name="AutoShape 12"/>
            <p:cNvCxnSpPr>
              <a:cxnSpLocks noChangeShapeType="1"/>
            </p:cNvCxnSpPr>
            <p:nvPr/>
          </p:nvCxnSpPr>
          <p:spPr bwMode="auto">
            <a:xfrm rot="5400000">
              <a:off x="1746" y="1594"/>
              <a:ext cx="732" cy="33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56334" name="AutoShape 13"/>
            <p:cNvCxnSpPr>
              <a:cxnSpLocks noChangeShapeType="1"/>
            </p:cNvCxnSpPr>
            <p:nvPr/>
          </p:nvCxnSpPr>
          <p:spPr bwMode="auto">
            <a:xfrm rot="16200000" flipH="1">
              <a:off x="2241" y="1567"/>
              <a:ext cx="732" cy="39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pic>
          <p:nvPicPr>
            <p:cNvPr id="56335" name="Imag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75" y="1575"/>
              <a:ext cx="918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035" y="-45641"/>
            <a:ext cx="3203965" cy="163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BEFB39C7-CA4F-DECB-1EDB-A37E9687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470" y="5427212"/>
            <a:ext cx="2050273" cy="13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FE7C83-1956-C578-59BE-911882533DCF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593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28600"/>
            <a:ext cx="80010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200" dirty="0"/>
              <a:t>Résultats en identification de mots (IME)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990600"/>
            <a:ext cx="7735888" cy="16668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2400" dirty="0"/>
              <a:t>Pré-test: t0 (</a:t>
            </a:r>
            <a:r>
              <a:rPr lang="fr-FR" sz="2400" b="1" dirty="0"/>
              <a:t>CP</a:t>
            </a:r>
            <a:r>
              <a:rPr lang="fr-FR" sz="2400" dirty="0"/>
              <a:t>: </a:t>
            </a:r>
            <a:r>
              <a:rPr lang="fr-FR" sz="2400" dirty="0" err="1"/>
              <a:t>fév</a:t>
            </a:r>
            <a:r>
              <a:rPr lang="fr-FR" sz="2400" dirty="0"/>
              <a:t> 10)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/>
              <a:t>Entraînement (30mn/j/5 </a:t>
            </a:r>
            <a:r>
              <a:rPr lang="fr-FR" sz="2400" dirty="0" err="1"/>
              <a:t>sem</a:t>
            </a:r>
            <a:r>
              <a:rPr lang="fr-FR" sz="2400" dirty="0"/>
              <a:t> soit 10h)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/>
              <a:t>Post-tests: t1 (</a:t>
            </a:r>
            <a:r>
              <a:rPr lang="fr-FR" sz="2400" b="1" dirty="0"/>
              <a:t>CP</a:t>
            </a:r>
            <a:r>
              <a:rPr lang="fr-FR" sz="2400" dirty="0"/>
              <a:t>: </a:t>
            </a:r>
            <a:r>
              <a:rPr lang="fr-FR" sz="2400" dirty="0" err="1"/>
              <a:t>avr</a:t>
            </a:r>
            <a:r>
              <a:rPr lang="fr-FR" sz="2400" dirty="0"/>
              <a:t> 10), t2 (</a:t>
            </a:r>
            <a:r>
              <a:rPr lang="fr-FR" sz="2400" b="1" dirty="0"/>
              <a:t>CP</a:t>
            </a:r>
            <a:r>
              <a:rPr lang="fr-FR" sz="2400" dirty="0"/>
              <a:t>: juin 10), t3 (</a:t>
            </a:r>
            <a:r>
              <a:rPr lang="fr-FR" sz="2400" b="1" dirty="0"/>
              <a:t>CE1</a:t>
            </a:r>
            <a:r>
              <a:rPr lang="fr-FR" sz="2400" dirty="0"/>
              <a:t>: </a:t>
            </a:r>
            <a:r>
              <a:rPr lang="fr-FR" sz="2400" dirty="0" err="1"/>
              <a:t>oct</a:t>
            </a:r>
            <a:r>
              <a:rPr lang="fr-FR" sz="2400" dirty="0"/>
              <a:t> 10), t4 (</a:t>
            </a:r>
            <a:r>
              <a:rPr lang="fr-FR" sz="2400" b="1" dirty="0"/>
              <a:t>CE1</a:t>
            </a:r>
            <a:r>
              <a:rPr lang="fr-FR" sz="2400" dirty="0"/>
              <a:t>: </a:t>
            </a:r>
            <a:r>
              <a:rPr lang="fr-FR" sz="2400" dirty="0" err="1"/>
              <a:t>fév</a:t>
            </a:r>
            <a:r>
              <a:rPr lang="fr-FR" sz="2400" dirty="0"/>
              <a:t> 11), t5 (</a:t>
            </a:r>
            <a:r>
              <a:rPr lang="fr-FR" sz="2400" b="1" dirty="0"/>
              <a:t>CE1</a:t>
            </a:r>
            <a:r>
              <a:rPr lang="fr-FR" sz="2400" dirty="0"/>
              <a:t>: mai 11)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305881" y="2584089"/>
            <a:ext cx="7312819" cy="3629025"/>
            <a:chOff x="607219" y="2967182"/>
            <a:chExt cx="7312819" cy="3629025"/>
          </a:xfrm>
        </p:grpSpPr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607219" y="4175125"/>
              <a:ext cx="1223962" cy="10080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dirty="0"/>
                <a:t>scores IME</a:t>
              </a:r>
            </a:p>
          </p:txBody>
        </p:sp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8175" y="2967182"/>
              <a:ext cx="6011863" cy="362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7D620A5-8538-D073-146F-08C84357A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29" y="6460123"/>
            <a:ext cx="102566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</a:t>
            </a:r>
            <a:r>
              <a:rPr lang="en-US" sz="16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Kleinsz</a:t>
            </a:r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N., &amp; </a:t>
            </a:r>
            <a:r>
              <a:rPr lang="en-US" sz="16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Magnan</a:t>
            </a:r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A. (2013) </a:t>
            </a:r>
            <a:r>
              <a:rPr lang="en-US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Computers in Human Behavior, 29(4</a:t>
            </a:r>
            <a:r>
              <a:rPr lang="en-US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), 1368-1376. 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D01441-8CE0-82C8-2812-30DBA18ED7B7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42902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27404" y="249719"/>
            <a:ext cx="5926828" cy="2510565"/>
          </a:xfrm>
        </p:spPr>
        <p:txBody>
          <a:bodyPr>
            <a:normAutofit/>
          </a:bodyPr>
          <a:lstStyle/>
          <a:p>
            <a:r>
              <a:rPr lang="fr-FR" sz="2800" dirty="0"/>
              <a:t>Stimuler l'IME (bis): </a:t>
            </a:r>
            <a:r>
              <a:rPr lang="fr-FR" sz="2800" dirty="0" err="1"/>
              <a:t>ChassymoDys</a:t>
            </a:r>
            <a:r>
              <a:rPr lang="fr-FR" sz="2800" dirty="0"/>
              <a:t>, une variante de </a:t>
            </a:r>
            <a:r>
              <a:rPr lang="fr-FR" sz="2800" dirty="0" err="1"/>
              <a:t>Chassymo</a:t>
            </a:r>
            <a:br>
              <a:rPr lang="fr-FR" sz="2800" dirty="0"/>
            </a:br>
            <a:r>
              <a:rPr lang="fr-FR" sz="2800" dirty="0"/>
              <a:t>Deux tâches:</a:t>
            </a:r>
            <a:br>
              <a:rPr lang="fr-FR" sz="2800" dirty="0"/>
            </a:br>
            <a:r>
              <a:rPr lang="fr-FR" sz="2800" dirty="0"/>
              <a:t>      Discrimination phonémique</a:t>
            </a:r>
            <a:br>
              <a:rPr lang="fr-FR" sz="2800" dirty="0"/>
            </a:br>
            <a:r>
              <a:rPr lang="fr-FR" sz="2800" dirty="0"/>
              <a:t>      Traitement </a:t>
            </a:r>
            <a:r>
              <a:rPr lang="fr-FR" sz="2800" dirty="0" err="1"/>
              <a:t>grapho</a:t>
            </a:r>
            <a:r>
              <a:rPr lang="fr-FR" sz="2800" dirty="0"/>
              <a:t>-syllabique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8B4352-A857-3E9A-A9EE-45BC167DBAED}"/>
              </a:ext>
            </a:extLst>
          </p:cNvPr>
          <p:cNvGrpSpPr/>
          <p:nvPr/>
        </p:nvGrpSpPr>
        <p:grpSpPr>
          <a:xfrm>
            <a:off x="1606592" y="51207"/>
            <a:ext cx="4047620" cy="2907587"/>
            <a:chOff x="6588726" y="-20550"/>
            <a:chExt cx="4047620" cy="290758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726" y="-20550"/>
              <a:ext cx="4047620" cy="290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BEDF30-C66A-7BF1-1117-9CFF7BB87909}"/>
                </a:ext>
              </a:extLst>
            </p:cNvPr>
            <p:cNvSpPr/>
            <p:nvPr/>
          </p:nvSpPr>
          <p:spPr>
            <a:xfrm>
              <a:off x="6678202" y="0"/>
              <a:ext cx="1006868" cy="585627"/>
            </a:xfrm>
            <a:prstGeom prst="rect">
              <a:avLst/>
            </a:prstGeom>
            <a:solidFill>
              <a:srgbClr val="1498A2"/>
            </a:solidFill>
            <a:ln>
              <a:solidFill>
                <a:srgbClr val="149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9249923-757F-164E-7341-B5BE9098E32C}"/>
              </a:ext>
            </a:extLst>
          </p:cNvPr>
          <p:cNvGrpSpPr/>
          <p:nvPr/>
        </p:nvGrpSpPr>
        <p:grpSpPr>
          <a:xfrm>
            <a:off x="3729519" y="3071973"/>
            <a:ext cx="6448746" cy="3758307"/>
            <a:chOff x="0" y="0"/>
            <a:chExt cx="6012037" cy="34429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05EF953-1B98-E628-C31B-90EA214273D6}"/>
                </a:ext>
              </a:extLst>
            </p:cNvPr>
            <p:cNvGrpSpPr/>
            <p:nvPr/>
          </p:nvGrpSpPr>
          <p:grpSpPr>
            <a:xfrm>
              <a:off x="0" y="0"/>
              <a:ext cx="2755265" cy="1604010"/>
              <a:chOff x="0" y="0"/>
              <a:chExt cx="2613764" cy="1464906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11DD322C-7780-047E-BDF1-634C60D2F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40767" cy="14649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Bulle ronde 20">
                <a:extLst>
                  <a:ext uri="{FF2B5EF4-FFF2-40B4-BE49-F238E27FC236}">
                    <a16:creationId xmlns:a16="http://schemas.microsoft.com/office/drawing/2014/main" id="{0DBF94E8-3BEA-8E80-9A57-B4C8D7C2A5C6}"/>
                  </a:ext>
                </a:extLst>
              </p:cNvPr>
              <p:cNvSpPr/>
              <p:nvPr/>
            </p:nvSpPr>
            <p:spPr>
              <a:xfrm>
                <a:off x="1884784" y="569168"/>
                <a:ext cx="728980" cy="440690"/>
              </a:xfrm>
              <a:prstGeom prst="wedgeEllipseCallout">
                <a:avLst>
                  <a:gd name="adj1" fmla="val -83124"/>
                  <a:gd name="adj2" fmla="val 4804"/>
                </a:avLst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vo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41CEAF-D2EF-7F40-6E71-69BFDD26AB33}"/>
                  </a:ext>
                </a:extLst>
              </p:cNvPr>
              <p:cNvSpPr/>
              <p:nvPr/>
            </p:nvSpPr>
            <p:spPr>
              <a:xfrm>
                <a:off x="74645" y="634482"/>
                <a:ext cx="478790" cy="250190"/>
              </a:xfrm>
              <a:prstGeom prst="rect">
                <a:avLst/>
              </a:prstGeom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vo</a:t>
                </a:r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6288D7F-8CB7-AC68-7567-A84ECD147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714" y="2024743"/>
              <a:ext cx="1987421" cy="141825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856943B-5C5E-2614-8FFA-6CF75E7B16D3}"/>
                </a:ext>
              </a:extLst>
            </p:cNvPr>
            <p:cNvGrpSpPr/>
            <p:nvPr/>
          </p:nvGrpSpPr>
          <p:grpSpPr>
            <a:xfrm>
              <a:off x="3237722" y="0"/>
              <a:ext cx="2774315" cy="1697990"/>
              <a:chOff x="74647" y="0"/>
              <a:chExt cx="2638768" cy="1491576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60E179E1-C7CD-6763-346C-285CD5603980}"/>
                  </a:ext>
                </a:extLst>
              </p:cNvPr>
              <p:cNvGrpSpPr/>
              <p:nvPr/>
            </p:nvGrpSpPr>
            <p:grpSpPr>
              <a:xfrm>
                <a:off x="74647" y="0"/>
                <a:ext cx="1919850" cy="1491576"/>
                <a:chOff x="74647" y="0"/>
                <a:chExt cx="1919850" cy="1491576"/>
              </a:xfrm>
            </p:grpSpPr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11E6173D-A1B6-3387-509A-41EA0CE9DC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47" y="0"/>
                  <a:ext cx="1919850" cy="14915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D453B3F-B657-4E32-7A05-3E52F914D3A1}"/>
                    </a:ext>
                  </a:extLst>
                </p:cNvPr>
                <p:cNvSpPr/>
                <p:nvPr/>
              </p:nvSpPr>
              <p:spPr>
                <a:xfrm>
                  <a:off x="147709" y="750487"/>
                  <a:ext cx="478971" cy="250371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10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vo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Bulle ronde 18">
                <a:extLst>
                  <a:ext uri="{FF2B5EF4-FFF2-40B4-BE49-F238E27FC236}">
                    <a16:creationId xmlns:a16="http://schemas.microsoft.com/office/drawing/2014/main" id="{376ACB3A-6A32-A07C-3299-320309F6FAA0}"/>
                  </a:ext>
                </a:extLst>
              </p:cNvPr>
              <p:cNvSpPr/>
              <p:nvPr/>
            </p:nvSpPr>
            <p:spPr>
              <a:xfrm>
                <a:off x="2028250" y="92053"/>
                <a:ext cx="685165" cy="395605"/>
              </a:xfrm>
              <a:prstGeom prst="wedgeEllipseCallout">
                <a:avLst>
                  <a:gd name="adj1" fmla="val -82752"/>
                  <a:gd name="adj2" fmla="val 12350"/>
                </a:avLst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voler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2CB445-C56B-A6C6-848C-4614D1FEF592}"/>
                </a:ext>
              </a:extLst>
            </p:cNvPr>
            <p:cNvGrpSpPr/>
            <p:nvPr/>
          </p:nvGrpSpPr>
          <p:grpSpPr>
            <a:xfrm>
              <a:off x="0" y="1884784"/>
              <a:ext cx="2774315" cy="1554480"/>
              <a:chOff x="0" y="73941"/>
              <a:chExt cx="2774784" cy="1555409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417CB917-8D5C-0F8B-A858-9CE03C0A3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3941"/>
                <a:ext cx="1994790" cy="15554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8689AF-D8BE-3B9C-9E99-3EEC030CB3BB}"/>
                  </a:ext>
                </a:extLst>
              </p:cNvPr>
              <p:cNvSpPr/>
              <p:nvPr/>
            </p:nvSpPr>
            <p:spPr>
              <a:xfrm>
                <a:off x="122738" y="727224"/>
                <a:ext cx="478790" cy="250190"/>
              </a:xfrm>
              <a:prstGeom prst="rect">
                <a:avLst/>
              </a:prstGeom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vo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3" name="Bulle ronde 32">
                <a:extLst>
                  <a:ext uri="{FF2B5EF4-FFF2-40B4-BE49-F238E27FC236}">
                    <a16:creationId xmlns:a16="http://schemas.microsoft.com/office/drawing/2014/main" id="{A8C3FF69-CE20-87B9-5D90-21522B3EAE31}"/>
                  </a:ext>
                </a:extLst>
              </p:cNvPr>
              <p:cNvSpPr/>
              <p:nvPr/>
            </p:nvSpPr>
            <p:spPr>
              <a:xfrm>
                <a:off x="2089619" y="1077028"/>
                <a:ext cx="685165" cy="395605"/>
              </a:xfrm>
              <a:prstGeom prst="wedgeEllipseCallout">
                <a:avLst>
                  <a:gd name="adj1" fmla="val -82752"/>
                  <a:gd name="adj2" fmla="val 12350"/>
                </a:avLst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forêt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0BD79D9-E1C4-C316-AA99-EAEE736DD420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9638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67608" y="260648"/>
            <a:ext cx="4464496" cy="1143000"/>
          </a:xfrm>
        </p:spPr>
        <p:txBody>
          <a:bodyPr/>
          <a:lstStyle/>
          <a:p>
            <a:r>
              <a:rPr lang="fr-FR" dirty="0"/>
              <a:t>Une étude en ULIS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41816" y="1102544"/>
            <a:ext cx="4760599" cy="4918112"/>
          </a:xfrm>
        </p:spPr>
        <p:txBody>
          <a:bodyPr>
            <a:noAutofit/>
          </a:bodyPr>
          <a:lstStyle/>
          <a:p>
            <a:r>
              <a:rPr lang="fr-FR" sz="2000" dirty="0"/>
              <a:t>Double tâche: entraînement 10h (5 </a:t>
            </a:r>
            <a:r>
              <a:rPr lang="fr-FR" sz="2000" dirty="0" err="1"/>
              <a:t>sem</a:t>
            </a:r>
            <a:r>
              <a:rPr lang="fr-FR" sz="2000" dirty="0"/>
              <a:t>)</a:t>
            </a:r>
          </a:p>
          <a:p>
            <a:pPr lvl="1"/>
            <a:r>
              <a:rPr lang="fr-FR" sz="1800" dirty="0"/>
              <a:t>discriminer des mots aux syllabes phonologiquement proches</a:t>
            </a:r>
          </a:p>
          <a:p>
            <a:pPr lvl="1"/>
            <a:r>
              <a:rPr lang="fr-FR" sz="1800" dirty="0"/>
              <a:t>repérer la place de la syllabe orale et écrite dans le mot entendu </a:t>
            </a:r>
          </a:p>
          <a:p>
            <a:r>
              <a:rPr lang="fr-FR" sz="2000" dirty="0"/>
              <a:t>Participants:</a:t>
            </a:r>
          </a:p>
          <a:p>
            <a:pPr lvl="1"/>
            <a:r>
              <a:rPr lang="fr-FR" sz="1800" dirty="0"/>
              <a:t>11 </a:t>
            </a:r>
            <a:r>
              <a:rPr lang="fr-FR" sz="1800" dirty="0" err="1"/>
              <a:t>enf</a:t>
            </a:r>
            <a:r>
              <a:rPr lang="fr-FR" sz="1800" dirty="0"/>
              <a:t> en ULIS vus 4 fois</a:t>
            </a:r>
          </a:p>
          <a:p>
            <a:pPr lvl="1"/>
            <a:r>
              <a:rPr lang="fr-FR" sz="1800" dirty="0"/>
              <a:t>entraînement 10h sur 5 </a:t>
            </a:r>
            <a:r>
              <a:rPr lang="fr-FR" sz="1800" dirty="0" err="1"/>
              <a:t>sem</a:t>
            </a:r>
            <a:r>
              <a:rPr lang="fr-FR" sz="1800" dirty="0"/>
              <a:t> (30mn/j *4 j * 5) entre </a:t>
            </a:r>
            <a:r>
              <a:rPr lang="fr-FR" sz="1800" b="1" dirty="0"/>
              <a:t>t1 et t2</a:t>
            </a:r>
          </a:p>
          <a:p>
            <a:r>
              <a:rPr lang="fr-FR" sz="2000" dirty="0"/>
              <a:t>Résultats encourageants: </a:t>
            </a:r>
            <a:r>
              <a:rPr lang="fr-FR" sz="2000" b="1" dirty="0"/>
              <a:t>effets sur la conscience phonémique et le décodage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17" y="1"/>
            <a:ext cx="3469952" cy="14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43" y="1556792"/>
            <a:ext cx="3275087" cy="255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4221088"/>
            <a:ext cx="3243265" cy="25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7EE42B-97A2-5456-3ECD-106E970F3820}"/>
              </a:ext>
            </a:extLst>
          </p:cNvPr>
          <p:cNvSpPr txBox="1"/>
          <p:nvPr/>
        </p:nvSpPr>
        <p:spPr>
          <a:xfrm>
            <a:off x="1327024" y="5934669"/>
            <a:ext cx="6097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</a:t>
            </a:r>
            <a:r>
              <a:rPr lang="en-US" sz="18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Vidalenc</a:t>
            </a:r>
            <a:r>
              <a:rPr lang="en-US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J.-L., Ballet, C., &amp; </a:t>
            </a:r>
            <a:r>
              <a:rPr lang="en-US" sz="18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Magnan</a:t>
            </a:r>
            <a:r>
              <a:rPr lang="en-US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A. (2020). </a:t>
            </a:r>
            <a:r>
              <a:rPr lang="en-US" sz="1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Journal of Educational Computing Research, 58(</a:t>
            </a:r>
            <a:r>
              <a:rPr lang="en-US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2), 297-318. 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9951DD-50F0-6B89-BF43-E9A743274313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1072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9616" y="2996952"/>
            <a:ext cx="7920880" cy="1143000"/>
          </a:xfrm>
        </p:spPr>
        <p:txBody>
          <a:bodyPr>
            <a:normAutofit/>
          </a:bodyPr>
          <a:lstStyle/>
          <a:p>
            <a:r>
              <a:rPr lang="fr-FR" dirty="0"/>
              <a:t>Stimuler la compréhension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1DBEBB-28B5-1895-E758-CE88A79CF105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941218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D3706A-E013-4065-B05A-9932FF53F2BD}" type="slidenum">
              <a:rPr lang="fr-FR" altLang="fr-FR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fr-FR" altLang="fr-FR" sz="14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Comprendre un texte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3580" y="2086099"/>
            <a:ext cx="8915400" cy="3777622"/>
          </a:xfrm>
        </p:spPr>
        <p:txBody>
          <a:bodyPr/>
          <a:lstStyle/>
          <a:p>
            <a:pPr eaLnBrk="1" hangingPunct="1"/>
            <a:r>
              <a:rPr lang="fr-FR" altLang="fr-FR" dirty="0"/>
              <a:t>Extraire des informations </a:t>
            </a:r>
            <a:r>
              <a:rPr lang="fr-FR" altLang="fr-FR" i="1" dirty="0"/>
              <a:t>explicites</a:t>
            </a:r>
            <a:r>
              <a:rPr lang="fr-FR" altLang="fr-FR" dirty="0"/>
              <a:t>, directement disponibles dans le texte: </a:t>
            </a:r>
            <a:r>
              <a:rPr lang="fr-FR" altLang="fr-FR" u="sng" dirty="0"/>
              <a:t>compréhension littérale</a:t>
            </a:r>
          </a:p>
          <a:p>
            <a:pPr marL="0" indent="0" eaLnBrk="1" hangingPunct="1">
              <a:buNone/>
            </a:pPr>
            <a:endParaRPr lang="fr-FR" altLang="fr-FR" u="sng" dirty="0"/>
          </a:p>
          <a:p>
            <a:pPr eaLnBrk="1" hangingPunct="1"/>
            <a:r>
              <a:rPr lang="fr-FR" altLang="fr-FR" dirty="0"/>
              <a:t>Extraire des informations </a:t>
            </a:r>
            <a:r>
              <a:rPr lang="fr-FR" altLang="fr-FR" i="1" dirty="0"/>
              <a:t>implicites</a:t>
            </a:r>
            <a:r>
              <a:rPr lang="fr-FR" altLang="fr-FR" dirty="0"/>
              <a:t>, après ajout d'informations en connectant de nouvelles informations à celles directement disponibles: </a:t>
            </a:r>
            <a:r>
              <a:rPr lang="fr-FR" altLang="fr-FR" u="sng" dirty="0"/>
              <a:t>compréhension inférentielle </a:t>
            </a:r>
            <a:r>
              <a:rPr lang="fr-FR" dirty="0"/>
              <a:t>(Cain &amp; </a:t>
            </a:r>
            <a:r>
              <a:rPr lang="fr-FR" dirty="0" err="1"/>
              <a:t>Oakhill</a:t>
            </a:r>
            <a:r>
              <a:rPr lang="fr-FR" dirty="0"/>
              <a:t>, 1999; </a:t>
            </a:r>
            <a:r>
              <a:rPr lang="fr-FR" dirty="0" err="1"/>
              <a:t>Oakhill</a:t>
            </a:r>
            <a:r>
              <a:rPr lang="fr-FR" dirty="0"/>
              <a:t> &amp; Cain, 2003):</a:t>
            </a:r>
          </a:p>
          <a:p>
            <a:pPr marL="0" indent="0" eaLnBrk="1" hangingPunct="1">
              <a:buNone/>
            </a:pPr>
            <a:endParaRPr lang="fr-FR" dirty="0"/>
          </a:p>
          <a:p>
            <a:pPr lvl="1">
              <a:lnSpc>
                <a:spcPct val="80000"/>
              </a:lnSpc>
            </a:pPr>
            <a:r>
              <a:rPr lang="fr-FR" sz="1800" dirty="0"/>
              <a:t>les inférences de cohérence entre idées dans un texte</a:t>
            </a:r>
          </a:p>
          <a:p>
            <a:pPr lvl="1">
              <a:lnSpc>
                <a:spcPct val="80000"/>
              </a:lnSpc>
            </a:pPr>
            <a:r>
              <a:rPr lang="fr-FR" sz="1800" dirty="0"/>
              <a:t>les inférences à partir de connaissances générales sur le monde</a:t>
            </a:r>
          </a:p>
          <a:p>
            <a:pPr marL="0" indent="0" eaLnBrk="1" hangingPunct="1">
              <a:buNone/>
            </a:pPr>
            <a:endParaRPr lang="fr-FR" altLang="fr-FR" u="sng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218B87-D7B7-00B2-B105-B4E0CBEFE36A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861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228601"/>
            <a:ext cx="7993063" cy="1127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Développement d'un logiciel d'entraînement à la compréhension pour apprentis lecteurs: </a:t>
            </a:r>
            <a:r>
              <a:rPr lang="fr-FR" sz="2800" dirty="0" err="1">
                <a:ea typeface="ＭＳ Ｐゴシック" pitchFamily="4" charset="-128"/>
                <a:cs typeface="ＭＳ Ｐゴシック" pitchFamily="4" charset="-128"/>
              </a:rPr>
              <a:t>LoCoTex</a:t>
            </a: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752600"/>
            <a:ext cx="40386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4" charset="-128"/>
                <a:cs typeface="ＭＳ Ｐゴシック" pitchFamily="4" charset="-128"/>
              </a:rPr>
              <a:t>Objectif: stimuler la compréhension auprès de faibles </a:t>
            </a:r>
            <a:r>
              <a:rPr lang="fr-FR" sz="2400" dirty="0" err="1">
                <a:ea typeface="ＭＳ Ｐゴシック" pitchFamily="4" charset="-128"/>
                <a:cs typeface="ＭＳ Ｐゴシック" pitchFamily="4" charset="-128"/>
              </a:rPr>
              <a:t>compreneurs</a:t>
            </a:r>
            <a:endParaRPr lang="fr-FR" sz="24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lnSpc>
                <a:spcPct val="90000"/>
              </a:lnSpc>
            </a:pPr>
            <a:endParaRPr lang="fr-FR" sz="24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4" charset="-128"/>
                <a:cs typeface="ＭＳ Ｐゴシック" pitchFamily="4" charset="-128"/>
              </a:rPr>
              <a:t>Principe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des textes dans la double modalité orale et/ou écrite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des réponses aux questions en format "texte" et "imagé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des textes de complexité croissante</a:t>
            </a:r>
          </a:p>
          <a:p>
            <a:pPr eaLnBrk="1" hangingPunct="1">
              <a:lnSpc>
                <a:spcPct val="90000"/>
              </a:lnSpc>
            </a:pPr>
            <a:endParaRPr lang="fr-FR" sz="2400" dirty="0"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4" name="Picture 2"/>
          <p:cNvPicPr preferRelativeResize="0">
            <a:picLocks noChangeArrowheads="1"/>
          </p:cNvPicPr>
          <p:nvPr/>
        </p:nvPicPr>
        <p:blipFill>
          <a:blip r:embed="rId2"/>
          <a:srcRect b="2679"/>
          <a:stretch>
            <a:fillRect/>
          </a:stretch>
        </p:blipFill>
        <p:spPr bwMode="auto">
          <a:xfrm>
            <a:off x="7411861" y="4300105"/>
            <a:ext cx="3860800" cy="255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F3164A-8A6D-58CF-5BE5-60D7DBE3B64C}"/>
              </a:ext>
            </a:extLst>
          </p:cNvPr>
          <p:cNvGrpSpPr/>
          <p:nvPr/>
        </p:nvGrpSpPr>
        <p:grpSpPr>
          <a:xfrm>
            <a:off x="7411861" y="1252984"/>
            <a:ext cx="3860800" cy="2941430"/>
            <a:chOff x="7411861" y="1252984"/>
            <a:chExt cx="3860800" cy="2941430"/>
          </a:xfrm>
        </p:grpSpPr>
        <p:pic>
          <p:nvPicPr>
            <p:cNvPr id="6" name="Picture 30" descr="Locotex copie page accuei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61" y="1252984"/>
              <a:ext cx="3860800" cy="294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6487BA-FCF7-A9C3-B92F-852A623ABFDA}"/>
                </a:ext>
              </a:extLst>
            </p:cNvPr>
            <p:cNvSpPr/>
            <p:nvPr/>
          </p:nvSpPr>
          <p:spPr>
            <a:xfrm>
              <a:off x="9801546" y="1252984"/>
              <a:ext cx="1471115" cy="637461"/>
            </a:xfrm>
            <a:prstGeom prst="rect">
              <a:avLst/>
            </a:prstGeom>
            <a:solidFill>
              <a:srgbClr val="F8C7BA"/>
            </a:solidFill>
            <a:ln>
              <a:solidFill>
                <a:srgbClr val="F8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3C56536-73FE-DE29-65C6-5E26767C17ED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3155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 idx="4294967295"/>
          </p:nvPr>
        </p:nvSpPr>
        <p:spPr>
          <a:xfrm>
            <a:off x="1847851" y="1"/>
            <a:ext cx="8582025" cy="1050925"/>
          </a:xfrm>
        </p:spPr>
        <p:txBody>
          <a:bodyPr vert="horz" lIns="91425" tIns="45713" rIns="91425" bIns="45713" rtlCol="0" anchor="t">
            <a:normAutofit/>
          </a:bodyPr>
          <a:lstStyle/>
          <a:p>
            <a:pPr eaLnBrk="1" hangingPunct="1"/>
            <a:r>
              <a:rPr lang="en-US" dirty="0"/>
              <a:t>Modules </a:t>
            </a:r>
            <a:r>
              <a:rPr lang="en-US" dirty="0" err="1"/>
              <a:t>d’entraînement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03388" y="981075"/>
            <a:ext cx="5111750" cy="3816350"/>
            <a:chOff x="249" y="663"/>
            <a:chExt cx="3220" cy="2404"/>
          </a:xfrm>
        </p:grpSpPr>
        <p:grpSp>
          <p:nvGrpSpPr>
            <p:cNvPr id="3" name="Groupe 4"/>
            <p:cNvGrpSpPr>
              <a:grpSpLocks/>
            </p:cNvGrpSpPr>
            <p:nvPr/>
          </p:nvGrpSpPr>
          <p:grpSpPr bwMode="auto">
            <a:xfrm>
              <a:off x="249" y="890"/>
              <a:ext cx="3220" cy="2177"/>
              <a:chOff x="467544" y="548680"/>
              <a:chExt cx="7992888" cy="5533593"/>
            </a:xfrm>
          </p:grpSpPr>
          <p:pic>
            <p:nvPicPr>
              <p:cNvPr id="7271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3861048"/>
                <a:ext cx="7992888" cy="2221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717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67544" y="548680"/>
                <a:ext cx="7992888" cy="3345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2715" name="Rectangle 7"/>
            <p:cNvSpPr>
              <a:spLocks noChangeArrowheads="1"/>
            </p:cNvSpPr>
            <p:nvPr/>
          </p:nvSpPr>
          <p:spPr bwMode="auto">
            <a:xfrm>
              <a:off x="2245" y="663"/>
              <a:ext cx="1179" cy="22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/>
                <a:t>littéral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71664" y="2062163"/>
            <a:ext cx="5111750" cy="3814763"/>
            <a:chOff x="975" y="1298"/>
            <a:chExt cx="3220" cy="2403"/>
          </a:xfrm>
        </p:grpSpPr>
        <p:pic>
          <p:nvPicPr>
            <p:cNvPr id="72712" name="Picture 2"/>
            <p:cNvPicPr preferRelativeResize="0">
              <a:picLocks noChangeArrowheads="1"/>
            </p:cNvPicPr>
            <p:nvPr/>
          </p:nvPicPr>
          <p:blipFill>
            <a:blip r:embed="rId5"/>
            <a:srcRect t="3465" r="14789" b="3970"/>
            <a:stretch>
              <a:fillRect/>
            </a:stretch>
          </p:blipFill>
          <p:spPr bwMode="auto">
            <a:xfrm>
              <a:off x="975" y="1524"/>
              <a:ext cx="3220" cy="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3" name="Rectangle 10"/>
            <p:cNvSpPr>
              <a:spLocks noChangeArrowheads="1"/>
            </p:cNvSpPr>
            <p:nvPr/>
          </p:nvSpPr>
          <p:spPr bwMode="auto">
            <a:xfrm>
              <a:off x="3016" y="1298"/>
              <a:ext cx="1179" cy="22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dirty="0" err="1"/>
                <a:t>inf</a:t>
              </a:r>
              <a:r>
                <a:rPr lang="fr-FR" dirty="0"/>
                <a:t> cohérence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303838" y="3068638"/>
            <a:ext cx="5111750" cy="3789362"/>
            <a:chOff x="2540" y="1933"/>
            <a:chExt cx="3220" cy="2387"/>
          </a:xfrm>
        </p:grpSpPr>
        <p:pic>
          <p:nvPicPr>
            <p:cNvPr id="72710" name="Picture 2"/>
            <p:cNvPicPr preferRelativeResize="0">
              <a:picLocks noChangeArrowheads="1"/>
            </p:cNvPicPr>
            <p:nvPr/>
          </p:nvPicPr>
          <p:blipFill>
            <a:blip r:embed="rId6"/>
            <a:srcRect t="3059" r="14960" b="3499"/>
            <a:stretch>
              <a:fillRect/>
            </a:stretch>
          </p:blipFill>
          <p:spPr bwMode="auto">
            <a:xfrm>
              <a:off x="2540" y="2143"/>
              <a:ext cx="3220" cy="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1" name="Rectangle 13"/>
            <p:cNvSpPr>
              <a:spLocks noChangeArrowheads="1"/>
            </p:cNvSpPr>
            <p:nvPr/>
          </p:nvSpPr>
          <p:spPr bwMode="auto">
            <a:xfrm>
              <a:off x="4422" y="1933"/>
              <a:ext cx="1338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/>
                <a:t>inf connaissances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3B054EF-1A9D-1CDD-7CFA-C074BD677E3E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8420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5">
            <a:extLst>
              <a:ext uri="{FF2B5EF4-FFF2-40B4-BE49-F238E27FC236}">
                <a16:creationId xmlns:a16="http://schemas.microsoft.com/office/drawing/2014/main" id="{D7E30948-E462-0C4D-9334-86AC21F89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65A5AD3-74D2-6740-B202-B94B54CDB316}" type="slidenum">
              <a:rPr lang="fr-FR" altLang="fr-FR" smtClean="0">
                <a:solidFill>
                  <a:srgbClr val="FE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fr-FR" altLang="fr-FR">
              <a:solidFill>
                <a:srgbClr val="FEFFFF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B100240-11AC-D14D-8796-4364B00764C2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590675"/>
            <a:ext cx="3276600" cy="5267325"/>
            <a:chOff x="3696" y="1056"/>
            <a:chExt cx="2064" cy="3318"/>
          </a:xfrm>
        </p:grpSpPr>
        <p:sp>
          <p:nvSpPr>
            <p:cNvPr id="83971" name="Rectangle 3">
              <a:extLst>
                <a:ext uri="{FF2B5EF4-FFF2-40B4-BE49-F238E27FC236}">
                  <a16:creationId xmlns:a16="http://schemas.microsoft.com/office/drawing/2014/main" id="{29E76EDA-7730-464E-A758-639CDB574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056"/>
              <a:ext cx="2064" cy="31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83972" name="Text Box 4">
              <a:extLst>
                <a:ext uri="{FF2B5EF4-FFF2-40B4-BE49-F238E27FC236}">
                  <a16:creationId xmlns:a16="http://schemas.microsoft.com/office/drawing/2014/main" id="{9B177BAA-DE6C-CE46-8576-38BC47401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068"/>
              <a:ext cx="2064" cy="3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/>
                </a:rPr>
                <a:t>Apprentissage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endParaRPr>
            </a:p>
          </p:txBody>
        </p:sp>
        <p:sp>
          <p:nvSpPr>
            <p:cNvPr id="83973" name="Text Box 5">
              <a:extLst>
                <a:ext uri="{FF2B5EF4-FFF2-40B4-BE49-F238E27FC236}">
                  <a16:creationId xmlns:a16="http://schemas.microsoft.com/office/drawing/2014/main" id="{0DA814BA-AA07-5642-A839-A44F3D9A5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792"/>
              <a:ext cx="2064" cy="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7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systématique</a:t>
              </a:r>
              <a:r>
                <a:rPr lang="en-US" sz="27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 et </a:t>
              </a:r>
              <a:r>
                <a:rPr lang="en-US" sz="27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explicite</a:t>
              </a:r>
              <a:endPara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Times New Roman" pitchFamily="-1" charset="0"/>
                <a:cs typeface="Arial"/>
              </a:endParaRPr>
            </a:p>
          </p:txBody>
        </p:sp>
      </p:grpSp>
      <p:sp>
        <p:nvSpPr>
          <p:cNvPr id="83974" name="Text Box 6">
            <a:extLst>
              <a:ext uri="{FF2B5EF4-FFF2-40B4-BE49-F238E27FC236}">
                <a16:creationId xmlns:a16="http://schemas.microsoft.com/office/drawing/2014/main" id="{AB6CC004-854C-3849-B8D7-3D0D5844B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153988"/>
            <a:ext cx="8212137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Cinq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compétences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fondamentales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“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The 5 Big Ideas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”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rPr>
              <a:t>(NRP, 2000)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35867" name="Group 27">
            <a:extLst>
              <a:ext uri="{FF2B5EF4-FFF2-40B4-BE49-F238E27FC236}">
                <a16:creationId xmlns:a16="http://schemas.microsoft.com/office/drawing/2014/main" id="{BFCA359B-808E-F04B-8442-3F5D71674853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354705"/>
            <a:ext cx="8872538" cy="1600200"/>
            <a:chOff x="63" y="2727"/>
            <a:chExt cx="5589" cy="1008"/>
          </a:xfrm>
        </p:grpSpPr>
        <p:sp>
          <p:nvSpPr>
            <p:cNvPr id="83978" name="Text Box 10">
              <a:extLst>
                <a:ext uri="{FF2B5EF4-FFF2-40B4-BE49-F238E27FC236}">
                  <a16:creationId xmlns:a16="http://schemas.microsoft.com/office/drawing/2014/main" id="{179352F5-51CB-F24C-A121-0BDEA6CDD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" y="2784"/>
              <a:ext cx="17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Arial"/>
                </a:rPr>
                <a:t>Vocabulaire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/>
              </a:endParaRPr>
            </a:p>
          </p:txBody>
        </p:sp>
        <p:sp>
          <p:nvSpPr>
            <p:cNvPr id="83979" name="Text Box 11">
              <a:extLst>
                <a:ext uri="{FF2B5EF4-FFF2-40B4-BE49-F238E27FC236}">
                  <a16:creationId xmlns:a16="http://schemas.microsoft.com/office/drawing/2014/main" id="{B5274056-ED5A-BE41-8CAE-482D91BF1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" y="3360"/>
              <a:ext cx="34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Processus</a:t>
              </a: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 de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compréhension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endParaRPr>
            </a:p>
          </p:txBody>
        </p:sp>
        <p:sp>
          <p:nvSpPr>
            <p:cNvPr id="54289" name="Rectangle 19">
              <a:extLst>
                <a:ext uri="{FF2B5EF4-FFF2-40B4-BE49-F238E27FC236}">
                  <a16:creationId xmlns:a16="http://schemas.microsoft.com/office/drawing/2014/main" id="{5D2B8EF3-AC5A-AD4D-ACD0-DA00E5A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2" y="2727"/>
              <a:ext cx="1680" cy="100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itchFamily="2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itchFamily="2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itchFamily="2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itchFamily="2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itchFamily="2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itchFamily="2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itchFamily="2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itchFamily="2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itchFamily="2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988" name="Text Box 20">
              <a:extLst>
                <a:ext uri="{FF2B5EF4-FFF2-40B4-BE49-F238E27FC236}">
                  <a16:creationId xmlns:a16="http://schemas.microsoft.com/office/drawing/2014/main" id="{9EB470B7-F3AC-4C4A-8AD2-33FB6CFCB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4" y="2853"/>
              <a:ext cx="1325" cy="52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  <a:cs typeface="Arial"/>
                </a:rPr>
                <a:t>Construction du </a:t>
              </a:r>
              <a:r>
                <a:rPr lang="en-US" sz="24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  <a:cs typeface="Arial"/>
                </a:rPr>
                <a:t>sens</a:t>
              </a:r>
              <a:endPara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endParaRPr>
            </a:p>
          </p:txBody>
        </p:sp>
        <p:sp>
          <p:nvSpPr>
            <p:cNvPr id="54291" name="Line 21">
              <a:extLst>
                <a:ext uri="{FF2B5EF4-FFF2-40B4-BE49-F238E27FC236}">
                  <a16:creationId xmlns:a16="http://schemas.microsoft.com/office/drawing/2014/main" id="{4A0917D9-0E0A-074C-9D09-4ED76FE4E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4" y="2944"/>
              <a:ext cx="2309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292" name="Line 22">
              <a:extLst>
                <a:ext uri="{FF2B5EF4-FFF2-40B4-BE49-F238E27FC236}">
                  <a16:creationId xmlns:a16="http://schemas.microsoft.com/office/drawing/2014/main" id="{BBC82ADF-5BB1-3F4D-BAA0-3935195AF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3" y="3240"/>
              <a:ext cx="769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5866" name="Group 26">
            <a:extLst>
              <a:ext uri="{FF2B5EF4-FFF2-40B4-BE49-F238E27FC236}">
                <a16:creationId xmlns:a16="http://schemas.microsoft.com/office/drawing/2014/main" id="{0205546E-76C5-1A42-AF7B-1BEE434CEF29}"/>
              </a:ext>
            </a:extLst>
          </p:cNvPr>
          <p:cNvGrpSpPr>
            <a:grpSpLocks/>
          </p:cNvGrpSpPr>
          <p:nvPr/>
        </p:nvGrpSpPr>
        <p:grpSpPr bwMode="auto">
          <a:xfrm>
            <a:off x="778933" y="2133600"/>
            <a:ext cx="9889067" cy="2111952"/>
            <a:chOff x="-55" y="1344"/>
            <a:chExt cx="5638" cy="1212"/>
          </a:xfrm>
        </p:grpSpPr>
        <p:sp>
          <p:nvSpPr>
            <p:cNvPr id="83975" name="Text Box 7">
              <a:extLst>
                <a:ext uri="{FF2B5EF4-FFF2-40B4-BE49-F238E27FC236}">
                  <a16:creationId xmlns:a16="http://schemas.microsoft.com/office/drawing/2014/main" id="{8BFC913C-A08B-5545-9F6E-FCD99F315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5" y="1344"/>
              <a:ext cx="2768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Conscience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phonémique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endParaRPr>
            </a:p>
          </p:txBody>
        </p:sp>
        <p:sp>
          <p:nvSpPr>
            <p:cNvPr id="83976" name="Text Box 8">
              <a:extLst>
                <a:ext uri="{FF2B5EF4-FFF2-40B4-BE49-F238E27FC236}">
                  <a16:creationId xmlns:a16="http://schemas.microsoft.com/office/drawing/2014/main" id="{1EB45A33-2262-004E-A0A9-0F173EF02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48"/>
              <a:ext cx="3501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Maîtrise</a:t>
              </a: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 du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principe</a:t>
              </a:r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alphabétique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endParaRPr>
            </a:p>
          </p:txBody>
        </p:sp>
        <p:sp>
          <p:nvSpPr>
            <p:cNvPr id="83977" name="Text Box 9">
              <a:extLst>
                <a:ext uri="{FF2B5EF4-FFF2-40B4-BE49-F238E27FC236}">
                  <a16:creationId xmlns:a16="http://schemas.microsoft.com/office/drawing/2014/main" id="{065E34AC-76A4-784E-9950-A21D6FB3B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2256"/>
              <a:ext cx="103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Arial"/>
                </a:rPr>
                <a:t>Fluence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/>
              </a:endParaRPr>
            </a:p>
          </p:txBody>
        </p:sp>
        <p:sp>
          <p:nvSpPr>
            <p:cNvPr id="83981" name="Rectangle 13">
              <a:extLst>
                <a:ext uri="{FF2B5EF4-FFF2-40B4-BE49-F238E27FC236}">
                  <a16:creationId xmlns:a16="http://schemas.microsoft.com/office/drawing/2014/main" id="{82D0E9D1-8955-F04F-95D7-C7784DB05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" y="1666"/>
              <a:ext cx="1680" cy="8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83982" name="Text Box 14">
              <a:extLst>
                <a:ext uri="{FF2B5EF4-FFF2-40B4-BE49-F238E27FC236}">
                  <a16:creationId xmlns:a16="http://schemas.microsoft.com/office/drawing/2014/main" id="{17E58B95-034F-D244-94BA-860BA9D47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1" y="1734"/>
              <a:ext cx="1632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Identification </a:t>
              </a:r>
              <a:r>
                <a:rPr lang="en-US" sz="2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précise</a:t>
              </a:r>
              <a:r>
                <a:rPr lang="en-US" sz="2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 et </a:t>
              </a:r>
              <a:r>
                <a:rPr lang="en-US" sz="2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rapide</a:t>
              </a:r>
              <a:r>
                <a:rPr lang="en-US" sz="2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 des </a:t>
              </a:r>
              <a:r>
                <a:rPr lang="en-US" sz="2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Times New Roman" pitchFamily="-1" charset="0"/>
                  <a:cs typeface="Arial"/>
                </a:rPr>
                <a:t>mots</a:t>
              </a:r>
              <a:endPara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imes New Roman" pitchFamily="-1" charset="0"/>
                <a:cs typeface="Arial"/>
              </a:endParaRPr>
            </a:p>
          </p:txBody>
        </p:sp>
        <p:sp>
          <p:nvSpPr>
            <p:cNvPr id="54284" name="Line 15">
              <a:extLst>
                <a:ext uri="{FF2B5EF4-FFF2-40B4-BE49-F238E27FC236}">
                  <a16:creationId xmlns:a16="http://schemas.microsoft.com/office/drawing/2014/main" id="{C2FB6B8B-0A9F-164B-8C32-DA613FF19F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3" y="1570"/>
              <a:ext cx="119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285" name="Line 17">
              <a:extLst>
                <a:ext uri="{FF2B5EF4-FFF2-40B4-BE49-F238E27FC236}">
                  <a16:creationId xmlns:a16="http://schemas.microsoft.com/office/drawing/2014/main" id="{1F45207C-E78D-DC49-8021-FDD2AF720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24" y="2242"/>
              <a:ext cx="2279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286" name="Line 15">
              <a:extLst>
                <a:ext uri="{FF2B5EF4-FFF2-40B4-BE49-F238E27FC236}">
                  <a16:creationId xmlns:a16="http://schemas.microsoft.com/office/drawing/2014/main" id="{7BFEADC1-1B3B-7240-A285-23F61C271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8" y="1954"/>
              <a:ext cx="535" cy="1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139A61B-868D-3642-1E77-8C466F4B0046}"/>
              </a:ext>
            </a:extLst>
          </p:cNvPr>
          <p:cNvSpPr txBox="1"/>
          <p:nvPr/>
        </p:nvSpPr>
        <p:spPr>
          <a:xfrm>
            <a:off x="105971" y="1198804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79610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1176" y="236105"/>
            <a:ext cx="5986087" cy="164825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100" dirty="0"/>
              <a:t>Une étude d’entraînement à la compréhension chez des faibles </a:t>
            </a:r>
            <a:r>
              <a:rPr lang="fr-FR" sz="3100" dirty="0" err="1"/>
              <a:t>compreneurs</a:t>
            </a:r>
            <a:r>
              <a:rPr lang="fr-FR" sz="3100" dirty="0"/>
              <a:t> de CE1 </a:t>
            </a:r>
            <a:br>
              <a:rPr lang="fr-FR" sz="4000" dirty="0"/>
            </a:br>
            <a:endParaRPr lang="fr-FR" sz="200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5475" y="2017714"/>
            <a:ext cx="9354727" cy="460418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dirty="0"/>
              <a:t>Participants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/>
              <a:t>30 </a:t>
            </a:r>
            <a:r>
              <a:rPr lang="fr-FR" sz="2400" b="1" dirty="0"/>
              <a:t>faibles </a:t>
            </a:r>
            <a:r>
              <a:rPr lang="fr-FR" sz="2400" b="1" dirty="0" err="1"/>
              <a:t>compreneurs</a:t>
            </a:r>
            <a:r>
              <a:rPr lang="fr-FR" sz="2400" b="1" dirty="0"/>
              <a:t> </a:t>
            </a:r>
            <a:r>
              <a:rPr lang="fr-FR" sz="2400" dirty="0"/>
              <a:t>(FC) sélectionnés parmi 258 élèves de CE1 répartis en 2 groupes (2*15) appariés sur l’âge, les capacités mnésiques, l'IME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/>
              <a:t>FC: scores faibles (</a:t>
            </a:r>
            <a:r>
              <a:rPr lang="fr-FR" sz="2400" dirty="0" err="1"/>
              <a:t>moy</a:t>
            </a:r>
            <a:r>
              <a:rPr lang="fr-FR" sz="2400" dirty="0"/>
              <a:t> &lt; -1 </a:t>
            </a:r>
            <a:r>
              <a:rPr lang="fr-FR" sz="2400" dirty="0" err="1"/>
              <a:t>ét</a:t>
            </a:r>
            <a:r>
              <a:rPr lang="fr-FR" sz="2400" dirty="0"/>
              <a:t>) en compréhension orale</a:t>
            </a:r>
          </a:p>
          <a:p>
            <a:pPr>
              <a:lnSpc>
                <a:spcPct val="75000"/>
              </a:lnSpc>
              <a:spcBef>
                <a:spcPts val="500"/>
              </a:spcBef>
            </a:pPr>
            <a:r>
              <a:rPr lang="fr-FR" sz="2800" dirty="0"/>
              <a:t>Entraînement</a:t>
            </a:r>
            <a:r>
              <a:rPr lang="en-GB" sz="2800" dirty="0"/>
              <a:t> </a:t>
            </a:r>
            <a:r>
              <a:rPr lang="fr-FR" sz="2800" dirty="0"/>
              <a:t>intensif</a:t>
            </a:r>
            <a:r>
              <a:rPr lang="en-GB" sz="2800" dirty="0"/>
              <a:t> </a:t>
            </a:r>
            <a:r>
              <a:rPr lang="fr-FR" sz="2800" dirty="0"/>
              <a:t>proposé</a:t>
            </a:r>
            <a:r>
              <a:rPr lang="en-GB" sz="2800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/>
              <a:t>Groupe </a:t>
            </a:r>
            <a:r>
              <a:rPr lang="fr-FR" sz="2400" b="1" dirty="0"/>
              <a:t>Expérimental</a:t>
            </a:r>
            <a:r>
              <a:rPr lang="fr-FR" sz="2400" dirty="0"/>
              <a:t>: entraînement en compréhension</a:t>
            </a:r>
          </a:p>
          <a:p>
            <a:pPr lvl="1">
              <a:lnSpc>
                <a:spcPct val="75000"/>
              </a:lnSpc>
              <a:spcBef>
                <a:spcPts val="500"/>
              </a:spcBef>
            </a:pPr>
            <a:r>
              <a:rPr lang="fr-FR" sz="2400" dirty="0"/>
              <a:t>Groupe </a:t>
            </a:r>
            <a:r>
              <a:rPr lang="fr-FR" sz="2400" b="1" dirty="0"/>
              <a:t>Contr</a:t>
            </a:r>
            <a:r>
              <a:rPr lang="fr-FR" altLang="ja-JP" sz="2400" b="1" dirty="0">
                <a:ea typeface="ＭＳ Ｐゴシック" pitchFamily="4" charset="-128"/>
                <a:cs typeface="ＭＳ Ｐゴシック" pitchFamily="4" charset="-128"/>
              </a:rPr>
              <a:t>ôle</a:t>
            </a:r>
            <a:r>
              <a:rPr lang="fr-FR" sz="2400" dirty="0"/>
              <a:t>: entraînement en identification de mots écrits</a:t>
            </a:r>
          </a:p>
          <a:p>
            <a:pPr lvl="1">
              <a:lnSpc>
                <a:spcPct val="75000"/>
              </a:lnSpc>
              <a:spcBef>
                <a:spcPts val="500"/>
              </a:spcBef>
            </a:pPr>
            <a:r>
              <a:rPr lang="en-GB" sz="2400" dirty="0"/>
              <a:t>30 </a:t>
            </a:r>
            <a:r>
              <a:rPr lang="en-GB" sz="2400" dirty="0" err="1"/>
              <a:t>mn</a:t>
            </a:r>
            <a:r>
              <a:rPr lang="en-GB" sz="2400" dirty="0"/>
              <a:t> </a:t>
            </a:r>
            <a:r>
              <a:rPr lang="fr-FR" sz="2400" dirty="0"/>
              <a:t>d’entraînement</a:t>
            </a:r>
            <a:r>
              <a:rPr lang="en-GB" sz="2400" dirty="0"/>
              <a:t> / jour, 4 </a:t>
            </a:r>
            <a:r>
              <a:rPr lang="fr-FR" sz="2400" dirty="0"/>
              <a:t>jours</a:t>
            </a:r>
            <a:r>
              <a:rPr lang="en-GB" sz="2400" dirty="0"/>
              <a:t> / </a:t>
            </a:r>
            <a:r>
              <a:rPr lang="fr-FR" sz="2400" dirty="0"/>
              <a:t>semaine</a:t>
            </a:r>
            <a:r>
              <a:rPr lang="en-GB" sz="2400" dirty="0"/>
              <a:t>, </a:t>
            </a:r>
            <a:r>
              <a:rPr lang="fr-FR" sz="2400" dirty="0"/>
              <a:t>pendant</a:t>
            </a:r>
            <a:r>
              <a:rPr lang="en-GB" sz="2400" dirty="0"/>
              <a:t> 5 </a:t>
            </a:r>
            <a:r>
              <a:rPr lang="fr-FR" sz="2400" dirty="0"/>
              <a:t>semaines soit 10h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929" y="-32725"/>
            <a:ext cx="4345071" cy="17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24698C1-2CE5-34A2-882A-6B0E63B05700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558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6794932" cy="1288905"/>
          </a:xfrm>
        </p:spPr>
        <p:txBody>
          <a:bodyPr/>
          <a:lstStyle/>
          <a:p>
            <a:pPr eaLnBrk="1" hangingPunct="1"/>
            <a:r>
              <a:rPr lang="fr-FR" dirty="0"/>
              <a:t>Résultats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20156" y="1480249"/>
            <a:ext cx="3143796" cy="479325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fr-FR" sz="2800" dirty="0"/>
              <a:t>t1-t2: 5 semaines entraînement</a:t>
            </a:r>
          </a:p>
          <a:p>
            <a:pPr eaLnBrk="1" hangingPunct="1"/>
            <a:r>
              <a:rPr lang="fr-FR" sz="2800" dirty="0"/>
              <a:t>t2-t3: 11 mois</a:t>
            </a:r>
          </a:p>
          <a:p>
            <a:pPr eaLnBrk="1" hangingPunct="1"/>
            <a:r>
              <a:rPr lang="fr-FR" sz="2800" dirty="0"/>
              <a:t>On observe un effet à court et moyen terme en compréhension écrite (CE) et en « </a:t>
            </a:r>
            <a:r>
              <a:rPr lang="fr-FR" sz="2800" i="1" dirty="0"/>
              <a:t>monitoring</a:t>
            </a:r>
            <a:r>
              <a:rPr lang="fr-FR" sz="2800" dirty="0"/>
              <a:t> » </a:t>
            </a:r>
            <a:r>
              <a:rPr lang="fr-FR" sz="2400" dirty="0"/>
              <a:t>(détection d’incohérences)</a:t>
            </a:r>
          </a:p>
          <a:p>
            <a:pPr eaLnBrk="1" hangingPunct="1"/>
            <a:endParaRPr lang="fr-FR" sz="2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918111" y="44450"/>
            <a:ext cx="3953214" cy="2986426"/>
            <a:chOff x="2957" y="119"/>
            <a:chExt cx="2771" cy="200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2957" y="287"/>
            <a:ext cx="2771" cy="18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5785" name="Rectangle 6"/>
            <p:cNvSpPr>
              <a:spLocks noChangeArrowheads="1"/>
            </p:cNvSpPr>
            <p:nvPr/>
          </p:nvSpPr>
          <p:spPr bwMode="auto">
            <a:xfrm>
              <a:off x="4014" y="119"/>
              <a:ext cx="499" cy="1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dirty="0"/>
                <a:t>CE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941924" y="3355973"/>
            <a:ext cx="3953214" cy="2862322"/>
            <a:chOff x="2942" y="2251"/>
            <a:chExt cx="2786" cy="2037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2942" y="2373"/>
            <a:ext cx="2786" cy="19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5784" name="Rectangle 9"/>
            <p:cNvSpPr>
              <a:spLocks noChangeArrowheads="1"/>
            </p:cNvSpPr>
            <p:nvPr/>
          </p:nvSpPr>
          <p:spPr bwMode="auto">
            <a:xfrm>
              <a:off x="3825" y="2251"/>
              <a:ext cx="876" cy="21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dirty="0"/>
                <a:t>Monitoring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4F6C585-1CEB-12B7-7BB3-3292D200F3DD}"/>
              </a:ext>
            </a:extLst>
          </p:cNvPr>
          <p:cNvSpPr txBox="1"/>
          <p:nvPr/>
        </p:nvSpPr>
        <p:spPr>
          <a:xfrm>
            <a:off x="2067107" y="6331108"/>
            <a:ext cx="96739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Potocki, A., Ecalle, J., &amp; Magnan, A., (2013). </a:t>
            </a:r>
            <a:r>
              <a:rPr lang="fr-CA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Computers and </a:t>
            </a:r>
            <a:r>
              <a:rPr lang="fr-CA" sz="16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Education</a:t>
            </a:r>
            <a:r>
              <a:rPr lang="fr-CA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63, </a:t>
            </a:r>
            <a:r>
              <a:rPr lang="fr-CA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131-140. 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A889D4-3E2B-81A2-3294-53AE7E19534D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1091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5496" y="148425"/>
            <a:ext cx="5736007" cy="114300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Profils de lecteurs Entraînement en SEGPA</a:t>
            </a:r>
            <a:endParaRPr lang="fr-FR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5497" y="1559635"/>
            <a:ext cx="9802368" cy="3024557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fr-FR" altLang="fr-FR" sz="2800" dirty="0">
                <a:cs typeface="Tahoma" pitchFamily="34" charset="0"/>
              </a:rPr>
              <a:t>Entraînement de 77 adolescents de SEGPA pendant 5 semaines (10h)</a:t>
            </a:r>
          </a:p>
          <a:p>
            <a:pPr lvl="1">
              <a:buFont typeface="Arial" pitchFamily="34" charset="0"/>
              <a:buChar char="•"/>
            </a:pPr>
            <a:r>
              <a:rPr lang="fr-FR" altLang="fr-FR" sz="2600" dirty="0">
                <a:cs typeface="Tahoma" pitchFamily="34" charset="0"/>
              </a:rPr>
              <a:t>2 groupes: l'un en IME et l'autre en compréhension</a:t>
            </a:r>
          </a:p>
          <a:p>
            <a:pPr>
              <a:buFont typeface="Arial" pitchFamily="34" charset="0"/>
              <a:buChar char="•"/>
            </a:pPr>
            <a:r>
              <a:rPr lang="fr-FR" altLang="fr-FR" sz="2800" dirty="0">
                <a:cs typeface="Tahoma" pitchFamily="34" charset="0"/>
              </a:rPr>
              <a:t>On observe un effet de l'entraînement en IME et en compréhension orale et écrite</a:t>
            </a:r>
          </a:p>
          <a:p>
            <a:pPr>
              <a:buFont typeface="Arial" pitchFamily="34" charset="0"/>
              <a:buChar char="•"/>
            </a:pPr>
            <a:r>
              <a:rPr lang="fr-FR" altLang="fr-FR" sz="2800" dirty="0">
                <a:cs typeface="Tahoma" pitchFamily="34" charset="0"/>
              </a:rPr>
              <a:t>Résultat </a:t>
            </a:r>
            <a:r>
              <a:rPr lang="fr-FR" altLang="fr-FR" sz="2800" u="sng" dirty="0">
                <a:cs typeface="Tahoma" pitchFamily="34" charset="0"/>
              </a:rPr>
              <a:t>inattendu</a:t>
            </a:r>
            <a:r>
              <a:rPr lang="fr-FR" altLang="fr-FR" sz="2800" dirty="0">
                <a:cs typeface="Tahoma" pitchFamily="34" charset="0"/>
              </a:rPr>
              <a:t>: l'entraînement en compréhension de textes stimule les performances en IME</a:t>
            </a:r>
          </a:p>
          <a:p>
            <a:pPr>
              <a:buFont typeface="Arial" pitchFamily="34" charset="0"/>
              <a:buChar char="•"/>
            </a:pPr>
            <a:endParaRPr lang="fr-FR" altLang="fr-FR" sz="2800" dirty="0">
              <a:cs typeface="Tahoma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5BC2BF-ACAA-1973-39E2-2DAE8C50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0"/>
            <a:ext cx="3930752" cy="14398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3AEE83-1453-02BD-5A3D-A3483B396D68}"/>
              </a:ext>
            </a:extLst>
          </p:cNvPr>
          <p:cNvSpPr txBox="1"/>
          <p:nvPr/>
        </p:nvSpPr>
        <p:spPr>
          <a:xfrm>
            <a:off x="1256739" y="5386136"/>
            <a:ext cx="10739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+mj-lt"/>
              </a:rPr>
              <a:t>Potocki, A., Magnan, A., &amp; Ecalle, J. (2015).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Research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in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Developmental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latin typeface="+mj-lt"/>
              </a:rPr>
              <a:t>Disabilities</a:t>
            </a:r>
            <a:r>
              <a:rPr lang="fr-FR" sz="1600" i="1" dirty="0">
                <a:solidFill>
                  <a:srgbClr val="0070C0"/>
                </a:solidFill>
                <a:latin typeface="+mj-lt"/>
              </a:rPr>
              <a:t>, 45-46, 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83-92. </a:t>
            </a:r>
          </a:p>
          <a:p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Kleinsz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, N., Potocki, A., Ecalle, J., &amp; Magnan, A. (2017). Profiles of French 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poor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readers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: 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Underlying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difficulties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 and 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effects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 of </a:t>
            </a:r>
            <a:r>
              <a:rPr lang="fr-FR" sz="1600" i="0" u="none" strike="noStrike" dirty="0" err="1">
                <a:solidFill>
                  <a:srgbClr val="0070C0"/>
                </a:solidFill>
                <a:effectLst/>
                <a:latin typeface="+mj-lt"/>
              </a:rPr>
              <a:t>computerized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 training programs. </a:t>
            </a:r>
            <a:r>
              <a:rPr lang="fr-FR" sz="1600" i="1" u="none" strike="noStrike" dirty="0">
                <a:solidFill>
                  <a:srgbClr val="0070C0"/>
                </a:solidFill>
                <a:effectLst/>
                <a:latin typeface="+mj-lt"/>
              </a:rPr>
              <a:t>Learning and </a:t>
            </a:r>
            <a:r>
              <a:rPr lang="fr-FR" sz="1600" i="1" u="none" strike="noStrike" dirty="0" err="1">
                <a:solidFill>
                  <a:srgbClr val="0070C0"/>
                </a:solidFill>
                <a:effectLst/>
                <a:latin typeface="+mj-lt"/>
              </a:rPr>
              <a:t>Individual</a:t>
            </a:r>
            <a:r>
              <a:rPr lang="fr-FR" sz="1600" i="1" u="none" strike="noStrike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fr-FR" sz="1600" i="1" u="none" strike="noStrike" dirty="0" err="1">
                <a:solidFill>
                  <a:srgbClr val="0070C0"/>
                </a:solidFill>
                <a:effectLst/>
                <a:latin typeface="+mj-lt"/>
              </a:rPr>
              <a:t>Differences</a:t>
            </a:r>
            <a:r>
              <a:rPr lang="fr-FR" sz="1600" i="1" u="none" strike="noStrike" dirty="0">
                <a:solidFill>
                  <a:srgbClr val="0070C0"/>
                </a:solidFill>
                <a:effectLst/>
                <a:latin typeface="+mj-lt"/>
              </a:rPr>
              <a:t>, 57</a:t>
            </a:r>
            <a:r>
              <a:rPr lang="fr-FR" sz="1600" i="0" u="none" strike="noStrike" dirty="0">
                <a:solidFill>
                  <a:srgbClr val="0070C0"/>
                </a:solidFill>
                <a:effectLst/>
                <a:latin typeface="+mj-lt"/>
              </a:rPr>
              <a:t>, 45-57.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+mj-lt"/>
              </a:rPr>
              <a:t>Potocki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A., Ecalle, J., &amp;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Magnan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A. (2015). Computerized comprehension training in young readers: For whom and under which conditions is it efficient? </a:t>
            </a:r>
            <a:r>
              <a:rPr lang="en-US" sz="1600" i="1" dirty="0">
                <a:solidFill>
                  <a:srgbClr val="0070C0"/>
                </a:solidFill>
                <a:latin typeface="+mj-lt"/>
              </a:rPr>
              <a:t>Journal of Computer Assisted Learning, 31(2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), 162-175. </a:t>
            </a:r>
            <a:endParaRPr lang="fr-FR" sz="1600" i="0" u="none" strike="noStrike" dirty="0">
              <a:solidFill>
                <a:srgbClr val="0070C0"/>
              </a:solidFill>
              <a:effectLst/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5E466C-7560-1512-B30A-C2366E5A8172}"/>
              </a:ext>
            </a:extLst>
          </p:cNvPr>
          <p:cNvSpPr txBox="1"/>
          <p:nvPr/>
        </p:nvSpPr>
        <p:spPr>
          <a:xfrm>
            <a:off x="1725496" y="4651301"/>
            <a:ext cx="90400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fr-FR" sz="2800" dirty="0"/>
              <a:t>Entraînements adaptés aux profils de lecteurs 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A34C84-4BF9-9476-FC1A-BF4C6531C467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8067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9616" y="2996952"/>
            <a:ext cx="7920880" cy="1143000"/>
          </a:xfrm>
        </p:spPr>
        <p:txBody>
          <a:bodyPr>
            <a:normAutofit/>
          </a:bodyPr>
          <a:lstStyle/>
          <a:p>
            <a:r>
              <a:rPr lang="fr-FR" dirty="0"/>
              <a:t>Stimuler le vocabulaire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FF6563-80BF-4BCA-EA57-6FB9CDD4869E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283054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754E7-987C-4AC5-8787-2147079C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04654"/>
            <a:ext cx="8911687" cy="1280890"/>
          </a:xfrm>
        </p:spPr>
        <p:txBody>
          <a:bodyPr/>
          <a:lstStyle/>
          <a:p>
            <a:r>
              <a:rPr lang="fr-FR" dirty="0"/>
              <a:t>Stimuler le vocabulaire: quels effets sur la compréhension en lecture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7DCCB1-6133-4128-95AE-015C87304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2508" y="1999488"/>
            <a:ext cx="9162104" cy="4100290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Un consensus sur cette question: </a:t>
            </a:r>
          </a:p>
          <a:p>
            <a:r>
              <a:rPr lang="fr-FR" sz="2400" dirty="0"/>
              <a:t>Les revues de littérature depuis plus 30 ans sont unanimes (</a:t>
            </a:r>
            <a:r>
              <a:rPr lang="fr-FR" sz="2400" b="0" i="0" u="none" strike="noStrike" baseline="0" dirty="0" err="1">
                <a:latin typeface="AdvTTa9c1b374"/>
              </a:rPr>
              <a:t>Mezynski</a:t>
            </a:r>
            <a:r>
              <a:rPr lang="fr-FR" sz="2400" b="0" i="0" u="none" strike="noStrike" baseline="0" dirty="0">
                <a:latin typeface="AdvTTa9c1b374"/>
              </a:rPr>
              <a:t> (1983; Stahl &amp; Fairbanks, 1986</a:t>
            </a:r>
            <a:r>
              <a:rPr lang="fr-FR" sz="2400" dirty="0">
                <a:latin typeface="AdvTTa9c1b374"/>
              </a:rPr>
              <a:t>; </a:t>
            </a:r>
            <a:r>
              <a:rPr lang="fr-FR" sz="2400" dirty="0" err="1">
                <a:latin typeface="AdvTTa9c1b374"/>
              </a:rPr>
              <a:t>Elleman</a:t>
            </a:r>
            <a:r>
              <a:rPr lang="fr-FR" sz="2400" dirty="0">
                <a:latin typeface="AdvTTa9c1b374"/>
              </a:rPr>
              <a:t> et al., 2009; Wright </a:t>
            </a:r>
            <a:r>
              <a:rPr lang="fr-FR" sz="2400" b="0" i="0" u="none" strike="noStrike" baseline="0" dirty="0">
                <a:latin typeface="AdvTTa9c1b374"/>
              </a:rPr>
              <a:t>&amp; </a:t>
            </a:r>
            <a:r>
              <a:rPr lang="fr-FR" sz="2400" b="0" i="0" u="none" strike="noStrike" baseline="0" dirty="0" err="1">
                <a:latin typeface="AdvTTa9c1b374"/>
              </a:rPr>
              <a:t>Cervetti</a:t>
            </a:r>
            <a:r>
              <a:rPr lang="fr-FR" sz="2400" b="0" i="0" u="none" strike="noStrike" baseline="0" dirty="0">
                <a:latin typeface="AdvTTa9c1b374"/>
              </a:rPr>
              <a:t>, 2017):</a:t>
            </a:r>
          </a:p>
          <a:p>
            <a:pPr lvl="1"/>
            <a:r>
              <a:rPr lang="fr-FR" sz="2000" dirty="0"/>
              <a:t>un entraînement sur le vocabulaire a un effet sur la compréhension uniquement si les mots entraînés sont issus du texte</a:t>
            </a:r>
          </a:p>
          <a:p>
            <a:r>
              <a:rPr lang="fr-FR" sz="2400" dirty="0"/>
              <a:t>Autrement-dit: on n'observe </a:t>
            </a:r>
            <a:r>
              <a:rPr lang="fr-FR" sz="2400" u="sng" dirty="0"/>
              <a:t>pas de transfert </a:t>
            </a:r>
            <a:r>
              <a:rPr lang="fr-FR" sz="2400" dirty="0"/>
              <a:t>des mots appris vers les performances de compréhension en lecture</a:t>
            </a:r>
          </a:p>
          <a:p>
            <a:r>
              <a:rPr lang="fr-FR" sz="2400" b="1" dirty="0"/>
              <a:t>Stimuler le vocabulaire grâce à des outils numériques</a:t>
            </a:r>
            <a:r>
              <a:rPr lang="fr-FR" sz="2400" dirty="0"/>
              <a:t>:</a:t>
            </a:r>
          </a:p>
          <a:p>
            <a:pPr lvl="1"/>
            <a:r>
              <a:rPr lang="fr-FR" sz="2200" dirty="0"/>
              <a:t>Travaux prometteurs de Potocki et al (2021)</a:t>
            </a:r>
          </a:p>
          <a:p>
            <a:pPr lvl="1"/>
            <a:r>
              <a:rPr lang="fr-FR" sz="2200" dirty="0"/>
              <a:t>Nos travaux en cours en collaboration avec Réseau Canopé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F4CFFA-656F-921C-03C3-844DE9C0C2D6}"/>
              </a:ext>
            </a:extLst>
          </p:cNvPr>
          <p:cNvSpPr txBox="1"/>
          <p:nvPr/>
        </p:nvSpPr>
        <p:spPr>
          <a:xfrm>
            <a:off x="1828800" y="6364224"/>
            <a:ext cx="785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none" strike="noStrike" dirty="0">
                <a:solidFill>
                  <a:srgbClr val="0070C0"/>
                </a:solidFill>
                <a:effectLst/>
              </a:rPr>
              <a:t>Potocki, A. et al. (2021). 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</a:rPr>
              <a:t>Journal of Computer </a:t>
            </a:r>
            <a:r>
              <a:rPr lang="fr-FR" sz="1600" b="0" i="1" u="none" strike="noStrike" dirty="0" err="1">
                <a:solidFill>
                  <a:srgbClr val="0070C0"/>
                </a:solidFill>
                <a:effectLst/>
              </a:rPr>
              <a:t>Assisted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</a:rPr>
              <a:t> Learning</a:t>
            </a:r>
            <a:r>
              <a:rPr lang="fr-FR" sz="1600" b="0" i="0" u="none" strike="noStrike" dirty="0">
                <a:solidFill>
                  <a:srgbClr val="0070C0"/>
                </a:solidFill>
                <a:effectLst/>
              </a:rPr>
              <a:t>, </a:t>
            </a:r>
            <a:r>
              <a:rPr lang="fr-FR" sz="1600" b="0" i="1" u="none" strike="noStrike" dirty="0">
                <a:solidFill>
                  <a:srgbClr val="0070C0"/>
                </a:solidFill>
                <a:effectLst/>
              </a:rPr>
              <a:t>37</a:t>
            </a:r>
            <a:r>
              <a:rPr lang="fr-FR" sz="1600" b="0" i="0" u="none" strike="noStrike" dirty="0">
                <a:solidFill>
                  <a:srgbClr val="0070C0"/>
                </a:solidFill>
                <a:effectLst/>
              </a:rPr>
              <a:t>, 1324-1335</a:t>
            </a:r>
            <a:r>
              <a:rPr lang="fr-FR" sz="1400" b="0" i="0" u="none" strike="noStrike" dirty="0">
                <a:solidFill>
                  <a:srgbClr val="00B0F0"/>
                </a:solidFill>
                <a:effectLst/>
                <a:latin typeface="+mj-lt"/>
              </a:rPr>
              <a:t>.</a:t>
            </a:r>
            <a:endParaRPr lang="fr-FR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0AF7D6-40B0-D70C-DC25-4B28CE186E72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1896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BF4B4-1170-B748-DA2F-53D82E00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641" y="174239"/>
            <a:ext cx="8911687" cy="1280890"/>
          </a:xfrm>
        </p:spPr>
        <p:txBody>
          <a:bodyPr/>
          <a:lstStyle/>
          <a:p>
            <a:r>
              <a:rPr lang="fr-FR" sz="1800" dirty="0">
                <a:ea typeface="Calibri" panose="020F0502020204030204" pitchFamily="34" charset="0"/>
              </a:rPr>
              <a:t>Principe </a:t>
            </a:r>
            <a:r>
              <a:rPr lang="fr-FR" sz="2000" dirty="0">
                <a:ea typeface="Calibri" panose="020F0502020204030204" pitchFamily="34" charset="0"/>
              </a:rPr>
              <a:t>de</a:t>
            </a:r>
            <a:r>
              <a:rPr lang="fr-FR" sz="1800" dirty="0">
                <a:ea typeface="Calibri" panose="020F0502020204030204" pitchFamily="34" charset="0"/>
              </a:rPr>
              <a:t> l’a</a:t>
            </a:r>
            <a:r>
              <a:rPr lang="fr-FR" sz="1800" dirty="0">
                <a:effectLst/>
                <a:ea typeface="Calibri" panose="020F0502020204030204" pitchFamily="34" charset="0"/>
              </a:rPr>
              <a:t>pplication Web </a:t>
            </a:r>
            <a:r>
              <a:rPr lang="fr-FR" sz="1800" i="1" dirty="0" err="1">
                <a:effectLst/>
                <a:ea typeface="Calibri" panose="020F0502020204030204" pitchFamily="34" charset="0"/>
              </a:rPr>
              <a:t>StimVoc</a:t>
            </a:r>
            <a:r>
              <a:rPr lang="fr-FR" sz="1800" dirty="0">
                <a:effectLst/>
                <a:ea typeface="Calibri" panose="020F0502020204030204" pitchFamily="34" charset="0"/>
              </a:rPr>
              <a:t> : en cours d’expérimentation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050A3D-4FAE-4007-8C22-9FC270874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34" b="5822"/>
          <a:stretch/>
        </p:blipFill>
        <p:spPr>
          <a:xfrm>
            <a:off x="1649322" y="926804"/>
            <a:ext cx="5521960" cy="2122805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E27E1F-ABDE-4893-A85A-72B82FE51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34" b="5822"/>
          <a:stretch/>
        </p:blipFill>
        <p:spPr>
          <a:xfrm>
            <a:off x="2766491" y="1663865"/>
            <a:ext cx="5760720" cy="246951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A9DC5C-CF12-4C39-AAA5-CF6422242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01" r="1518" b="5714"/>
          <a:stretch/>
        </p:blipFill>
        <p:spPr>
          <a:xfrm>
            <a:off x="5010989" y="3161729"/>
            <a:ext cx="4968240" cy="214630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04BFD7-637E-427B-8B71-933B9913E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00" b="5714"/>
          <a:stretch/>
        </p:blipFill>
        <p:spPr>
          <a:xfrm>
            <a:off x="6286484" y="4245500"/>
            <a:ext cx="5186680" cy="224536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5AB9FC-98C4-AA90-3738-0A3512EAE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743" y="193056"/>
            <a:ext cx="1879600" cy="787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391D30-0570-59CA-DA76-556BEC9E98A0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7782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939" y="214314"/>
            <a:ext cx="7793037" cy="1081087"/>
          </a:xfrm>
        </p:spPr>
        <p:txBody>
          <a:bodyPr>
            <a:no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Quelle efficacité de l'utilisation des outils numériques en classe ?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7609" y="1700808"/>
            <a:ext cx="8690199" cy="38831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fr-FR" sz="2800" dirty="0">
                <a:latin typeface="+mj-lt"/>
                <a:ea typeface="ＭＳ Ｐゴシック" charset="0"/>
                <a:cs typeface="ＭＳ Ｐゴシック" charset="0"/>
              </a:rPr>
              <a:t>Méta-analyse "</a:t>
            </a:r>
            <a:r>
              <a:rPr lang="fr-FR" sz="2800" i="1" dirty="0">
                <a:latin typeface="+mj-lt"/>
                <a:ea typeface="ＭＳ Ｐゴシック" charset="0"/>
                <a:cs typeface="ＭＳ Ｐゴシック" charset="0"/>
              </a:rPr>
              <a:t>tertiaire</a:t>
            </a:r>
            <a:r>
              <a:rPr lang="fr-FR" sz="2800" dirty="0">
                <a:latin typeface="+mj-lt"/>
                <a:ea typeface="ＭＳ Ｐゴシック" charset="0"/>
                <a:cs typeface="ＭＳ Ｐゴシック" charset="0"/>
              </a:rPr>
              <a:t>" de Archer et al. (2014) : l'introduction d'outils informatisés dans les pratiques pédagogiques pourrait être plus efficace à condition d'une formation et de soutien auprès des enseignants.</a:t>
            </a:r>
          </a:p>
          <a:p>
            <a:pPr marL="0" indent="0">
              <a:lnSpc>
                <a:spcPct val="80000"/>
              </a:lnSpc>
              <a:buNone/>
            </a:pPr>
            <a:endParaRPr lang="fr-FR" sz="2800" dirty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fr-FR" sz="2800" dirty="0">
                <a:latin typeface="+mj-lt"/>
                <a:ea typeface="ＭＳ Ｐゴシック" charset="0"/>
                <a:cs typeface="ＭＳ Ｐゴシック" charset="0"/>
              </a:rPr>
              <a:t>Méta-analyse de </a:t>
            </a:r>
            <a:r>
              <a:rPr lang="fr-FR" sz="2800" dirty="0" err="1">
                <a:latin typeface="+mj-lt"/>
                <a:ea typeface="ＭＳ Ｐゴシック" charset="0"/>
                <a:cs typeface="ＭＳ Ｐゴシック" charset="0"/>
              </a:rPr>
              <a:t>McTigue</a:t>
            </a:r>
            <a:r>
              <a:rPr lang="fr-FR" sz="2800" dirty="0">
                <a:latin typeface="+mj-lt"/>
                <a:ea typeface="ＭＳ Ｐゴシック" charset="0"/>
                <a:cs typeface="ＭＳ Ｐゴシック" charset="0"/>
              </a:rPr>
              <a:t> et al. (2020): importance des  interactions enseignants - élèves pour motiver les enfants à utiliser le logiciel.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6E8FD4-795A-8002-B9AD-5ABD502AB0D1}"/>
              </a:ext>
            </a:extLst>
          </p:cNvPr>
          <p:cNvSpPr txBox="1"/>
          <p:nvPr/>
        </p:nvSpPr>
        <p:spPr>
          <a:xfrm>
            <a:off x="1140432" y="5750004"/>
            <a:ext cx="11174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  <a:effectLst/>
              </a:rPr>
              <a:t>McTigue</a:t>
            </a:r>
            <a:r>
              <a:rPr lang="fr-FR" sz="1600" dirty="0">
                <a:solidFill>
                  <a:srgbClr val="0070C0"/>
                </a:solidFill>
                <a:effectLst/>
              </a:rPr>
              <a:t>, E. M., </a:t>
            </a:r>
            <a:r>
              <a:rPr lang="fr-FR" sz="1600" dirty="0" err="1">
                <a:solidFill>
                  <a:srgbClr val="0070C0"/>
                </a:solidFill>
                <a:effectLst/>
              </a:rPr>
              <a:t>Solheim</a:t>
            </a:r>
            <a:r>
              <a:rPr lang="fr-FR" sz="1600" dirty="0">
                <a:solidFill>
                  <a:srgbClr val="0070C0"/>
                </a:solidFill>
                <a:effectLst/>
              </a:rPr>
              <a:t>, O. J., Zimmer, W. K., &amp; </a:t>
            </a:r>
            <a:r>
              <a:rPr lang="fr-FR" sz="1600" dirty="0" err="1">
                <a:solidFill>
                  <a:srgbClr val="0070C0"/>
                </a:solidFill>
                <a:effectLst/>
              </a:rPr>
              <a:t>Uppstad</a:t>
            </a:r>
            <a:r>
              <a:rPr lang="fr-FR" sz="1600" dirty="0">
                <a:solidFill>
                  <a:srgbClr val="0070C0"/>
                </a:solidFill>
                <a:effectLst/>
              </a:rPr>
              <a:t>, P. H. (2020). </a:t>
            </a:r>
            <a:r>
              <a:rPr lang="fr-FR" sz="1600" i="1" dirty="0">
                <a:solidFill>
                  <a:srgbClr val="0070C0"/>
                </a:solidFill>
                <a:effectLst/>
              </a:rPr>
              <a:t>Reading </a:t>
            </a:r>
            <a:r>
              <a:rPr lang="fr-FR" sz="1600" i="1" dirty="0" err="1">
                <a:solidFill>
                  <a:srgbClr val="0070C0"/>
                </a:solidFill>
                <a:effectLst/>
              </a:rPr>
              <a:t>Research</a:t>
            </a:r>
            <a:r>
              <a:rPr lang="fr-FR" sz="1600" i="1" dirty="0">
                <a:solidFill>
                  <a:srgbClr val="0070C0"/>
                </a:solidFill>
                <a:effectLst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effectLst/>
              </a:rPr>
              <a:t>Quarterly</a:t>
            </a:r>
            <a:r>
              <a:rPr lang="fr-FR" sz="1600" dirty="0">
                <a:solidFill>
                  <a:srgbClr val="0070C0"/>
                </a:solidFill>
                <a:effectLst/>
              </a:rPr>
              <a:t>, </a:t>
            </a:r>
            <a:r>
              <a:rPr lang="fr-FR" sz="1600" i="1" dirty="0">
                <a:solidFill>
                  <a:srgbClr val="0070C0"/>
                </a:solidFill>
                <a:effectLst/>
              </a:rPr>
              <a:t>55</a:t>
            </a:r>
            <a:r>
              <a:rPr lang="fr-FR" sz="1600" dirty="0">
                <a:solidFill>
                  <a:srgbClr val="0070C0"/>
                </a:solidFill>
                <a:effectLst/>
              </a:rPr>
              <a:t>(1), 45–73.</a:t>
            </a:r>
          </a:p>
          <a:p>
            <a:pPr algn="l"/>
            <a:r>
              <a:rPr lang="fr-FR" sz="1600" dirty="0">
                <a:solidFill>
                  <a:srgbClr val="0070C0"/>
                </a:solidFill>
              </a:rPr>
              <a:t>Archer, K., </a:t>
            </a:r>
            <a:r>
              <a:rPr lang="fr-FR" sz="1600" b="0" i="0" u="none" strike="noStrike" baseline="0" dirty="0">
                <a:solidFill>
                  <a:srgbClr val="0070C0"/>
                </a:solidFill>
              </a:rPr>
              <a:t>Savage, R., </a:t>
            </a:r>
            <a:r>
              <a:rPr lang="fr-FR" sz="1600" b="0" i="0" u="none" strike="noStrike" baseline="0" dirty="0" err="1">
                <a:solidFill>
                  <a:srgbClr val="0070C0"/>
                </a:solidFill>
              </a:rPr>
              <a:t>Sanghera-Sidhu</a:t>
            </a:r>
            <a:r>
              <a:rPr lang="fr-FR" sz="1600" b="0" i="0" u="none" strike="noStrike" baseline="0" dirty="0">
                <a:solidFill>
                  <a:srgbClr val="0070C0"/>
                </a:solidFill>
              </a:rPr>
              <a:t>, S., Wood, E., </a:t>
            </a:r>
            <a:r>
              <a:rPr lang="fr-FR" sz="1600" b="0" i="0" u="none" strike="noStrike" baseline="0" dirty="0" err="1">
                <a:solidFill>
                  <a:srgbClr val="0070C0"/>
                </a:solidFill>
              </a:rPr>
              <a:t>Gottardo</a:t>
            </a:r>
            <a:r>
              <a:rPr lang="fr-FR" sz="1600" b="0" i="0" u="none" strike="noStrike" baseline="0" dirty="0">
                <a:solidFill>
                  <a:srgbClr val="0070C0"/>
                </a:solidFill>
              </a:rPr>
              <a:t>, A., Chen, V.</a:t>
            </a:r>
            <a:r>
              <a:rPr lang="fr-FR" sz="1600" dirty="0">
                <a:solidFill>
                  <a:srgbClr val="0070C0"/>
                </a:solidFill>
              </a:rPr>
              <a:t> (20014). </a:t>
            </a:r>
            <a:r>
              <a:rPr lang="fr-FR" sz="1600" i="1" dirty="0">
                <a:solidFill>
                  <a:srgbClr val="0070C0"/>
                </a:solidFill>
              </a:rPr>
              <a:t>Computer &amp; Education, 78</a:t>
            </a:r>
            <a:r>
              <a:rPr lang="fr-FR" sz="1600" dirty="0">
                <a:solidFill>
                  <a:srgbClr val="0070C0"/>
                </a:solidFill>
              </a:rPr>
              <a:t>, 140-149</a:t>
            </a:r>
            <a:r>
              <a:rPr lang="fr-FR" sz="1400" dirty="0">
                <a:solidFill>
                  <a:srgbClr val="00B0F0"/>
                </a:solidFill>
                <a:latin typeface="+mj-lt"/>
              </a:rPr>
              <a:t>.</a:t>
            </a:r>
            <a:r>
              <a:rPr lang="fr-FR" sz="1400" dirty="0">
                <a:solidFill>
                  <a:srgbClr val="00B0F0"/>
                </a:solidFill>
                <a:effectLst/>
                <a:latin typeface="+mj-lt"/>
              </a:rPr>
              <a:t> </a:t>
            </a:r>
            <a:endParaRPr lang="fr-FR" sz="1400" dirty="0">
              <a:solidFill>
                <a:srgbClr val="00B0F0"/>
              </a:solidFill>
              <a:latin typeface="+mj-lt"/>
            </a:endParaRP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D98821-EB2F-2945-BF1D-9D7C9D3D0E12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127321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7164" y="138860"/>
            <a:ext cx="9211148" cy="1280890"/>
          </a:xfrm>
        </p:spPr>
        <p:txBody>
          <a:bodyPr>
            <a:normAutofit/>
          </a:bodyPr>
          <a:lstStyle/>
          <a:p>
            <a:r>
              <a:rPr lang="fr-FR" dirty="0"/>
              <a:t>Pour conclure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8344" y="971067"/>
            <a:ext cx="6521076" cy="588693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Des systèmes d’aides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fondés sur des preuves</a:t>
            </a:r>
            <a:r>
              <a:rPr lang="fr-FR" sz="2400" dirty="0"/>
              <a:t> (</a:t>
            </a:r>
            <a:r>
              <a:rPr lang="fr-FR" sz="2400" dirty="0" err="1"/>
              <a:t>Evidence-based</a:t>
            </a:r>
            <a:r>
              <a:rPr lang="fr-FR" sz="2400" dirty="0"/>
              <a:t> </a:t>
            </a:r>
            <a:r>
              <a:rPr lang="fr-FR" sz="2400" dirty="0" err="1"/>
              <a:t>education</a:t>
            </a:r>
            <a:r>
              <a:rPr lang="fr-FR" sz="2400" dirty="0"/>
              <a:t>  )</a:t>
            </a:r>
          </a:p>
          <a:p>
            <a:pPr lvl="1"/>
            <a:r>
              <a:rPr lang="fr-FR" sz="2000" dirty="0"/>
              <a:t>reposant sur des hypothèses théoriques</a:t>
            </a:r>
          </a:p>
          <a:p>
            <a:pPr lvl="1"/>
            <a:r>
              <a:rPr lang="fr-FR" sz="2000" dirty="0"/>
              <a:t>validés expérimentalement</a:t>
            </a:r>
          </a:p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 pédagogique précoce </a:t>
            </a:r>
            <a:r>
              <a:rPr lang="fr-FR" sz="2400" dirty="0"/>
              <a:t>(dès la maternelle, début du primaire): </a:t>
            </a:r>
          </a:p>
          <a:p>
            <a:pPr lvl="1"/>
            <a:r>
              <a:rPr lang="fr-FR" sz="2200" dirty="0"/>
              <a:t>sortir du </a:t>
            </a:r>
            <a:r>
              <a:rPr lang="fr-FR" sz="2200" i="1" dirty="0" err="1"/>
              <a:t>wait</a:t>
            </a:r>
            <a:r>
              <a:rPr lang="fr-FR" sz="2200" i="1" dirty="0"/>
              <a:t> to fail</a:t>
            </a:r>
            <a:r>
              <a:rPr lang="fr-FR" sz="2200" dirty="0"/>
              <a:t> et repérer les enfants en difficultés </a:t>
            </a:r>
          </a:p>
          <a:p>
            <a:r>
              <a:rPr lang="fr-FR" sz="2400" dirty="0"/>
              <a:t>Etablir des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profils de lecteurs </a:t>
            </a:r>
            <a:r>
              <a:rPr lang="fr-FR" sz="2400" dirty="0"/>
              <a:t>à partir </a:t>
            </a:r>
          </a:p>
          <a:p>
            <a:pPr lvl="1"/>
            <a:r>
              <a:rPr lang="fr-FR" sz="2000" dirty="0"/>
              <a:t>des processus d’identification de mots écrits</a:t>
            </a:r>
          </a:p>
          <a:p>
            <a:pPr lvl="1"/>
            <a:r>
              <a:rPr lang="fr-FR" sz="2000" dirty="0"/>
              <a:t>des processus de compréhension</a:t>
            </a:r>
          </a:p>
          <a:p>
            <a:r>
              <a:rPr lang="fr-FR" sz="2400" dirty="0"/>
              <a:t>Un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entraînement intensif </a:t>
            </a:r>
            <a:r>
              <a:rPr lang="fr-FR" sz="2400" dirty="0"/>
              <a:t>sur une période définie</a:t>
            </a:r>
          </a:p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fr-FR" sz="2400" dirty="0"/>
              <a:t> de l'intervention </a:t>
            </a:r>
          </a:p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r>
              <a:rPr lang="fr-FR" sz="2400" dirty="0"/>
              <a:t> et accompagnement des enseignants</a:t>
            </a:r>
            <a:r>
              <a:rPr lang="fr-FR" sz="2400" b="1" dirty="0"/>
              <a:t> 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24453-2B51-6564-3C07-B13E8A83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20" y="1989807"/>
            <a:ext cx="4012698" cy="317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029CAA-AFC5-1A29-E1D3-08B7EA04C438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52392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AAF83-8216-3406-3967-74E4784F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183" y="184104"/>
            <a:ext cx="7890552" cy="894683"/>
          </a:xfrm>
        </p:spPr>
        <p:txBody>
          <a:bodyPr>
            <a:normAutofit fontScale="90000"/>
          </a:bodyPr>
          <a:lstStyle/>
          <a:p>
            <a:r>
              <a:rPr lang="fr-FR" dirty="0"/>
              <a:t>Des guides fondés sur la recherche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BF6CDE-10FD-5CC5-9F6D-23582709D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859" y="1454254"/>
            <a:ext cx="3404377" cy="53352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7EBE95-26F4-BD0F-6B9F-EC5C83ABD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616" y="1464994"/>
            <a:ext cx="3536745" cy="53244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4CC46D-963A-A5F2-4A63-183A56C58DB2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760522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>
            <a:extLst>
              <a:ext uri="{FF2B5EF4-FFF2-40B4-BE49-F238E27FC236}">
                <a16:creationId xmlns:a16="http://schemas.microsoft.com/office/drawing/2014/main" id="{6022DB21-9A62-41F9-B7FA-2064F29548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703389" y="4367214"/>
            <a:ext cx="5832475" cy="669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altLang="fr-FR" dirty="0"/>
              <a:t>Merci pour votre attention</a:t>
            </a:r>
          </a:p>
        </p:txBody>
      </p:sp>
      <p:sp>
        <p:nvSpPr>
          <p:cNvPr id="61443" name="Espace réservé du numéro de diapositive 1">
            <a:extLst>
              <a:ext uri="{FF2B5EF4-FFF2-40B4-BE49-F238E27FC236}">
                <a16:creationId xmlns:a16="http://schemas.microsoft.com/office/drawing/2014/main" id="{AB0FE076-33E7-47D7-8DC7-808E8538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82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82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82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82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82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82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DA89DA-2EE3-4B38-8715-00713F27F3AD}" type="slidenum">
              <a:rPr lang="fr-FR" altLang="fr-FR" sz="1400">
                <a:solidFill>
                  <a:srgbClr val="FFFFFF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fr-FR" altLang="fr-FR" sz="14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61444" name="Image 4" descr="tablette.jpg">
            <a:extLst>
              <a:ext uri="{FF2B5EF4-FFF2-40B4-BE49-F238E27FC236}">
                <a16:creationId xmlns:a16="http://schemas.microsoft.com/office/drawing/2014/main" id="{C928832D-74DC-40D0-B197-22CE1540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04814"/>
            <a:ext cx="4721225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5851CF8-24FD-4C3B-8DAE-A0B0F1C98708}"/>
              </a:ext>
            </a:extLst>
          </p:cNvPr>
          <p:cNvSpPr txBox="1">
            <a:spLocks noChangeArrowheads="1"/>
          </p:cNvSpPr>
          <p:nvPr/>
        </p:nvSpPr>
        <p:spPr>
          <a:xfrm>
            <a:off x="2855913" y="6021389"/>
            <a:ext cx="3600450" cy="579437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dirty="0">
                <a:solidFill>
                  <a:prstClr val="black"/>
                </a:solidFill>
                <a:latin typeface="Calibri"/>
              </a:rPr>
              <a:t>http://ecalle-magnan.fr</a:t>
            </a:r>
          </a:p>
        </p:txBody>
      </p:sp>
      <p:pic>
        <p:nvPicPr>
          <p:cNvPr id="8" name="Image 7" descr="L'apprentissage de la lecture et ses difficultés">
            <a:extLst>
              <a:ext uri="{FF2B5EF4-FFF2-40B4-BE49-F238E27FC236}">
                <a16:creationId xmlns:a16="http://schemas.microsoft.com/office/drawing/2014/main" id="{651D96D9-CC6C-4560-8E65-A93EC139FA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87" y="1152907"/>
            <a:ext cx="34290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3A819F-8434-B737-CD0D-681BDA1E4518}"/>
              </a:ext>
            </a:extLst>
          </p:cNvPr>
          <p:cNvSpPr/>
          <p:nvPr/>
        </p:nvSpPr>
        <p:spPr>
          <a:xfrm>
            <a:off x="10253609" y="3914454"/>
            <a:ext cx="770562" cy="308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0630FF-8588-C63B-1D09-34C43765F30B}"/>
              </a:ext>
            </a:extLst>
          </p:cNvPr>
          <p:cNvSpPr txBox="1"/>
          <p:nvPr/>
        </p:nvSpPr>
        <p:spPr>
          <a:xfrm>
            <a:off x="141605" y="130474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A1CCC-D753-9B20-41F2-A1DD6419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305" y="624110"/>
            <a:ext cx="9483307" cy="1280890"/>
          </a:xfrm>
        </p:spPr>
        <p:txBody>
          <a:bodyPr>
            <a:normAutofit/>
          </a:bodyPr>
          <a:lstStyle/>
          <a:p>
            <a:r>
              <a:rPr lang="fr-FR" dirty="0"/>
              <a:t>Des interventions: quel cadre expérimental pour en mesurer les effets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6EB8FA-CE7F-D9FA-47E1-B0A2AA950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36378"/>
          </a:xfrm>
        </p:spPr>
        <p:txBody>
          <a:bodyPr>
            <a:normAutofit fontScale="92500" lnSpcReduction="20000"/>
          </a:bodyPr>
          <a:lstStyle/>
          <a:p>
            <a:r>
              <a:rPr lang="fr-FR" sz="2800" dirty="0"/>
              <a:t>Deux groupes constitués (au minimum):</a:t>
            </a:r>
          </a:p>
          <a:p>
            <a:pPr lvl="1"/>
            <a:r>
              <a:rPr lang="fr-FR" sz="2400" dirty="0"/>
              <a:t>un groupe </a:t>
            </a:r>
            <a:r>
              <a:rPr lang="fr-FR" sz="2400" b="1" dirty="0"/>
              <a:t>expérimental</a:t>
            </a:r>
          </a:p>
          <a:p>
            <a:pPr lvl="1"/>
            <a:r>
              <a:rPr lang="fr-FR" sz="2400" dirty="0"/>
              <a:t>un groupe </a:t>
            </a:r>
            <a:r>
              <a:rPr lang="fr-FR" sz="2400" b="1" dirty="0"/>
              <a:t>contrôle</a:t>
            </a:r>
            <a:r>
              <a:rPr lang="fr-FR" sz="2400" dirty="0"/>
              <a:t> (témoin)</a:t>
            </a:r>
          </a:p>
          <a:p>
            <a:r>
              <a:rPr lang="fr-FR" sz="2800" b="1" dirty="0"/>
              <a:t>Deux prises de mesures </a:t>
            </a:r>
            <a:r>
              <a:rPr lang="fr-FR" sz="2800" dirty="0"/>
              <a:t>(minimum): </a:t>
            </a:r>
          </a:p>
          <a:p>
            <a:pPr lvl="1"/>
            <a:r>
              <a:rPr lang="fr-FR" sz="2400" dirty="0"/>
              <a:t>avant (t1) </a:t>
            </a:r>
          </a:p>
          <a:p>
            <a:pPr lvl="1"/>
            <a:r>
              <a:rPr lang="fr-FR" sz="2400" dirty="0"/>
              <a:t>après (t2) l'intervention</a:t>
            </a:r>
          </a:p>
          <a:p>
            <a:r>
              <a:rPr lang="fr-FR" sz="2800" b="1" dirty="0" err="1"/>
              <a:t>Appariemment</a:t>
            </a:r>
            <a:r>
              <a:rPr lang="fr-FR" sz="2800" b="1" dirty="0"/>
              <a:t> des groupes </a:t>
            </a:r>
          </a:p>
          <a:p>
            <a:pPr lvl="1"/>
            <a:r>
              <a:rPr lang="fr-FR" sz="2400" dirty="0"/>
              <a:t>à l'aide des mesures en t1 </a:t>
            </a:r>
          </a:p>
          <a:p>
            <a:pPr lvl="1"/>
            <a:r>
              <a:rPr lang="fr-FR" sz="2400" dirty="0"/>
              <a:t>ou utilisation de techniques statistiques pour prendre en compte les différences intergroupes avant l'intervention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2FB229-2D39-5B9A-B75C-5590B8445CE8}"/>
              </a:ext>
            </a:extLst>
          </p:cNvPr>
          <p:cNvSpPr txBox="1"/>
          <p:nvPr/>
        </p:nvSpPr>
        <p:spPr>
          <a:xfrm>
            <a:off x="0" y="1175219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41586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A7C28-F95A-AF57-42AF-41B76DB7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Des interventions « papier-crayon »</a:t>
            </a:r>
            <a:br>
              <a:rPr lang="fr-FR" b="1" dirty="0"/>
            </a:br>
            <a:r>
              <a:rPr lang="fr-FR" sz="2000" dirty="0"/>
              <a:t>(en partenariat avec l’association Agir pour l'Ecole et la DEPP-MEN)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086804-1A41-EBE8-7EE9-60C719F21A3D}"/>
              </a:ext>
            </a:extLst>
          </p:cNvPr>
          <p:cNvSpPr txBox="1"/>
          <p:nvPr/>
        </p:nvSpPr>
        <p:spPr>
          <a:xfrm>
            <a:off x="0" y="3648453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387859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78A27-AFF4-4EB0-92DA-F10D41DC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095" y="139452"/>
            <a:ext cx="5751152" cy="1407559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tx1"/>
                </a:solidFill>
              </a:rPr>
              <a:t>EN GS: stimuler les prédicteurs de réussite en lecture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E91BAB-4202-4E73-9114-05E14DF95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3094" y="1752917"/>
            <a:ext cx="4353867" cy="4979352"/>
          </a:xfrm>
        </p:spPr>
        <p:txBody>
          <a:bodyPr>
            <a:normAutofit lnSpcReduction="10000"/>
          </a:bodyPr>
          <a:lstStyle/>
          <a:p>
            <a:r>
              <a:rPr lang="fr-FR" sz="2000" b="1" dirty="0"/>
              <a:t>Les prédicteurs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pour la </a:t>
            </a: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de mots: </a:t>
            </a:r>
            <a:r>
              <a:rPr lang="fr-FR" sz="1800" dirty="0"/>
              <a:t>habiletés phonologiques, connaissances des lettres, décodage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pour la </a:t>
            </a:r>
            <a:r>
              <a:rPr lang="fr-FR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compréhension:</a:t>
            </a:r>
            <a:r>
              <a:rPr lang="fr-FR" sz="1800" u="sng" dirty="0"/>
              <a:t> </a:t>
            </a:r>
            <a:r>
              <a:rPr lang="fr-FR" sz="1800" dirty="0"/>
              <a:t>vocabulaire et compréhension orale</a:t>
            </a:r>
          </a:p>
          <a:p>
            <a:r>
              <a:rPr lang="fr-FR" sz="2000" b="1" dirty="0"/>
              <a:t>Dispositif mis en œuvre en GS en </a:t>
            </a:r>
            <a:r>
              <a:rPr lang="fr-FR" sz="2000" b="1" u="sng" dirty="0"/>
              <a:t>REP (N=3569)</a:t>
            </a:r>
            <a:r>
              <a:rPr lang="fr-FR" sz="2000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un groupe </a:t>
            </a:r>
            <a:r>
              <a:rPr lang="fr-FR" sz="1800" b="1" dirty="0"/>
              <a:t>Expérimental</a:t>
            </a:r>
            <a:r>
              <a:rPr lang="fr-FR" sz="1800" dirty="0"/>
              <a:t> avec </a:t>
            </a:r>
            <a:r>
              <a:rPr lang="fr-FR" sz="1800" b="1" dirty="0"/>
              <a:t>interventions ciblées </a:t>
            </a:r>
            <a:r>
              <a:rPr lang="fr-FR" sz="1800" dirty="0"/>
              <a:t>(N=2067; 98 classes)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un groupe </a:t>
            </a:r>
            <a:r>
              <a:rPr lang="fr-FR" sz="1800" b="1" dirty="0"/>
              <a:t>Témoin</a:t>
            </a:r>
            <a:r>
              <a:rPr lang="fr-FR" sz="1800" dirty="0"/>
              <a:t> (enseignement "ordinaire") (N=1502; 72 classes)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196CAB-32E6-4784-8260-737EAB6E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5" y="0"/>
            <a:ext cx="3682365" cy="1649714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40A8934F-317D-449B-B15A-E88F39D3FF08}"/>
              </a:ext>
            </a:extLst>
          </p:cNvPr>
          <p:cNvSpPr txBox="1">
            <a:spLocks/>
          </p:cNvSpPr>
          <p:nvPr/>
        </p:nvSpPr>
        <p:spPr>
          <a:xfrm>
            <a:off x="7117716" y="1752917"/>
            <a:ext cx="4656468" cy="4979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3200" b="1" dirty="0"/>
              <a:t>Procédure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fr-FR" altLang="fr-FR" sz="3200" dirty="0"/>
              <a:t>Activités menées en groupe de 4 à 7 enfants par les enseignants de janvier à avril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fr-FR" altLang="fr-FR" sz="3200" dirty="0"/>
              <a:t>Périodicité des séances (30 mn) pour chaque groupe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fr-FR" altLang="fr-FR" sz="3200" dirty="0"/>
              <a:t>Entraînement: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altLang="fr-FR" sz="2900" u="sng" dirty="0">
                <a:ea typeface="ＭＳ Ｐゴシック" panose="020B0600070205080204" pitchFamily="34" charset="-128"/>
              </a:rPr>
              <a:t>Lettres: </a:t>
            </a:r>
            <a:r>
              <a:rPr lang="fr-FR" altLang="fr-FR" sz="2900" dirty="0">
                <a:ea typeface="ＭＳ Ｐゴシック" panose="020B0600070205080204" pitchFamily="34" charset="-128"/>
              </a:rPr>
              <a:t>2 fois/semaine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altLang="fr-FR" sz="2900" u="sng" dirty="0" err="1">
                <a:ea typeface="ＭＳ Ｐゴシック" panose="020B0600070205080204" pitchFamily="34" charset="-128"/>
              </a:rPr>
              <a:t>Hab</a:t>
            </a:r>
            <a:r>
              <a:rPr lang="fr-FR" altLang="fr-FR" sz="2900" u="sng" dirty="0">
                <a:ea typeface="ＭＳ Ｐゴシック" panose="020B0600070205080204" pitchFamily="34" charset="-128"/>
              </a:rPr>
              <a:t> phono: </a:t>
            </a:r>
            <a:r>
              <a:rPr lang="fr-FR" altLang="fr-FR" sz="2900" dirty="0">
                <a:ea typeface="ＭＳ Ｐゴシック" panose="020B0600070205080204" pitchFamily="34" charset="-128"/>
              </a:rPr>
              <a:t>2 fois/semaine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altLang="fr-FR" sz="2900" u="sng" dirty="0">
                <a:ea typeface="ＭＳ Ｐゴシック" panose="020B0600070205080204" pitchFamily="34" charset="-128"/>
              </a:rPr>
              <a:t>Compréhension: </a:t>
            </a:r>
            <a:r>
              <a:rPr lang="fr-FR" altLang="fr-FR" sz="2900" dirty="0">
                <a:ea typeface="ＭＳ Ｐゴシック" panose="020B0600070205080204" pitchFamily="34" charset="-128"/>
              </a:rPr>
              <a:t>1 fois/semaine</a:t>
            </a:r>
          </a:p>
          <a:p>
            <a:r>
              <a:rPr lang="fr-FR" altLang="fr-FR" sz="3200" b="1" dirty="0">
                <a:ea typeface="ＭＳ Ｐゴシック" panose="020B0600070205080204" pitchFamily="34" charset="-128"/>
              </a:rPr>
              <a:t>En résumé</a:t>
            </a:r>
            <a:endParaRPr lang="fr-FR" altLang="fr-FR" sz="32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fr-FR" altLang="fr-FR" sz="3200" dirty="0"/>
              <a:t>18h d'entraînement sur le code, 18h sur la phonologie et 9 h sur la compréhension</a:t>
            </a:r>
          </a:p>
          <a:p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1B0590B7-070F-4D60-95DA-1575F49F63FB}"/>
              </a:ext>
            </a:extLst>
          </p:cNvPr>
          <p:cNvSpPr txBox="1">
            <a:spLocks/>
          </p:cNvSpPr>
          <p:nvPr/>
        </p:nvSpPr>
        <p:spPr>
          <a:xfrm>
            <a:off x="2669223" y="5456238"/>
            <a:ext cx="3682364" cy="1121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B899D2-2E05-1ECB-472A-C756AB32BE9E}"/>
              </a:ext>
            </a:extLst>
          </p:cNvPr>
          <p:cNvSpPr txBox="1"/>
          <p:nvPr/>
        </p:nvSpPr>
        <p:spPr>
          <a:xfrm>
            <a:off x="0" y="1223845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20967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37931725" indent="-37474525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4F57D9F-1D6E-4909-9C95-2F30DFB06E4C}" type="slidenum">
              <a:rPr lang="fr-FR" altLang="fr-FR" sz="1400">
                <a:latin typeface="Tahoma" pitchFamily="34" charset="0"/>
                <a:ea typeface="ＭＳ Ｐゴシック" pitchFamily="34" charset="-128"/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400"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592925" y="624110"/>
            <a:ext cx="7362733" cy="721805"/>
          </a:xfrm>
        </p:spPr>
        <p:txBody>
          <a:bodyPr/>
          <a:lstStyle/>
          <a:p>
            <a:pPr>
              <a:defRPr/>
            </a:pPr>
            <a:r>
              <a:rPr lang="fr-FR" altLang="fr-FR" sz="35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Stimuler, entraîner</a:t>
            </a:r>
            <a:endParaRPr lang="fr-FR" altLang="fr-FR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2925" y="1594023"/>
            <a:ext cx="8602297" cy="4733754"/>
          </a:xfrm>
        </p:spPr>
        <p:txBody>
          <a:bodyPr>
            <a:normAutofit lnSpcReduction="10000"/>
          </a:bodyPr>
          <a:lstStyle/>
          <a:p>
            <a:r>
              <a:rPr lang="fr-FR" altLang="fr-FR" sz="3300" dirty="0"/>
              <a:t>Les connaissances liées au </a:t>
            </a:r>
            <a:r>
              <a:rPr lang="fr-FR" altLang="fr-FR" sz="3300" b="1" dirty="0"/>
              <a:t>code</a:t>
            </a:r>
            <a:r>
              <a:rPr lang="fr-FR" altLang="fr-FR" sz="3300" dirty="0"/>
              <a:t> </a:t>
            </a:r>
            <a:r>
              <a:rPr lang="fr-FR" altLang="fr-FR" sz="1900" dirty="0"/>
              <a:t>(</a:t>
            </a:r>
            <a:r>
              <a:rPr lang="fr-FR" altLang="fr-FR" sz="1900" dirty="0" err="1"/>
              <a:t>Mirgalet</a:t>
            </a:r>
            <a:r>
              <a:rPr lang="fr-FR" altLang="fr-FR" sz="1900" dirty="0"/>
              <a:t> &amp; </a:t>
            </a:r>
            <a:r>
              <a:rPr lang="fr-FR" altLang="fr-FR" sz="1900" dirty="0" err="1"/>
              <a:t>Zorman</a:t>
            </a:r>
            <a:r>
              <a:rPr lang="fr-FR" altLang="fr-FR" sz="1900" dirty="0"/>
              <a:t>, 2011)</a:t>
            </a:r>
          </a:p>
          <a:p>
            <a:pPr lvl="1"/>
            <a:r>
              <a:rPr lang="fr-FR" altLang="fr-FR" dirty="0" err="1"/>
              <a:t>Cces</a:t>
            </a:r>
            <a:r>
              <a:rPr lang="fr-FR" altLang="fr-FR" dirty="0"/>
              <a:t> des lettres (nom, son et formes)</a:t>
            </a:r>
          </a:p>
          <a:p>
            <a:pPr lvl="1"/>
            <a:r>
              <a:rPr lang="fr-FR" altLang="fr-FR" dirty="0"/>
              <a:t>Entraînement des habiletés phonologiques</a:t>
            </a:r>
          </a:p>
          <a:p>
            <a:pPr lvl="1"/>
            <a:r>
              <a:rPr lang="fr-FR" altLang="fr-FR" dirty="0"/>
              <a:t>Entraînement au décodage de syllabes simples</a:t>
            </a:r>
          </a:p>
          <a:p>
            <a:r>
              <a:rPr lang="fr-FR" altLang="fr-FR" sz="3300" dirty="0"/>
              <a:t>La </a:t>
            </a:r>
            <a:r>
              <a:rPr lang="fr-FR" altLang="fr-FR" sz="3300" b="1" dirty="0"/>
              <a:t>compréhension</a:t>
            </a:r>
            <a:r>
              <a:rPr lang="fr-FR" altLang="fr-FR" sz="3300" dirty="0"/>
              <a:t> </a:t>
            </a:r>
            <a:r>
              <a:rPr lang="fr-FR" altLang="fr-FR" sz="1900" dirty="0"/>
              <a:t>(Bianco, Coda, </a:t>
            </a:r>
            <a:r>
              <a:rPr lang="fr-FR" altLang="fr-FR" sz="1900" dirty="0" err="1"/>
              <a:t>Gourge</a:t>
            </a:r>
            <a:r>
              <a:rPr lang="fr-FR" altLang="fr-FR" sz="1900" dirty="0"/>
              <a:t>, &amp; Robert, 2002):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ea typeface="ＭＳ Ｐゴシック" pitchFamily="34" charset="-128"/>
              </a:rPr>
              <a:t>Construction d'un modèle mental de situation (ex: trouver l'image qui résume le mieux le texte)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ea typeface="ＭＳ Ｐゴシック" pitchFamily="34" charset="-128"/>
              </a:rPr>
              <a:t>Détection d'inconsistances (ex: entre ce qui est dit et ce qui est vu sur l'image)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ea typeface="ＭＳ Ｐゴシック" pitchFamily="34" charset="-128"/>
              </a:rPr>
              <a:t>Traitement d'anaphores (ex: trouver les différents mots qui renvoient au même personnage, objet)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ea typeface="ＭＳ Ｐゴシック" pitchFamily="34" charset="-128"/>
              </a:rPr>
              <a:t>Traitement de la causalité (ex: trouver les enchaînement causes – effets)</a:t>
            </a:r>
          </a:p>
          <a:p>
            <a:pPr lvl="1"/>
            <a:endParaRPr lang="fr-FR" altLang="fr-FR" dirty="0"/>
          </a:p>
          <a:p>
            <a:pPr lvl="1"/>
            <a:endParaRPr lang="fr-FR" alt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CE6812-F3AD-91FC-C85D-E551E675C649}"/>
              </a:ext>
            </a:extLst>
          </p:cNvPr>
          <p:cNvSpPr txBox="1"/>
          <p:nvPr/>
        </p:nvSpPr>
        <p:spPr>
          <a:xfrm>
            <a:off x="0" y="1152907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508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E91BAB-4202-4E73-9114-05E14DF95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7425" y="201746"/>
            <a:ext cx="5185025" cy="591277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b="1" u="sng" dirty="0"/>
              <a:t>Evaluatio</a:t>
            </a:r>
            <a:r>
              <a:rPr lang="fr-FR" sz="2000" b="1" dirty="0"/>
              <a:t>n </a:t>
            </a:r>
            <a:r>
              <a:rPr lang="fr-FR" sz="2000" dirty="0"/>
              <a:t>en t1 (novembre) puis en t2 (mai)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b="1" u="sng" dirty="0"/>
              <a:t>Résultats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fr-FR" sz="2000" b="1" dirty="0"/>
              <a:t>Un impact global: </a:t>
            </a:r>
            <a:r>
              <a:rPr lang="fr-FR" sz="2000" u="sng" dirty="0"/>
              <a:t>effet significatif de l'intervention</a:t>
            </a:r>
            <a:r>
              <a:rPr lang="fr-FR" sz="2000" b="1" dirty="0"/>
              <a:t> </a:t>
            </a:r>
            <a:r>
              <a:rPr lang="fr-FR" sz="2000" dirty="0"/>
              <a:t>(rapporté à l'écart-type du groupe Témoin) sur 4 domaines: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Connaissances des lettres: </a:t>
            </a:r>
            <a:r>
              <a:rPr lang="fr-FR" sz="2000" b="1" dirty="0"/>
              <a:t>16%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err="1"/>
              <a:t>Hab</a:t>
            </a:r>
            <a:r>
              <a:rPr lang="fr-FR" sz="2000" dirty="0"/>
              <a:t> Phonologiques: </a:t>
            </a:r>
            <a:r>
              <a:rPr lang="fr-FR" sz="2000" b="1" dirty="0"/>
              <a:t>25%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Compréhension orale: </a:t>
            </a:r>
            <a:r>
              <a:rPr lang="fr-FR" sz="2000" b="1" dirty="0"/>
              <a:t>15%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Décodage: </a:t>
            </a:r>
            <a:r>
              <a:rPr lang="fr-FR" sz="2000" b="1" dirty="0"/>
              <a:t>41%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fr-FR" sz="2000" b="1" dirty="0"/>
              <a:t>Un effet différentiel</a:t>
            </a:r>
            <a:r>
              <a:rPr lang="fr-FR" sz="2000" dirty="0"/>
              <a:t>: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1600" dirty="0"/>
              <a:t>les interventions bénéficient plus aux enfants de faible niveau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1600" dirty="0"/>
              <a:t>par ex: pour le décodage, avec un gain </a:t>
            </a:r>
            <a:r>
              <a:rPr lang="fr-FR" altLang="fr-FR" sz="1600" dirty="0"/>
              <a:t>entre 40% et 50% pour les déciles de 10 à 70</a:t>
            </a:r>
            <a:endParaRPr lang="fr-FR" sz="1600" dirty="0"/>
          </a:p>
          <a:p>
            <a:endParaRPr lang="fr-FR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40A8934F-317D-449B-B15A-E88F39D3FF08}"/>
              </a:ext>
            </a:extLst>
          </p:cNvPr>
          <p:cNvSpPr txBox="1">
            <a:spLocks/>
          </p:cNvSpPr>
          <p:nvPr/>
        </p:nvSpPr>
        <p:spPr>
          <a:xfrm>
            <a:off x="7833210" y="1537960"/>
            <a:ext cx="3887469" cy="117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1B0590B7-070F-4D60-95DA-1575F49F63FB}"/>
              </a:ext>
            </a:extLst>
          </p:cNvPr>
          <p:cNvSpPr txBox="1">
            <a:spLocks/>
          </p:cNvSpPr>
          <p:nvPr/>
        </p:nvSpPr>
        <p:spPr>
          <a:xfrm>
            <a:off x="2669223" y="5456238"/>
            <a:ext cx="3682364" cy="1121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CB915A5-AC98-446D-9AF3-1CC220639A09}"/>
              </a:ext>
            </a:extLst>
          </p:cNvPr>
          <p:cNvGrpSpPr/>
          <p:nvPr/>
        </p:nvGrpSpPr>
        <p:grpSpPr>
          <a:xfrm>
            <a:off x="6930264" y="2124144"/>
            <a:ext cx="5185025" cy="3719512"/>
            <a:chOff x="3563938" y="2239963"/>
            <a:chExt cx="5580062" cy="4176712"/>
          </a:xfrm>
        </p:grpSpPr>
        <p:pic>
          <p:nvPicPr>
            <p:cNvPr id="9" name="Picture 6" descr="LVNL_V2">
              <a:extLst>
                <a:ext uri="{FF2B5EF4-FFF2-40B4-BE49-F238E27FC236}">
                  <a16:creationId xmlns:a16="http://schemas.microsoft.com/office/drawing/2014/main" id="{CCB255AC-D3FC-4BE1-B1D5-6EAFE6225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2239963"/>
              <a:ext cx="5580062" cy="417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9C8AE29F-76FE-4FDB-A8E7-E9D93C934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2924175"/>
              <a:ext cx="3384550" cy="1150938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37931725" indent="-37474525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885825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096963" indent="-173038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1296988" indent="-182563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1754188" indent="-1825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211388" indent="-1825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2668588" indent="-1825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125788" indent="-1825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B331546A-A64A-6354-0C38-BBD94A393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7042" y="292539"/>
            <a:ext cx="2289313" cy="7218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 sz="35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Résultats</a:t>
            </a:r>
            <a:endParaRPr lang="fr-FR" altLang="fr-FR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CFA6C4-188D-114F-025E-741DE7B3B372}"/>
              </a:ext>
            </a:extLst>
          </p:cNvPr>
          <p:cNvSpPr txBox="1"/>
          <p:nvPr/>
        </p:nvSpPr>
        <p:spPr>
          <a:xfrm>
            <a:off x="1620653" y="6187648"/>
            <a:ext cx="10389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Ecalle, J., Labat, H., Le Cam, M., Rocher, T., Cros, L., &amp; Magnan, A. (2015). </a:t>
            </a:r>
            <a:r>
              <a:rPr lang="fr-CA" sz="1600" i="1" dirty="0" err="1">
                <a:solidFill>
                  <a:srgbClr val="0070C0"/>
                </a:solidFill>
                <a:effectLst/>
                <a:ea typeface="MS Mincho" panose="02020609040205080304" pitchFamily="49" charset="-128"/>
              </a:rPr>
              <a:t>Teaching</a:t>
            </a:r>
            <a:r>
              <a:rPr lang="fr-CA" sz="1600" i="1" dirty="0">
                <a:solidFill>
                  <a:srgbClr val="0070C0"/>
                </a:solidFill>
                <a:effectLst/>
                <a:ea typeface="MS Mincho" panose="02020609040205080304" pitchFamily="49" charset="-128"/>
              </a:rPr>
              <a:t> and Teacher </a:t>
            </a:r>
            <a:r>
              <a:rPr lang="fr-CA" sz="1600" i="1" dirty="0" err="1">
                <a:solidFill>
                  <a:srgbClr val="0070C0"/>
                </a:solidFill>
                <a:effectLst/>
                <a:ea typeface="MS Mincho" panose="02020609040205080304" pitchFamily="49" charset="-128"/>
              </a:rPr>
              <a:t>Education</a:t>
            </a:r>
            <a:r>
              <a:rPr lang="fr-CA" sz="1600" i="1" dirty="0">
                <a:solidFill>
                  <a:srgbClr val="0070C0"/>
                </a:solidFill>
                <a:effectLst/>
                <a:ea typeface="MS Mincho" panose="02020609040205080304" pitchFamily="49" charset="-128"/>
              </a:rPr>
              <a:t>, 50, </a:t>
            </a:r>
            <a:r>
              <a:rPr lang="fr-CA" sz="1600" dirty="0">
                <a:solidFill>
                  <a:srgbClr val="0070C0"/>
                </a:solidFill>
                <a:effectLst/>
                <a:ea typeface="MS Mincho" panose="02020609040205080304" pitchFamily="49" charset="-128"/>
              </a:rPr>
              <a:t>102-113. 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C12114-AA41-A09D-4908-9C4FCDB115A3}"/>
              </a:ext>
            </a:extLst>
          </p:cNvPr>
          <p:cNvSpPr txBox="1"/>
          <p:nvPr/>
        </p:nvSpPr>
        <p:spPr>
          <a:xfrm>
            <a:off x="0" y="1214794"/>
            <a:ext cx="163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Magnan &amp; Ecalle</a:t>
            </a:r>
          </a:p>
          <a:p>
            <a:r>
              <a:rPr lang="fr-FR" sz="1200" b="1" dirty="0"/>
              <a:t>Collège de France 21-06-23</a:t>
            </a:r>
          </a:p>
        </p:txBody>
      </p:sp>
    </p:spTree>
    <p:extLst>
      <p:ext uri="{BB962C8B-B14F-4D97-AF65-F5344CB8AC3E}">
        <p14:creationId xmlns:p14="http://schemas.microsoft.com/office/powerpoint/2010/main" val="4281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3823</Words>
  <Application>Microsoft Office PowerPoint</Application>
  <PresentationFormat>Grand écran</PresentationFormat>
  <Paragraphs>462</Paragraphs>
  <Slides>49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5" baseType="lpstr">
      <vt:lpstr>MS Mincho</vt:lpstr>
      <vt:lpstr>ＭＳ Ｐゴシック</vt:lpstr>
      <vt:lpstr>AdvTTa9c1b374</vt:lpstr>
      <vt:lpstr>Arial</vt:lpstr>
      <vt:lpstr>Calibri</vt:lpstr>
      <vt:lpstr>Century Gothic</vt:lpstr>
      <vt:lpstr>Courier New</vt:lpstr>
      <vt:lpstr>Geneva</vt:lpstr>
      <vt:lpstr>Tahoma</vt:lpstr>
      <vt:lpstr>Times New Roman</vt:lpstr>
      <vt:lpstr>Tw Cen MT</vt:lpstr>
      <vt:lpstr>Verdana</vt:lpstr>
      <vt:lpstr>Wingdings</vt:lpstr>
      <vt:lpstr>Wingdings 2</vt:lpstr>
      <vt:lpstr>Wingdings 3</vt:lpstr>
      <vt:lpstr>Brin</vt:lpstr>
      <vt:lpstr>Comment aider les enfants à apprendre à lire ?</vt:lpstr>
      <vt:lpstr>Plan</vt:lpstr>
      <vt:lpstr>L'habileté en lecture: le modèle SVR (Gough &amp; Tunmer, 1985) ou SVR+ (Tunmer &amp; Chapman, 2012) </vt:lpstr>
      <vt:lpstr>Présentation PowerPoint</vt:lpstr>
      <vt:lpstr>Des interventions: quel cadre expérimental pour en mesurer les effets ?</vt:lpstr>
      <vt:lpstr>Des interventions « papier-crayon » (en partenariat avec l’association Agir pour l'Ecole et la DEPP-MEN)</vt:lpstr>
      <vt:lpstr>EN GS: stimuler les prédicteurs de réussite en lecture</vt:lpstr>
      <vt:lpstr>Stimuler, entraîner</vt:lpstr>
      <vt:lpstr>Résultats</vt:lpstr>
      <vt:lpstr>EN CP: des interventions ciblées sur le code</vt:lpstr>
      <vt:lpstr>Deux ans d'interventions: GS et CP: effet sur le code</vt:lpstr>
      <vt:lpstr>Pourquoi observe-t-on un impact aussi important sur la compréhension alors que celle-ci n'a pas été entraînée ?</vt:lpstr>
      <vt:lpstr>Du décodage à la fluence … pour comprendre</vt:lpstr>
      <vt:lpstr>De l'apprentissage du code à la compréhension: entraînement à la fluence au CP</vt:lpstr>
      <vt:lpstr>Fluence et compréhension en fin de CP</vt:lpstr>
      <vt:lpstr>Une pédagogie différenciée: un temps alloué en fonction du niveau de difficultés</vt:lpstr>
      <vt:lpstr>Discussion</vt:lpstr>
      <vt:lpstr>Un modèle de réponse à l'intervention</vt:lpstr>
      <vt:lpstr>Une approche multisensorielle pour apprendre les lettres (nom, son, forme) En collaboration avec Hélène Labat (Lab Paragraphe, Univ Cergy-Pontoise)</vt:lpstr>
      <vt:lpstr>Effet d’un entraînement multi-sensoriel</vt:lpstr>
      <vt:lpstr>Présentation PowerPoint</vt:lpstr>
      <vt:lpstr>Les outils numériques pour stimuler la lecture et son apprentissage</vt:lpstr>
      <vt:lpstr>Arguments</vt:lpstr>
      <vt:lpstr>Stimuler le code alphabétique</vt:lpstr>
      <vt:lpstr>Sonifier les lettres pour mieux les apprendre</vt:lpstr>
      <vt:lpstr>Résultats</vt:lpstr>
      <vt:lpstr>Présentation PowerPoint</vt:lpstr>
      <vt:lpstr>Des résultats encourageants avec des enfants migrants</vt:lpstr>
      <vt:lpstr>Stimuler l'identification de mots écrits (IME)</vt:lpstr>
      <vt:lpstr>Des entraînements grapho-syllabiques</vt:lpstr>
      <vt:lpstr>Stimuler l'IME via le traitement grapho-syllabique (Chassymo; Ecalle, Magnan, &amp; Jabouley, 2010)</vt:lpstr>
      <vt:lpstr>Une aide portant sur l'unité syllabique ou l'unité phonémique ? </vt:lpstr>
      <vt:lpstr>Résultats en identification de mots (IME)</vt:lpstr>
      <vt:lpstr>Stimuler l'IME (bis): ChassymoDys, une variante de Chassymo Deux tâches:       Discrimination phonémique       Traitement grapho-syllabique</vt:lpstr>
      <vt:lpstr>Une étude en ULIS</vt:lpstr>
      <vt:lpstr>Stimuler la compréhension</vt:lpstr>
      <vt:lpstr>Comprendre un texte</vt:lpstr>
      <vt:lpstr>Développement d'un logiciel d'entraînement à la compréhension pour apprentis lecteurs: LoCoTex</vt:lpstr>
      <vt:lpstr>Modules d’entraînement</vt:lpstr>
      <vt:lpstr>Une étude d’entraînement à la compréhension chez des faibles compreneurs de CE1  </vt:lpstr>
      <vt:lpstr>Résultats</vt:lpstr>
      <vt:lpstr>Profils de lecteurs Entraînement en SEGPA</vt:lpstr>
      <vt:lpstr>Stimuler le vocabulaire</vt:lpstr>
      <vt:lpstr>Stimuler le vocabulaire: quels effets sur la compréhension en lecture ?</vt:lpstr>
      <vt:lpstr>Principe de l’application Web StimVoc : en cours d’expérimentation </vt:lpstr>
      <vt:lpstr>Quelle efficacité de l'utilisation des outils numériques en classe ?</vt:lpstr>
      <vt:lpstr>Pour conclure  </vt:lpstr>
      <vt:lpstr>Des guides fondés sur la recherche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</dc:creator>
  <cp:lastModifiedBy>Claire Jeannequin</cp:lastModifiedBy>
  <cp:revision>296</cp:revision>
  <dcterms:created xsi:type="dcterms:W3CDTF">2022-01-11T07:31:32Z</dcterms:created>
  <dcterms:modified xsi:type="dcterms:W3CDTF">2023-07-03T14:05:03Z</dcterms:modified>
  <cp:contentStatus/>
</cp:coreProperties>
</file>